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66" r:id="rId15"/>
    <p:sldId id="267" r:id="rId16"/>
    <p:sldId id="268" r:id="rId17"/>
    <p:sldId id="269" r:id="rId18"/>
    <p:sldId id="278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216BE-8087-A6E0-12FC-ABB6DA6AB4B1}" v="514" dt="2020-09-09T04:27:52.939"/>
    <p1510:client id="{19058228-DC3D-FB06-E8A6-0852B8688D11}" v="132" dt="2020-09-09T04:54:29.036"/>
    <p1510:client id="{3E029269-5AA1-B13B-1206-0F9068A9F61C}" v="7" dt="2020-09-09T17:25:05.019"/>
    <p1510:client id="{47179633-A8D4-EBF7-3306-4F2BBC6E54DD}" v="951" dt="2020-09-09T19:40:25.426"/>
    <p1510:client id="{59473EB2-4E84-E1A2-7745-32FE79CF2952}" v="658" dt="2020-09-09T05:31:52.787"/>
    <p1510:client id="{62AFC487-662C-C55D-0D3E-06A1228AB8A8}" v="2" dt="2020-09-09T21:09:14.323"/>
    <p1510:client id="{62E3FD4B-5108-515F-20F3-0AC39584DC57}" v="644" dt="2020-09-09T03:49:03.748"/>
    <p1510:client id="{7AF8B879-7785-00DE-9267-9FA1032E0E9C}" v="14" dt="2020-09-09T19:53:11.936"/>
    <p1510:client id="{8208CF70-E305-459A-74EB-0793A592545C}" v="9" dt="2020-09-08T22:51:26.186"/>
    <p1510:client id="{82A0A330-06C5-403A-46BE-2B7EF60422C6}" v="779" dt="2020-09-08T14:53:48.275"/>
    <p1510:client id="{866A0FD8-C6B0-1EE7-9081-D10B3ED90FA1}" v="116" dt="2020-09-09T03:45:38.903"/>
    <p1510:client id="{AC2F0E8E-E93B-1D9A-1739-66FD5CA5B23D}" v="114" dt="2020-09-09T19:37:00.278"/>
    <p1510:client id="{B90A82A2-36A9-9C20-3C86-49087F0BCD3E}" v="18" dt="2020-09-09T18:58:06.373"/>
    <p1510:client id="{BA3B097C-2CE7-B187-A421-B13C8D58C225}" v="12" dt="2020-09-08T21:21:02.667"/>
    <p1510:client id="{BCEF8914-DBB5-666E-903A-24DE9CEF1D10}" v="3" dt="2020-09-09T15:58:12.062"/>
    <p1510:client id="{DC02AECD-A1F1-DC40-3BF3-AAB4975DFAFD}" v="7" dt="2020-09-09T19:41:44.179"/>
    <p1510:client id="{EDA1DE80-83D0-FA54-E2AA-EE5C29C8B032}" v="59" dt="2020-09-09T19:36:46.053"/>
    <p1510:client id="{FD56000F-3B3B-25C0-8AAD-4D39C144989F}" v="816" dt="2020-09-09T04:31:53.446"/>
    <p1510:client id="{FE3E20BF-F7F9-F0CA-1D8C-0AF0006841EE}" v="811" dt="2020-09-09T20:16:30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DD552-EBAA-46F6-AED6-A9FD4E003D76}" type="doc">
      <dgm:prSet loTypeId="urn:microsoft.com/office/officeart/2005/8/layout/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A418ED-05C6-44F7-9DE9-1123483B5D0B}">
      <dgm:prSet/>
      <dgm:spPr/>
      <dgm:t>
        <a:bodyPr/>
        <a:lstStyle/>
        <a:p>
          <a:r>
            <a:rPr lang="en-US"/>
            <a:t>Reunión.</a:t>
          </a:r>
        </a:p>
      </dgm:t>
    </dgm:pt>
    <dgm:pt modelId="{A9F8B637-0854-4021-9DCF-C5F0A3A16E8C}" type="parTrans" cxnId="{2CE6D08F-C5F8-47B4-A03D-D82E6974A701}">
      <dgm:prSet/>
      <dgm:spPr/>
      <dgm:t>
        <a:bodyPr/>
        <a:lstStyle/>
        <a:p>
          <a:endParaRPr lang="en-US"/>
        </a:p>
      </dgm:t>
    </dgm:pt>
    <dgm:pt modelId="{820189D7-06F7-46DA-9C57-D925373AA769}" type="sibTrans" cxnId="{2CE6D08F-C5F8-47B4-A03D-D82E6974A701}">
      <dgm:prSet/>
      <dgm:spPr/>
      <dgm:t>
        <a:bodyPr/>
        <a:lstStyle/>
        <a:p>
          <a:endParaRPr lang="en-US"/>
        </a:p>
      </dgm:t>
    </dgm:pt>
    <dgm:pt modelId="{AC3393E9-33A1-4992-B7B7-454EF445B4AC}">
      <dgm:prSet/>
      <dgm:spPr/>
      <dgm:t>
        <a:bodyPr/>
        <a:lstStyle/>
        <a:p>
          <a:r>
            <a:rPr lang="en-US"/>
            <a:t>Herramientas y lenguajes.</a:t>
          </a:r>
        </a:p>
      </dgm:t>
    </dgm:pt>
    <dgm:pt modelId="{3A802A06-BB4E-4CC6-95C2-6FFB710E9EDA}" type="parTrans" cxnId="{EEC85E19-A75F-412E-9190-E263F6EDAF25}">
      <dgm:prSet/>
      <dgm:spPr/>
      <dgm:t>
        <a:bodyPr/>
        <a:lstStyle/>
        <a:p>
          <a:endParaRPr lang="en-US"/>
        </a:p>
      </dgm:t>
    </dgm:pt>
    <dgm:pt modelId="{8E70EE71-ACBC-4706-8A35-737D79E01EBC}" type="sibTrans" cxnId="{EEC85E19-A75F-412E-9190-E263F6EDAF25}">
      <dgm:prSet/>
      <dgm:spPr/>
      <dgm:t>
        <a:bodyPr/>
        <a:lstStyle/>
        <a:p>
          <a:endParaRPr lang="en-US"/>
        </a:p>
      </dgm:t>
    </dgm:pt>
    <dgm:pt modelId="{BE5D296E-1CCD-4231-A818-BC4BB01BAF74}">
      <dgm:prSet/>
      <dgm:spPr/>
      <dgm:t>
        <a:bodyPr/>
        <a:lstStyle/>
        <a:p>
          <a:r>
            <a:rPr lang="en-US"/>
            <a:t>Asignación de tareas.</a:t>
          </a:r>
        </a:p>
      </dgm:t>
    </dgm:pt>
    <dgm:pt modelId="{7E7DDFC7-79CE-4B4E-A0CC-05331A6B6850}" type="parTrans" cxnId="{FE8E6A99-0480-4B47-B920-DA5690CCFAB4}">
      <dgm:prSet/>
      <dgm:spPr/>
      <dgm:t>
        <a:bodyPr/>
        <a:lstStyle/>
        <a:p>
          <a:endParaRPr lang="en-US"/>
        </a:p>
      </dgm:t>
    </dgm:pt>
    <dgm:pt modelId="{7823D291-8C0F-4642-95E2-04D5EFE4EC34}" type="sibTrans" cxnId="{FE8E6A99-0480-4B47-B920-DA5690CCFAB4}">
      <dgm:prSet/>
      <dgm:spPr/>
      <dgm:t>
        <a:bodyPr/>
        <a:lstStyle/>
        <a:p>
          <a:endParaRPr lang="en-US"/>
        </a:p>
      </dgm:t>
    </dgm:pt>
    <dgm:pt modelId="{6E777A57-FED6-4F97-8A94-3410535EDBFA}">
      <dgm:prSet/>
      <dgm:spPr/>
      <dgm:t>
        <a:bodyPr/>
        <a:lstStyle/>
        <a:p>
          <a:r>
            <a:rPr lang="en-US"/>
            <a:t>Plan de capacitación.</a:t>
          </a:r>
        </a:p>
      </dgm:t>
    </dgm:pt>
    <dgm:pt modelId="{92D6EB06-6936-4EEF-A8D3-E37F5C99EC10}" type="parTrans" cxnId="{4F197544-3B56-4D88-BBC5-E872BC1A3AE0}">
      <dgm:prSet/>
      <dgm:spPr/>
      <dgm:t>
        <a:bodyPr/>
        <a:lstStyle/>
        <a:p>
          <a:endParaRPr lang="en-US"/>
        </a:p>
      </dgm:t>
    </dgm:pt>
    <dgm:pt modelId="{A759D24B-4405-420B-8611-8C07AFDE10E9}" type="sibTrans" cxnId="{4F197544-3B56-4D88-BBC5-E872BC1A3AE0}">
      <dgm:prSet/>
      <dgm:spPr/>
      <dgm:t>
        <a:bodyPr/>
        <a:lstStyle/>
        <a:p>
          <a:endParaRPr lang="en-US"/>
        </a:p>
      </dgm:t>
    </dgm:pt>
    <dgm:pt modelId="{D6B29C56-1475-456F-B671-0553E2267CF1}" type="pres">
      <dgm:prSet presAssocID="{325DD552-EBAA-46F6-AED6-A9FD4E003D76}" presName="diagram" presStyleCnt="0">
        <dgm:presLayoutVars>
          <dgm:dir/>
          <dgm:resizeHandles val="exact"/>
        </dgm:presLayoutVars>
      </dgm:prSet>
      <dgm:spPr/>
    </dgm:pt>
    <dgm:pt modelId="{6D4A4E55-E52B-4AD6-820A-477AB2C0AC36}" type="pres">
      <dgm:prSet presAssocID="{72A418ED-05C6-44F7-9DE9-1123483B5D0B}" presName="node" presStyleLbl="node1" presStyleIdx="0" presStyleCnt="4">
        <dgm:presLayoutVars>
          <dgm:bulletEnabled val="1"/>
        </dgm:presLayoutVars>
      </dgm:prSet>
      <dgm:spPr/>
    </dgm:pt>
    <dgm:pt modelId="{DF1F2F29-BB30-44BC-8973-BDC99C98AB73}" type="pres">
      <dgm:prSet presAssocID="{820189D7-06F7-46DA-9C57-D925373AA769}" presName="sibTrans" presStyleLbl="sibTrans2D1" presStyleIdx="0" presStyleCnt="3"/>
      <dgm:spPr/>
    </dgm:pt>
    <dgm:pt modelId="{3276B672-4821-4FE6-9D97-A769B52A9ABF}" type="pres">
      <dgm:prSet presAssocID="{820189D7-06F7-46DA-9C57-D925373AA769}" presName="connectorText" presStyleLbl="sibTrans2D1" presStyleIdx="0" presStyleCnt="3"/>
      <dgm:spPr/>
    </dgm:pt>
    <dgm:pt modelId="{932CE91F-59F5-4A3C-850B-D1A341827E40}" type="pres">
      <dgm:prSet presAssocID="{AC3393E9-33A1-4992-B7B7-454EF445B4AC}" presName="node" presStyleLbl="node1" presStyleIdx="1" presStyleCnt="4">
        <dgm:presLayoutVars>
          <dgm:bulletEnabled val="1"/>
        </dgm:presLayoutVars>
      </dgm:prSet>
      <dgm:spPr/>
    </dgm:pt>
    <dgm:pt modelId="{ACDE2A76-B6C1-4016-A099-E8CA20229F8C}" type="pres">
      <dgm:prSet presAssocID="{8E70EE71-ACBC-4706-8A35-737D79E01EBC}" presName="sibTrans" presStyleLbl="sibTrans2D1" presStyleIdx="1" presStyleCnt="3"/>
      <dgm:spPr/>
    </dgm:pt>
    <dgm:pt modelId="{332CC512-92F4-4CD4-A5A5-625AA1AA244D}" type="pres">
      <dgm:prSet presAssocID="{8E70EE71-ACBC-4706-8A35-737D79E01EBC}" presName="connectorText" presStyleLbl="sibTrans2D1" presStyleIdx="1" presStyleCnt="3"/>
      <dgm:spPr/>
    </dgm:pt>
    <dgm:pt modelId="{8A9892CD-C561-4C8F-A740-81EF8F8F0917}" type="pres">
      <dgm:prSet presAssocID="{BE5D296E-1CCD-4231-A818-BC4BB01BAF74}" presName="node" presStyleLbl="node1" presStyleIdx="2" presStyleCnt="4">
        <dgm:presLayoutVars>
          <dgm:bulletEnabled val="1"/>
        </dgm:presLayoutVars>
      </dgm:prSet>
      <dgm:spPr/>
    </dgm:pt>
    <dgm:pt modelId="{704B6795-BF6D-4035-A359-2B13C40D2FBF}" type="pres">
      <dgm:prSet presAssocID="{7823D291-8C0F-4642-95E2-04D5EFE4EC34}" presName="sibTrans" presStyleLbl="sibTrans2D1" presStyleIdx="2" presStyleCnt="3"/>
      <dgm:spPr/>
    </dgm:pt>
    <dgm:pt modelId="{6FEB26FD-290F-4406-A176-6657E5995EC0}" type="pres">
      <dgm:prSet presAssocID="{7823D291-8C0F-4642-95E2-04D5EFE4EC34}" presName="connectorText" presStyleLbl="sibTrans2D1" presStyleIdx="2" presStyleCnt="3"/>
      <dgm:spPr/>
    </dgm:pt>
    <dgm:pt modelId="{47D10FE5-805E-42DC-BE8C-EC86B04C6198}" type="pres">
      <dgm:prSet presAssocID="{6E777A57-FED6-4F97-8A94-3410535EDBFA}" presName="node" presStyleLbl="node1" presStyleIdx="3" presStyleCnt="4">
        <dgm:presLayoutVars>
          <dgm:bulletEnabled val="1"/>
        </dgm:presLayoutVars>
      </dgm:prSet>
      <dgm:spPr/>
    </dgm:pt>
  </dgm:ptLst>
  <dgm:cxnLst>
    <dgm:cxn modelId="{22329F18-7C57-4D51-9C8A-34AD01953451}" type="presOf" srcId="{8E70EE71-ACBC-4706-8A35-737D79E01EBC}" destId="{332CC512-92F4-4CD4-A5A5-625AA1AA244D}" srcOrd="1" destOrd="0" presId="urn:microsoft.com/office/officeart/2005/8/layout/process5"/>
    <dgm:cxn modelId="{EEC85E19-A75F-412E-9190-E263F6EDAF25}" srcId="{325DD552-EBAA-46F6-AED6-A9FD4E003D76}" destId="{AC3393E9-33A1-4992-B7B7-454EF445B4AC}" srcOrd="1" destOrd="0" parTransId="{3A802A06-BB4E-4CC6-95C2-6FFB710E9EDA}" sibTransId="{8E70EE71-ACBC-4706-8A35-737D79E01EBC}"/>
    <dgm:cxn modelId="{7B240E20-769E-4331-8610-30C03F80FEDD}" type="presOf" srcId="{8E70EE71-ACBC-4706-8A35-737D79E01EBC}" destId="{ACDE2A76-B6C1-4016-A099-E8CA20229F8C}" srcOrd="0" destOrd="0" presId="urn:microsoft.com/office/officeart/2005/8/layout/process5"/>
    <dgm:cxn modelId="{7D8CE35F-511A-4F5D-A767-1F8FD5648A87}" type="presOf" srcId="{7823D291-8C0F-4642-95E2-04D5EFE4EC34}" destId="{6FEB26FD-290F-4406-A176-6657E5995EC0}" srcOrd="1" destOrd="0" presId="urn:microsoft.com/office/officeart/2005/8/layout/process5"/>
    <dgm:cxn modelId="{08769343-597E-44DA-871F-C9E6B774242D}" type="presOf" srcId="{325DD552-EBAA-46F6-AED6-A9FD4E003D76}" destId="{D6B29C56-1475-456F-B671-0553E2267CF1}" srcOrd="0" destOrd="0" presId="urn:microsoft.com/office/officeart/2005/8/layout/process5"/>
    <dgm:cxn modelId="{4F197544-3B56-4D88-BBC5-E872BC1A3AE0}" srcId="{325DD552-EBAA-46F6-AED6-A9FD4E003D76}" destId="{6E777A57-FED6-4F97-8A94-3410535EDBFA}" srcOrd="3" destOrd="0" parTransId="{92D6EB06-6936-4EEF-A8D3-E37F5C99EC10}" sibTransId="{A759D24B-4405-420B-8611-8C07AFDE10E9}"/>
    <dgm:cxn modelId="{A758E151-4B66-47D9-985D-2F33BC0E265E}" type="presOf" srcId="{AC3393E9-33A1-4992-B7B7-454EF445B4AC}" destId="{932CE91F-59F5-4A3C-850B-D1A341827E40}" srcOrd="0" destOrd="0" presId="urn:microsoft.com/office/officeart/2005/8/layout/process5"/>
    <dgm:cxn modelId="{6D8FA98D-8724-40A9-A4A5-2CFD993C3616}" type="presOf" srcId="{72A418ED-05C6-44F7-9DE9-1123483B5D0B}" destId="{6D4A4E55-E52B-4AD6-820A-477AB2C0AC36}" srcOrd="0" destOrd="0" presId="urn:microsoft.com/office/officeart/2005/8/layout/process5"/>
    <dgm:cxn modelId="{2CE6D08F-C5F8-47B4-A03D-D82E6974A701}" srcId="{325DD552-EBAA-46F6-AED6-A9FD4E003D76}" destId="{72A418ED-05C6-44F7-9DE9-1123483B5D0B}" srcOrd="0" destOrd="0" parTransId="{A9F8B637-0854-4021-9DCF-C5F0A3A16E8C}" sibTransId="{820189D7-06F7-46DA-9C57-D925373AA769}"/>
    <dgm:cxn modelId="{20B32A94-8A05-478E-8961-C449877D88CA}" type="presOf" srcId="{820189D7-06F7-46DA-9C57-D925373AA769}" destId="{DF1F2F29-BB30-44BC-8973-BDC99C98AB73}" srcOrd="0" destOrd="0" presId="urn:microsoft.com/office/officeart/2005/8/layout/process5"/>
    <dgm:cxn modelId="{FE8E6A99-0480-4B47-B920-DA5690CCFAB4}" srcId="{325DD552-EBAA-46F6-AED6-A9FD4E003D76}" destId="{BE5D296E-1CCD-4231-A818-BC4BB01BAF74}" srcOrd="2" destOrd="0" parTransId="{7E7DDFC7-79CE-4B4E-A0CC-05331A6B6850}" sibTransId="{7823D291-8C0F-4642-95E2-04D5EFE4EC34}"/>
    <dgm:cxn modelId="{85E133A0-4168-4445-9E1B-D1DAFEA8FD71}" type="presOf" srcId="{BE5D296E-1CCD-4231-A818-BC4BB01BAF74}" destId="{8A9892CD-C561-4C8F-A740-81EF8F8F0917}" srcOrd="0" destOrd="0" presId="urn:microsoft.com/office/officeart/2005/8/layout/process5"/>
    <dgm:cxn modelId="{B36AF3A0-8240-4A74-9194-7E1FF21AFA28}" type="presOf" srcId="{7823D291-8C0F-4642-95E2-04D5EFE4EC34}" destId="{704B6795-BF6D-4035-A359-2B13C40D2FBF}" srcOrd="0" destOrd="0" presId="urn:microsoft.com/office/officeart/2005/8/layout/process5"/>
    <dgm:cxn modelId="{3463ECC4-9617-469B-B6D5-9950FB8806F1}" type="presOf" srcId="{6E777A57-FED6-4F97-8A94-3410535EDBFA}" destId="{47D10FE5-805E-42DC-BE8C-EC86B04C6198}" srcOrd="0" destOrd="0" presId="urn:microsoft.com/office/officeart/2005/8/layout/process5"/>
    <dgm:cxn modelId="{65C89AFC-C206-4B2A-A6AD-7B747DB3E5AD}" type="presOf" srcId="{820189D7-06F7-46DA-9C57-D925373AA769}" destId="{3276B672-4821-4FE6-9D97-A769B52A9ABF}" srcOrd="1" destOrd="0" presId="urn:microsoft.com/office/officeart/2005/8/layout/process5"/>
    <dgm:cxn modelId="{2EB626C2-9BF9-4A25-A7BA-8485DA15DA98}" type="presParOf" srcId="{D6B29C56-1475-456F-B671-0553E2267CF1}" destId="{6D4A4E55-E52B-4AD6-820A-477AB2C0AC36}" srcOrd="0" destOrd="0" presId="urn:microsoft.com/office/officeart/2005/8/layout/process5"/>
    <dgm:cxn modelId="{40507F62-227B-4922-AE05-F3FFF0E47265}" type="presParOf" srcId="{D6B29C56-1475-456F-B671-0553E2267CF1}" destId="{DF1F2F29-BB30-44BC-8973-BDC99C98AB73}" srcOrd="1" destOrd="0" presId="urn:microsoft.com/office/officeart/2005/8/layout/process5"/>
    <dgm:cxn modelId="{95B79C3D-AD56-40A6-B0EB-31C0EB5723AC}" type="presParOf" srcId="{DF1F2F29-BB30-44BC-8973-BDC99C98AB73}" destId="{3276B672-4821-4FE6-9D97-A769B52A9ABF}" srcOrd="0" destOrd="0" presId="urn:microsoft.com/office/officeart/2005/8/layout/process5"/>
    <dgm:cxn modelId="{8A0F4122-9AAD-4F93-BB3D-A1CB005E474D}" type="presParOf" srcId="{D6B29C56-1475-456F-B671-0553E2267CF1}" destId="{932CE91F-59F5-4A3C-850B-D1A341827E40}" srcOrd="2" destOrd="0" presId="urn:microsoft.com/office/officeart/2005/8/layout/process5"/>
    <dgm:cxn modelId="{62F0AA44-6461-4A39-A779-5B972DFD9DEC}" type="presParOf" srcId="{D6B29C56-1475-456F-B671-0553E2267CF1}" destId="{ACDE2A76-B6C1-4016-A099-E8CA20229F8C}" srcOrd="3" destOrd="0" presId="urn:microsoft.com/office/officeart/2005/8/layout/process5"/>
    <dgm:cxn modelId="{711C8EDD-CC6B-49F3-AFC3-5C423C69B8E7}" type="presParOf" srcId="{ACDE2A76-B6C1-4016-A099-E8CA20229F8C}" destId="{332CC512-92F4-4CD4-A5A5-625AA1AA244D}" srcOrd="0" destOrd="0" presId="urn:microsoft.com/office/officeart/2005/8/layout/process5"/>
    <dgm:cxn modelId="{2CFAC093-1241-4921-873E-9CA43E8D2393}" type="presParOf" srcId="{D6B29C56-1475-456F-B671-0553E2267CF1}" destId="{8A9892CD-C561-4C8F-A740-81EF8F8F0917}" srcOrd="4" destOrd="0" presId="urn:microsoft.com/office/officeart/2005/8/layout/process5"/>
    <dgm:cxn modelId="{21B1BF01-2D29-49AD-81F5-FF85E197DCE9}" type="presParOf" srcId="{D6B29C56-1475-456F-B671-0553E2267CF1}" destId="{704B6795-BF6D-4035-A359-2B13C40D2FBF}" srcOrd="5" destOrd="0" presId="urn:microsoft.com/office/officeart/2005/8/layout/process5"/>
    <dgm:cxn modelId="{CEE78D7F-BE38-4296-950C-2AF2A46CA7EF}" type="presParOf" srcId="{704B6795-BF6D-4035-A359-2B13C40D2FBF}" destId="{6FEB26FD-290F-4406-A176-6657E5995EC0}" srcOrd="0" destOrd="0" presId="urn:microsoft.com/office/officeart/2005/8/layout/process5"/>
    <dgm:cxn modelId="{472097ED-68B6-47C3-8382-938A212AED35}" type="presParOf" srcId="{D6B29C56-1475-456F-B671-0553E2267CF1}" destId="{47D10FE5-805E-42DC-BE8C-EC86B04C619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A4E55-E52B-4AD6-820A-477AB2C0AC36}">
      <dsp:nvSpPr>
        <dsp:cNvPr id="0" name=""/>
        <dsp:cNvSpPr/>
      </dsp:nvSpPr>
      <dsp:spPr>
        <a:xfrm>
          <a:off x="835" y="136347"/>
          <a:ext cx="1782190" cy="1069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Reunión.</a:t>
          </a:r>
        </a:p>
      </dsp:txBody>
      <dsp:txXfrm>
        <a:off x="32154" y="167666"/>
        <a:ext cx="1719552" cy="1006676"/>
      </dsp:txXfrm>
    </dsp:sp>
    <dsp:sp modelId="{DF1F2F29-BB30-44BC-8973-BDC99C98AB73}">
      <dsp:nvSpPr>
        <dsp:cNvPr id="0" name=""/>
        <dsp:cNvSpPr/>
      </dsp:nvSpPr>
      <dsp:spPr>
        <a:xfrm>
          <a:off x="1939859" y="450013"/>
          <a:ext cx="377824" cy="441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939859" y="538410"/>
        <a:ext cx="264477" cy="265189"/>
      </dsp:txXfrm>
    </dsp:sp>
    <dsp:sp modelId="{932CE91F-59F5-4A3C-850B-D1A341827E40}">
      <dsp:nvSpPr>
        <dsp:cNvPr id="0" name=""/>
        <dsp:cNvSpPr/>
      </dsp:nvSpPr>
      <dsp:spPr>
        <a:xfrm>
          <a:off x="2495902" y="136347"/>
          <a:ext cx="1782190" cy="1069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Herramientas y lenguajes.</a:t>
          </a:r>
        </a:p>
      </dsp:txBody>
      <dsp:txXfrm>
        <a:off x="2527221" y="167666"/>
        <a:ext cx="1719552" cy="1006676"/>
      </dsp:txXfrm>
    </dsp:sp>
    <dsp:sp modelId="{ACDE2A76-B6C1-4016-A099-E8CA20229F8C}">
      <dsp:nvSpPr>
        <dsp:cNvPr id="0" name=""/>
        <dsp:cNvSpPr/>
      </dsp:nvSpPr>
      <dsp:spPr>
        <a:xfrm rot="5400000">
          <a:off x="3198085" y="1330415"/>
          <a:ext cx="377824" cy="441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3254403" y="1362495"/>
        <a:ext cx="265189" cy="264477"/>
      </dsp:txXfrm>
    </dsp:sp>
    <dsp:sp modelId="{8A9892CD-C561-4C8F-A740-81EF8F8F0917}">
      <dsp:nvSpPr>
        <dsp:cNvPr id="0" name=""/>
        <dsp:cNvSpPr/>
      </dsp:nvSpPr>
      <dsp:spPr>
        <a:xfrm>
          <a:off x="2495902" y="1918538"/>
          <a:ext cx="1782190" cy="1069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Asignación de tareas.</a:t>
          </a:r>
        </a:p>
      </dsp:txBody>
      <dsp:txXfrm>
        <a:off x="2527221" y="1949857"/>
        <a:ext cx="1719552" cy="1006676"/>
      </dsp:txXfrm>
    </dsp:sp>
    <dsp:sp modelId="{704B6795-BF6D-4035-A359-2B13C40D2FBF}">
      <dsp:nvSpPr>
        <dsp:cNvPr id="0" name=""/>
        <dsp:cNvSpPr/>
      </dsp:nvSpPr>
      <dsp:spPr>
        <a:xfrm rot="10800000">
          <a:off x="1961245" y="2232204"/>
          <a:ext cx="377824" cy="441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074592" y="2320601"/>
        <a:ext cx="264477" cy="265189"/>
      </dsp:txXfrm>
    </dsp:sp>
    <dsp:sp modelId="{47D10FE5-805E-42DC-BE8C-EC86B04C6198}">
      <dsp:nvSpPr>
        <dsp:cNvPr id="0" name=""/>
        <dsp:cNvSpPr/>
      </dsp:nvSpPr>
      <dsp:spPr>
        <a:xfrm>
          <a:off x="835" y="1918538"/>
          <a:ext cx="1782190" cy="1069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 de capacitación.</a:t>
          </a:r>
        </a:p>
      </dsp:txBody>
      <dsp:txXfrm>
        <a:off x="32154" y="1949857"/>
        <a:ext cx="1719552" cy="1006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4272C-BEE5-470C-9E0B-3E6382409C28}" type="datetimeFigureOut">
              <a:rPr lang="en-US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807F2-7180-4B66-8C44-DE6FBD9FA3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Presenta Daniel Hernandez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 Componentes de trabajo</a:t>
            </a:r>
            <a:endParaRPr lang="en-US"/>
          </a:p>
          <a:p>
            <a:r>
              <a:rPr lang="en-US">
                <a:cs typeface="Calibri"/>
              </a:rPr>
              <a:t>Componentes de </a:t>
            </a:r>
            <a:r>
              <a:rPr lang="en-US" err="1">
                <a:cs typeface="Calibri"/>
              </a:rPr>
              <a:t>Funcionalidad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Importante para </a:t>
            </a:r>
            <a:r>
              <a:rPr lang="es-CO"/>
              <a:t>Descripción y relación de precedencia de las actividades</a:t>
            </a:r>
            <a:r>
              <a:rPr lang="en-US"/>
              <a:t> </a:t>
            </a:r>
            <a:endParaRPr lang="en-US">
              <a:cs typeface="Calibri" panose="020F0502020204030204"/>
            </a:endParaRPr>
          </a:p>
          <a:p>
            <a:r>
              <a:rPr lang="es-CO"/>
              <a:t> 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807F2-7180-4B66-8C44-DE6FBD9FA36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7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Presenta Daniel Hernandez</a:t>
            </a:r>
          </a:p>
          <a:p>
            <a:r>
              <a:rPr lang="en-US"/>
              <a:t>Componentes de trabajo</a:t>
            </a:r>
          </a:p>
          <a:p>
            <a:r>
              <a:rPr lang="en-US"/>
              <a:t>Componentes de Funcionalidad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1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Presenta Daniel Hernandez</a:t>
            </a:r>
          </a:p>
          <a:p>
            <a:r>
              <a:rPr lang="en-US"/>
              <a:t>Componentes de trabajo</a:t>
            </a:r>
          </a:p>
          <a:p>
            <a:r>
              <a:rPr lang="en-US"/>
              <a:t>Componentes de Funcionalidad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4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Santiago Caroprese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Santiago Caroprese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8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Juan Pablo Mendez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9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Gabriel Gomez Corredor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7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Diego Burgos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9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6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Juan Pablo Mendez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6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Diego Burgos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Gabriel Gomez Corredor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3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Santiago Caroprese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7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Santiago Caroprese</a:t>
            </a:r>
          </a:p>
          <a:p>
            <a:r>
              <a:rPr lang="en-US">
                <a:cs typeface="Calibri"/>
              </a:rPr>
              <a:t>Criterios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Impuestos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por</a:t>
            </a:r>
            <a:r>
              <a:rPr lang="en-US">
                <a:cs typeface="Calibri"/>
              </a:rPr>
              <a:t> stakeholders o interfaces </a:t>
            </a:r>
            <a:r>
              <a:rPr lang="en-US" err="1">
                <a:cs typeface="Calibri"/>
              </a:rPr>
              <a:t>externas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Facil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accseso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Conocimiento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previo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-Facilidad que trae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Presenta Daniel Hernandez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3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Presenta Daniel Hernandez</a:t>
            </a:r>
          </a:p>
          <a:p>
            <a:r>
              <a:rPr lang="en-US">
                <a:cs typeface="Calibri"/>
              </a:rPr>
              <a:t>Responsabilidades:</a:t>
            </a:r>
            <a:endParaRPr lang="en-US"/>
          </a:p>
          <a:p>
            <a:r>
              <a:rPr lang="en-US">
                <a:cs typeface="Calibri"/>
              </a:rPr>
              <a:t>Juan Carlos Suarez –Product Owner</a:t>
            </a:r>
            <a:endParaRPr lang="en-US"/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Comunicación</a:t>
            </a:r>
            <a:r>
              <a:rPr lang="en-US">
                <a:cs typeface="Calibri"/>
              </a:rPr>
              <a:t> stakeholders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Coordinación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documentación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reuniones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Evalua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progreso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revisa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cumplimiento</a:t>
            </a:r>
            <a:r>
              <a:rPr lang="en-US">
                <a:cs typeface="Calibri"/>
              </a:rPr>
              <a:t> con </a:t>
            </a:r>
            <a:r>
              <a:rPr lang="en-US" err="1">
                <a:cs typeface="Calibri"/>
              </a:rPr>
              <a:t>requisitos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Santiago </a:t>
            </a:r>
            <a:r>
              <a:rPr lang="en-US" err="1">
                <a:cs typeface="Calibri"/>
              </a:rPr>
              <a:t>Caroprese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Consistencia</a:t>
            </a:r>
            <a:r>
              <a:rPr lang="en-US">
                <a:cs typeface="Calibri"/>
              </a:rPr>
              <a:t> a lo largo del </a:t>
            </a:r>
            <a:r>
              <a:rPr lang="en-US" err="1">
                <a:cs typeface="Calibri"/>
              </a:rPr>
              <a:t>proyecto</a:t>
            </a:r>
            <a:r>
              <a:rPr lang="en-US">
                <a:cs typeface="Calibri"/>
              </a:rPr>
              <a:t> y en </a:t>
            </a:r>
            <a:r>
              <a:rPr lang="en-US" err="1">
                <a:cs typeface="Calibri"/>
              </a:rPr>
              <a:t>todas</a:t>
            </a:r>
            <a:r>
              <a:rPr lang="en-US">
                <a:cs typeface="Calibri"/>
              </a:rPr>
              <a:t> sus </a:t>
            </a:r>
            <a:r>
              <a:rPr lang="en-US" err="1">
                <a:cs typeface="Calibri"/>
              </a:rPr>
              <a:t>secciones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Gabriel Gomez</a:t>
            </a:r>
          </a:p>
          <a:p>
            <a:r>
              <a:rPr lang="en-US">
                <a:cs typeface="Calibri"/>
              </a:rPr>
              <a:t>-Responsible </a:t>
            </a:r>
            <a:r>
              <a:rPr lang="en-US" err="1">
                <a:cs typeface="Calibri"/>
              </a:rPr>
              <a:t>requisitos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especificaciones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su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aplicación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Juan Pablo Mendez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Registro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cambios</a:t>
            </a:r>
            <a:r>
              <a:rPr lang="en-US">
                <a:cs typeface="Calibri"/>
              </a:rPr>
              <a:t> y </a:t>
            </a:r>
            <a:r>
              <a:rPr lang="en-US" err="1">
                <a:cs typeface="Calibri"/>
              </a:rPr>
              <a:t>avances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Diego burgos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Manejo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evaluación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aspectos</a:t>
            </a:r>
            <a:r>
              <a:rPr lang="en-US">
                <a:cs typeface="Calibri"/>
              </a:rPr>
              <a:t> de calidad</a:t>
            </a:r>
          </a:p>
          <a:p>
            <a:r>
              <a:rPr lang="en-US">
                <a:cs typeface="Calibri"/>
              </a:rPr>
              <a:t>Daniel Hernandez – Scrum Master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Mantener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equilibrio</a:t>
            </a:r>
            <a:r>
              <a:rPr lang="en-US">
                <a:cs typeface="Calibri"/>
              </a:rPr>
              <a:t> entre </a:t>
            </a:r>
            <a:r>
              <a:rPr lang="en-US" err="1">
                <a:cs typeface="Calibri"/>
              </a:rPr>
              <a:t>integrantes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desarrollo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resultado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Asegurar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aplicación</a:t>
            </a:r>
            <a:r>
              <a:rPr lang="en-US">
                <a:cs typeface="Calibri"/>
              </a:rPr>
              <a:t> de </a:t>
            </a:r>
            <a:r>
              <a:rPr lang="es-CO"/>
              <a:t>artefactos del modelo del ciclo de vida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807F2-7180-4B66-8C44-DE6FBD9FA36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Diego Burgos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Pablo Mendez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807F2-7180-4B66-8C44-DE6FBD9FA36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7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6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1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0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Icon_tools.svg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ar.m.wikipedia.org/wiki/%D9%85%D9%84%D9%81:Simpleicons_Interface_lock-symbol.svg" TargetMode="Externa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4104" y="1669889"/>
            <a:ext cx="5435464" cy="3084576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>
                <a:cs typeface="Calibri Light"/>
              </a:rPr>
              <a:t>Presentación SPMP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024" y="3697955"/>
            <a:ext cx="2154302" cy="61275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600" b="1"/>
              <a:t>Deltasoft</a:t>
            </a:r>
          </a:p>
          <a:p>
            <a:pPr algn="l"/>
            <a:endParaRPr lang="en-US" b="1"/>
          </a:p>
          <a:p>
            <a:pPr algn="l"/>
            <a:endParaRPr lang="en-US" b="1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001" y="2610336"/>
            <a:ext cx="7711025" cy="30845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b="1">
                <a:solidFill>
                  <a:schemeClr val="bg1"/>
                </a:solidFill>
                <a:cs typeface="Calibri Light"/>
              </a:rPr>
              <a:t>SPMP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235852" y="4617526"/>
            <a:ext cx="4179343" cy="283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>
                <a:solidFill>
                  <a:schemeClr val="bg1"/>
                </a:solidFill>
              </a:rPr>
              <a:t>Por Deltasoft</a:t>
            </a:r>
          </a:p>
          <a:p>
            <a:pPr algn="l"/>
            <a:endParaRPr lang="en-US" b="1">
              <a:solidFill>
                <a:schemeClr val="bg1"/>
              </a:solidFill>
            </a:endParaRPr>
          </a:p>
          <a:p>
            <a:pPr algn="l"/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shirt, player, food, drawing&#10;&#10;Description automatically generated">
            <a:extLst>
              <a:ext uri="{FF2B5EF4-FFF2-40B4-BE49-F238E27FC236}">
                <a16:creationId xmlns:a16="http://schemas.microsoft.com/office/drawing/2014/main" id="{47E73193-5A99-471C-AD6B-67B4700C9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6" t="18615" r="5617" b="26840"/>
          <a:stretch/>
        </p:blipFill>
        <p:spPr>
          <a:xfrm>
            <a:off x="5943821" y="1133801"/>
            <a:ext cx="5788341" cy="362660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3A8-D4C6-4EE1-A43D-180BAFA3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574" y="4011"/>
            <a:ext cx="10018713" cy="1752599"/>
          </a:xfrm>
        </p:spPr>
        <p:txBody>
          <a:bodyPr/>
          <a:lstStyle/>
          <a:p>
            <a:r>
              <a:rPr lang="en-US" b="1" err="1">
                <a:cs typeface="Calibri Light"/>
              </a:rPr>
              <a:t>Estimación</a:t>
            </a:r>
            <a:endParaRPr lang="en-US" b="1" err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379B39-5EDC-49EA-85A6-5BB6108D8AF4}"/>
              </a:ext>
            </a:extLst>
          </p:cNvPr>
          <p:cNvSpPr txBox="1"/>
          <p:nvPr/>
        </p:nvSpPr>
        <p:spPr>
          <a:xfrm>
            <a:off x="5793874" y="4296611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Franklin Gothic Demi"/>
              </a:rPr>
              <a:t>Sprint 1</a:t>
            </a:r>
          </a:p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45C061-1305-44A9-BE62-6696A26A4F93}"/>
              </a:ext>
            </a:extLst>
          </p:cNvPr>
          <p:cNvSpPr txBox="1"/>
          <p:nvPr/>
        </p:nvSpPr>
        <p:spPr>
          <a:xfrm>
            <a:off x="8828505" y="4283242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Franklin Gothic Demi"/>
              </a:rPr>
              <a:t>Sprint 2</a:t>
            </a:r>
          </a:p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F458A5-7C53-470F-84A4-EDE9D53A4E3B}"/>
              </a:ext>
            </a:extLst>
          </p:cNvPr>
          <p:cNvSpPr txBox="1"/>
          <p:nvPr/>
        </p:nvSpPr>
        <p:spPr>
          <a:xfrm>
            <a:off x="3053348" y="4296610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Franklin Gothic Demi"/>
              </a:rPr>
              <a:t>Sprint 0</a:t>
            </a:r>
          </a:p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B2756-4B2D-4C4F-AA75-E5BEC4072E14}"/>
              </a:ext>
            </a:extLst>
          </p:cNvPr>
          <p:cNvSpPr txBox="1"/>
          <p:nvPr/>
        </p:nvSpPr>
        <p:spPr>
          <a:xfrm>
            <a:off x="8053137" y="1943768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Franklin Gothic Demi"/>
              </a:rPr>
              <a:t>8 horas c/u.</a:t>
            </a:r>
          </a:p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48EA19-A5B4-4404-A3D2-25447F4091F9}"/>
              </a:ext>
            </a:extLst>
          </p:cNvPr>
          <p:cNvSpPr txBox="1"/>
          <p:nvPr/>
        </p:nvSpPr>
        <p:spPr>
          <a:xfrm>
            <a:off x="3708399" y="1876924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Franklin Gothic Demi"/>
              </a:rPr>
              <a:t>1 </a:t>
            </a:r>
            <a:r>
              <a:rPr lang="en-US" sz="2000" err="1">
                <a:latin typeface="Franklin Gothic Demi"/>
              </a:rPr>
              <a:t>semana</a:t>
            </a:r>
            <a:r>
              <a:rPr lang="en-US" sz="2000">
                <a:latin typeface="Franklin Gothic Demi"/>
              </a:rPr>
              <a:t>.</a:t>
            </a:r>
          </a:p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56C7B0-B084-4ED0-A4CA-C1B4587B1D55}"/>
              </a:ext>
            </a:extLst>
          </p:cNvPr>
          <p:cNvSpPr txBox="1"/>
          <p:nvPr/>
        </p:nvSpPr>
        <p:spPr>
          <a:xfrm>
            <a:off x="3574715" y="318703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Franklin Gothic Demi"/>
              </a:rPr>
              <a:t>6 </a:t>
            </a:r>
            <a:r>
              <a:rPr lang="en-US" sz="2000" err="1">
                <a:latin typeface="Franklin Gothic Demi"/>
              </a:rPr>
              <a:t>Integrantes</a:t>
            </a:r>
            <a:r>
              <a:rPr lang="en-US" sz="2000">
                <a:latin typeface="Franklin Gothic Demi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1F84F7-C588-416E-8A87-E1B8E4DFBC6C}"/>
              </a:ext>
            </a:extLst>
          </p:cNvPr>
          <p:cNvSpPr txBox="1"/>
          <p:nvPr/>
        </p:nvSpPr>
        <p:spPr>
          <a:xfrm>
            <a:off x="8053135" y="3133555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Franklin Gothic Demi"/>
              </a:rPr>
              <a:t>48 horas </a:t>
            </a:r>
            <a:r>
              <a:rPr lang="en-US" sz="2000" err="1">
                <a:latin typeface="Franklin Gothic Demi"/>
              </a:rPr>
              <a:t>semanales</a:t>
            </a:r>
            <a:r>
              <a:rPr lang="en-US" sz="2000">
                <a:latin typeface="Franklin Gothic Demi"/>
              </a:rPr>
              <a:t>.</a:t>
            </a:r>
          </a:p>
          <a:p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F8C3CF8-7914-4EFE-A724-33D0BD0BEE3D}"/>
              </a:ext>
            </a:extLst>
          </p:cNvPr>
          <p:cNvSpPr/>
          <p:nvPr/>
        </p:nvSpPr>
        <p:spPr>
          <a:xfrm>
            <a:off x="5442197" y="2006084"/>
            <a:ext cx="2219157" cy="42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9FF145A-13D3-4176-B025-772C977FB6D0}"/>
              </a:ext>
            </a:extLst>
          </p:cNvPr>
          <p:cNvSpPr/>
          <p:nvPr/>
        </p:nvSpPr>
        <p:spPr>
          <a:xfrm>
            <a:off x="5442195" y="1939241"/>
            <a:ext cx="2219157" cy="427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1B7D69E-DB0E-4B88-9045-63793541B080}"/>
              </a:ext>
            </a:extLst>
          </p:cNvPr>
          <p:cNvSpPr/>
          <p:nvPr/>
        </p:nvSpPr>
        <p:spPr>
          <a:xfrm>
            <a:off x="5482302" y="3195873"/>
            <a:ext cx="2219157" cy="42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64D0C9B-A9F7-41AD-8E03-1540CC47C8ED}"/>
              </a:ext>
            </a:extLst>
          </p:cNvPr>
          <p:cNvSpPr/>
          <p:nvPr/>
        </p:nvSpPr>
        <p:spPr>
          <a:xfrm>
            <a:off x="5482300" y="3129030"/>
            <a:ext cx="2219157" cy="427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550E3731-0E0A-4749-B1F9-5306D1CA5FDB}"/>
              </a:ext>
            </a:extLst>
          </p:cNvPr>
          <p:cNvSpPr/>
          <p:nvPr/>
        </p:nvSpPr>
        <p:spPr>
          <a:xfrm>
            <a:off x="4249473" y="2431795"/>
            <a:ext cx="374316" cy="6416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17A2B92F-612D-4C2E-8AA2-ED344489F9C3}"/>
              </a:ext>
            </a:extLst>
          </p:cNvPr>
          <p:cNvSpPr/>
          <p:nvPr/>
        </p:nvSpPr>
        <p:spPr>
          <a:xfrm>
            <a:off x="4195999" y="2431795"/>
            <a:ext cx="374316" cy="641684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38E84C-0690-4780-BD51-99B53828F1B4}"/>
              </a:ext>
            </a:extLst>
          </p:cNvPr>
          <p:cNvSpPr txBox="1"/>
          <p:nvPr/>
        </p:nvSpPr>
        <p:spPr>
          <a:xfrm>
            <a:off x="2772611" y="49650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Documento</a:t>
            </a:r>
            <a:r>
              <a:rPr lang="en-US"/>
              <a:t>: 96 horas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BF22B3-2DD0-4161-ADE2-71B2B1CE9817}"/>
              </a:ext>
            </a:extLst>
          </p:cNvPr>
          <p:cNvSpPr txBox="1"/>
          <p:nvPr/>
        </p:nvSpPr>
        <p:spPr>
          <a:xfrm>
            <a:off x="5299243" y="4965031"/>
            <a:ext cx="30640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 horas: 192 -&gt; 4 </a:t>
            </a:r>
            <a:r>
              <a:rPr lang="en-US" err="1"/>
              <a:t>semanas</a:t>
            </a:r>
            <a:endParaRPr lang="en-US"/>
          </a:p>
          <a:p>
            <a:r>
              <a:rPr lang="en-US" err="1"/>
              <a:t>Documento</a:t>
            </a:r>
            <a:r>
              <a:rPr lang="en-US"/>
              <a:t>: 96 Horas</a:t>
            </a:r>
          </a:p>
          <a:p>
            <a:r>
              <a:rPr lang="en-US"/>
              <a:t>Desarrollo: 96 horas</a:t>
            </a:r>
          </a:p>
          <a:p>
            <a:r>
              <a:rPr lang="en-US" err="1"/>
              <a:t>Historias</a:t>
            </a:r>
            <a:r>
              <a:rPr lang="en-US"/>
              <a:t> de </a:t>
            </a:r>
            <a:r>
              <a:rPr lang="en-US" err="1"/>
              <a:t>usuario</a:t>
            </a:r>
            <a:r>
              <a:rPr lang="en-US"/>
              <a:t>: 14</a:t>
            </a:r>
          </a:p>
          <a:p>
            <a:r>
              <a:rPr lang="en-US"/>
              <a:t>Puntaje historias: 95</a:t>
            </a:r>
          </a:p>
          <a:p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38E619-73A5-4B19-A603-B0AFED78E553}"/>
              </a:ext>
            </a:extLst>
          </p:cNvPr>
          <p:cNvSpPr txBox="1"/>
          <p:nvPr/>
        </p:nvSpPr>
        <p:spPr>
          <a:xfrm>
            <a:off x="8547769" y="4911557"/>
            <a:ext cx="30640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Total horas: 240 -&gt; 5 semanas</a:t>
            </a:r>
          </a:p>
          <a:p>
            <a:r>
              <a:rPr lang="en-US">
                <a:ea typeface="+mn-lt"/>
                <a:cs typeface="+mn-lt"/>
              </a:rPr>
              <a:t>Documento: 48 Horas</a:t>
            </a:r>
          </a:p>
          <a:p>
            <a:r>
              <a:rPr lang="en-US">
                <a:ea typeface="+mn-lt"/>
                <a:cs typeface="+mn-lt"/>
              </a:rPr>
              <a:t>Desarrollo: 192 horas</a:t>
            </a:r>
          </a:p>
          <a:p>
            <a:r>
              <a:rPr lang="en-US">
                <a:ea typeface="+mn-lt"/>
                <a:cs typeface="+mn-lt"/>
              </a:rPr>
              <a:t>Historias de usuario: 21</a:t>
            </a:r>
          </a:p>
          <a:p>
            <a:r>
              <a:rPr lang="en-US">
                <a:ea typeface="+mn-lt"/>
                <a:cs typeface="+mn-lt"/>
              </a:rPr>
              <a:t>Puntaje  historias: 113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F6F1C-94F3-4DE9-814B-61686530AA61}"/>
              </a:ext>
            </a:extLst>
          </p:cNvPr>
          <p:cNvSpPr txBox="1"/>
          <p:nvPr/>
        </p:nvSpPr>
        <p:spPr>
          <a:xfrm>
            <a:off x="8547768" y="6542504"/>
            <a:ext cx="4093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* Poker Scrum en "Plan IT poker"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947D6F-C8ED-424C-9BCE-8AA7955E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Inicio</a:t>
            </a:r>
            <a:r>
              <a:rPr lang="en-US">
                <a:cs typeface="Calibri Light"/>
              </a:rPr>
              <a:t> del Proyecto</a:t>
            </a:r>
            <a:endParaRPr lang="en-US"/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picture containing table, mouse, computer, pair&#10;&#10;Description automatically generated">
            <a:extLst>
              <a:ext uri="{FF2B5EF4-FFF2-40B4-BE49-F238E27FC236}">
                <a16:creationId xmlns:a16="http://schemas.microsoft.com/office/drawing/2014/main" id="{2B964113-A1E3-4D02-AEDA-59B1BBB7F0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4162" r="-3" b="-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2FA7A7-0383-48DE-812C-37035A60B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898803"/>
              </p:ext>
            </p:extLst>
          </p:nvPr>
        </p:nvGraphicFramePr>
        <p:xfrm>
          <a:off x="1484310" y="2666999"/>
          <a:ext cx="4278929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8DB1CF1-E195-42C1-A395-73EFD40B9DE6}"/>
              </a:ext>
            </a:extLst>
          </p:cNvPr>
          <p:cNvSpPr txBox="1"/>
          <p:nvPr/>
        </p:nvSpPr>
        <p:spPr>
          <a:xfrm>
            <a:off x="8800987" y="5358418"/>
            <a:ext cx="237757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30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05E0-6FFA-4CD4-AABB-CAAA9159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WBS</a:t>
            </a:r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CD47A6-A071-4B40-86D1-FDD07F3C8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61" y="28548"/>
            <a:ext cx="4644061" cy="66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05E0-6FFA-4CD4-AABB-CAAA9159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WBS</a:t>
            </a:r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15DC77-5131-461C-9CB5-A134D327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497" y="95819"/>
            <a:ext cx="5111971" cy="66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67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05E0-6FFA-4CD4-AABB-CAAA9159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WBS</a:t>
            </a:r>
          </a:p>
        </p:txBody>
      </p:sp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96F9CB-4860-4E93-BD33-3AA14B5D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620" y="44104"/>
            <a:ext cx="4447822" cy="66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8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C0C2-5F5E-4D59-A955-C214664E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934" y="-4313"/>
            <a:ext cx="10018713" cy="1752599"/>
          </a:xfrm>
        </p:spPr>
        <p:txBody>
          <a:bodyPr/>
          <a:lstStyle/>
          <a:p>
            <a:r>
              <a:rPr lang="en-US" err="1">
                <a:cs typeface="Calibri Light"/>
              </a:rPr>
              <a:t>Diagrama</a:t>
            </a:r>
            <a:r>
              <a:rPr lang="en-US">
                <a:cs typeface="Calibri Light"/>
              </a:rPr>
              <a:t> de Gantt</a:t>
            </a:r>
            <a:endParaRPr lang="en-US"/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705BBCE-9184-4990-ADA0-96C4637BF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6667" y="1338290"/>
            <a:ext cx="10480229" cy="5170118"/>
          </a:xfrm>
        </p:spPr>
      </p:pic>
    </p:spTree>
    <p:extLst>
      <p:ext uri="{BB962C8B-B14F-4D97-AF65-F5344CB8AC3E}">
        <p14:creationId xmlns:p14="http://schemas.microsoft.com/office/powerpoint/2010/main" val="329485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8BA2-3D06-42A6-9BD2-2E676755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27" y="263769"/>
            <a:ext cx="10018713" cy="1752599"/>
          </a:xfrm>
        </p:spPr>
        <p:txBody>
          <a:bodyPr/>
          <a:lstStyle/>
          <a:p>
            <a:r>
              <a:rPr lang="en-US" b="1" err="1">
                <a:cs typeface="Calibri Light"/>
              </a:rPr>
              <a:t>Presupuesto</a:t>
            </a:r>
            <a:endParaRPr lang="en-US" b="1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22488"/>
              </p:ext>
            </p:extLst>
          </p:nvPr>
        </p:nvGraphicFramePr>
        <p:xfrm>
          <a:off x="2549237" y="1579418"/>
          <a:ext cx="8776875" cy="5001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8235">
                  <a:extLst>
                    <a:ext uri="{9D8B030D-6E8A-4147-A177-3AD203B41FA5}">
                      <a16:colId xmlns:a16="http://schemas.microsoft.com/office/drawing/2014/main" val="339186201"/>
                    </a:ext>
                  </a:extLst>
                </a:gridCol>
                <a:gridCol w="1752160">
                  <a:extLst>
                    <a:ext uri="{9D8B030D-6E8A-4147-A177-3AD203B41FA5}">
                      <a16:colId xmlns:a16="http://schemas.microsoft.com/office/drawing/2014/main" val="4000197125"/>
                    </a:ext>
                  </a:extLst>
                </a:gridCol>
                <a:gridCol w="1752160">
                  <a:extLst>
                    <a:ext uri="{9D8B030D-6E8A-4147-A177-3AD203B41FA5}">
                      <a16:colId xmlns:a16="http://schemas.microsoft.com/office/drawing/2014/main" val="1872140185"/>
                    </a:ext>
                  </a:extLst>
                </a:gridCol>
                <a:gridCol w="1752160">
                  <a:extLst>
                    <a:ext uri="{9D8B030D-6E8A-4147-A177-3AD203B41FA5}">
                      <a16:colId xmlns:a16="http://schemas.microsoft.com/office/drawing/2014/main" val="1103348719"/>
                    </a:ext>
                  </a:extLst>
                </a:gridCol>
                <a:gridCol w="1752160">
                  <a:extLst>
                    <a:ext uri="{9D8B030D-6E8A-4147-A177-3AD203B41FA5}">
                      <a16:colId xmlns:a16="http://schemas.microsoft.com/office/drawing/2014/main" val="2226985123"/>
                    </a:ext>
                  </a:extLst>
                </a:gridCol>
              </a:tblGrid>
              <a:tr h="30949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Actividad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Agosto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Septiembre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Octubre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Noviembre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3982360280"/>
                  </a:ext>
                </a:extLst>
              </a:tr>
              <a:tr h="30949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Ingresos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 $                      -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 $                      -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 $                      -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 $                      -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1576075049"/>
                  </a:ext>
                </a:extLst>
              </a:tr>
              <a:tr h="309498">
                <a:tc>
                  <a:txBody>
                    <a:bodyPr/>
                    <a:lstStyle/>
                    <a:p>
                      <a:pPr algn="l" fontAlgn="b"/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564522443"/>
                  </a:ext>
                </a:extLst>
              </a:tr>
              <a:tr h="30949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Gastos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 $      2.400.000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 $      8.100.000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 $   12.900.000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 $      7.200.000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3104206461"/>
                  </a:ext>
                </a:extLst>
              </a:tr>
              <a:tr h="5670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Planeación del Sprint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900.000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900.000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1880958562"/>
                  </a:ext>
                </a:extLst>
              </a:tr>
              <a:tr h="5670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Desarrollo del Sprint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2.400.000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7.200.000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4.800.000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593374753"/>
                  </a:ext>
                </a:extLst>
              </a:tr>
              <a:tr h="5670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Revisión del Sprint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600.000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600.000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3612826906"/>
                  </a:ext>
                </a:extLst>
              </a:tr>
              <a:tr h="5670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Retrospectiva del Sprint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600.000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600.000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3762816603"/>
                  </a:ext>
                </a:extLst>
              </a:tr>
              <a:tr h="30949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SPMP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2.400.000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2.400.000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361413103"/>
                  </a:ext>
                </a:extLst>
              </a:tr>
              <a:tr h="30949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SRS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2.400.000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2.400.000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3415771241"/>
                  </a:ext>
                </a:extLst>
              </a:tr>
              <a:tr h="30949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SDD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                -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1.200.000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$      1.200.000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3549419575"/>
                  </a:ext>
                </a:extLst>
              </a:tr>
              <a:tr h="5670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Flujo de caja libre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-$     2.400.000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-$     8.100.000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-$   12.900.000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effectLst/>
                        </a:rPr>
                        <a:t>-$     7.200.000 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33" marR="7733" marT="7733" marB="0" anchor="b"/>
                </a:tc>
                <a:extLst>
                  <a:ext uri="{0D108BD9-81ED-4DB2-BD59-A6C34878D82A}">
                    <a16:rowId xmlns:a16="http://schemas.microsoft.com/office/drawing/2014/main" val="25472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3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ight trail of road">
            <a:extLst>
              <a:ext uri="{FF2B5EF4-FFF2-40B4-BE49-F238E27FC236}">
                <a16:creationId xmlns:a16="http://schemas.microsoft.com/office/drawing/2014/main" id="{C12BC584-CC97-40AB-9688-D022647BB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261F7-8B81-47CD-B3D0-C1C8A7E0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b="1" err="1">
                <a:cs typeface="Calibri Light"/>
              </a:rPr>
              <a:t>Administración</a:t>
            </a:r>
            <a:r>
              <a:rPr lang="en-US" b="1">
                <a:cs typeface="Calibri Light"/>
              </a:rPr>
              <a:t> de </a:t>
            </a:r>
            <a:r>
              <a:rPr lang="en-US" b="1" err="1">
                <a:cs typeface="Calibri Light"/>
              </a:rPr>
              <a:t>Requisitos</a:t>
            </a:r>
            <a:endParaRPr lang="en-US" b="1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1100-4017-4E49-8018-1CB6D9BC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cs typeface="Calibri"/>
              </a:rPr>
              <a:t>Durante el sprint solo se </a:t>
            </a:r>
            <a:r>
              <a:rPr lang="en-US" b="1" err="1">
                <a:cs typeface="Calibri"/>
              </a:rPr>
              <a:t>aceptan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cambios</a:t>
            </a:r>
            <a:r>
              <a:rPr lang="en-US" b="1">
                <a:cs typeface="Calibri"/>
              </a:rPr>
              <a:t> no </a:t>
            </a:r>
            <a:r>
              <a:rPr lang="en-US" b="1" err="1">
                <a:cs typeface="Calibri"/>
              </a:rPr>
              <a:t>significativos</a:t>
            </a:r>
            <a:r>
              <a:rPr lang="en-US" b="1">
                <a:cs typeface="Calibri"/>
              </a:rPr>
              <a:t>.</a:t>
            </a:r>
          </a:p>
          <a:p>
            <a:r>
              <a:rPr lang="en-US" b="1" err="1">
                <a:cs typeface="Calibri"/>
              </a:rPr>
              <a:t>Cualquier</a:t>
            </a:r>
            <a:r>
              <a:rPr lang="en-US" b="1">
                <a:cs typeface="Calibri"/>
              </a:rPr>
              <a:t> Nuevo </a:t>
            </a:r>
            <a:r>
              <a:rPr lang="en-US" b="1" err="1">
                <a:cs typeface="Calibri"/>
              </a:rPr>
              <a:t>requisito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es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informado</a:t>
            </a:r>
            <a:r>
              <a:rPr lang="en-US" b="1">
                <a:cs typeface="Calibri"/>
              </a:rPr>
              <a:t> al </a:t>
            </a:r>
            <a:r>
              <a:rPr lang="en-US" b="1" err="1">
                <a:cs typeface="Calibri"/>
              </a:rPr>
              <a:t>dueño</a:t>
            </a:r>
            <a:r>
              <a:rPr lang="en-US" b="1">
                <a:cs typeface="Calibri"/>
              </a:rPr>
              <a:t> del </a:t>
            </a:r>
            <a:r>
              <a:rPr lang="en-US" b="1" err="1">
                <a:cs typeface="Calibri"/>
              </a:rPr>
              <a:t>producto</a:t>
            </a:r>
            <a:r>
              <a:rPr lang="en-US" b="1">
                <a:cs typeface="Calibri"/>
              </a:rPr>
              <a:t>.</a:t>
            </a:r>
          </a:p>
          <a:p>
            <a:r>
              <a:rPr lang="en-US" b="1">
                <a:cs typeface="Calibri"/>
              </a:rPr>
              <a:t>Durante la </a:t>
            </a:r>
            <a:r>
              <a:rPr lang="en-US" b="1" err="1">
                <a:cs typeface="Calibri"/>
              </a:rPr>
              <a:t>planeación</a:t>
            </a:r>
            <a:r>
              <a:rPr lang="en-US" b="1">
                <a:cs typeface="Calibri"/>
              </a:rPr>
              <a:t> del Sprint se decide </a:t>
            </a:r>
            <a:r>
              <a:rPr lang="en-US" b="1" err="1">
                <a:cs typeface="Calibri"/>
              </a:rPr>
              <a:t>sobre</a:t>
            </a:r>
            <a:r>
              <a:rPr lang="en-US" b="1">
                <a:cs typeface="Calibri"/>
              </a:rPr>
              <a:t> el Nuevo </a:t>
            </a:r>
            <a:r>
              <a:rPr lang="en-US" b="1" err="1">
                <a:cs typeface="Calibri"/>
              </a:rPr>
              <a:t>requisito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48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bstract particle graph background">
            <a:extLst>
              <a:ext uri="{FF2B5EF4-FFF2-40B4-BE49-F238E27FC236}">
                <a16:creationId xmlns:a16="http://schemas.microsoft.com/office/drawing/2014/main" id="{9D9D9B4A-99E5-4CE4-9ADC-656C27B74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0291C6-DF9E-49DC-B3DD-CEA2F513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2" y="-162464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 b="1" err="1">
                <a:ea typeface="+mj-lt"/>
                <a:cs typeface="+mj-lt"/>
              </a:rPr>
              <a:t>Monitoreo</a:t>
            </a:r>
            <a:r>
              <a:rPr lang="en-US" b="1">
                <a:ea typeface="+mj-lt"/>
                <a:cs typeface="+mj-lt"/>
              </a:rPr>
              <a:t> y Control del Progreso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B588-6AD2-4313-8D59-ABC9DEFA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3" y="1861867"/>
            <a:ext cx="4267018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Puntos de </a:t>
            </a:r>
            <a:r>
              <a:rPr lang="en-US" sz="1500" b="1" err="1">
                <a:ea typeface="+mn-lt"/>
                <a:cs typeface="+mn-lt"/>
              </a:rPr>
              <a:t>historia</a:t>
            </a:r>
            <a:r>
              <a:rPr lang="en-US" sz="1500" b="1">
                <a:ea typeface="+mn-lt"/>
                <a:cs typeface="+mn-lt"/>
              </a:rPr>
              <a:t> </a:t>
            </a:r>
            <a:r>
              <a:rPr lang="en-US" sz="1500" b="1" err="1">
                <a:ea typeface="+mn-lt"/>
                <a:cs typeface="+mn-lt"/>
              </a:rPr>
              <a:t>como</a:t>
            </a:r>
            <a:r>
              <a:rPr lang="en-US" sz="1500" b="1">
                <a:ea typeface="+mn-lt"/>
                <a:cs typeface="+mn-lt"/>
              </a:rPr>
              <a:t> </a:t>
            </a:r>
            <a:r>
              <a:rPr lang="en-US" sz="1500" b="1" err="1">
                <a:ea typeface="+mn-lt"/>
                <a:cs typeface="+mn-lt"/>
              </a:rPr>
              <a:t>cantidad</a:t>
            </a:r>
            <a:r>
              <a:rPr lang="en-US" sz="1500" b="1">
                <a:ea typeface="+mn-lt"/>
                <a:cs typeface="+mn-lt"/>
              </a:rPr>
              <a:t> de </a:t>
            </a:r>
            <a:r>
              <a:rPr lang="en-US" sz="1500" b="1" err="1">
                <a:ea typeface="+mn-lt"/>
                <a:cs typeface="+mn-lt"/>
              </a:rPr>
              <a:t>trabajo</a:t>
            </a:r>
            <a:r>
              <a:rPr lang="en-US" sz="1500" b="1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Si hay puntos </a:t>
            </a:r>
            <a:r>
              <a:rPr lang="en-US" sz="1500" b="1" err="1">
                <a:ea typeface="+mn-lt"/>
                <a:cs typeface="+mn-lt"/>
              </a:rPr>
              <a:t>arriba</a:t>
            </a:r>
            <a:r>
              <a:rPr lang="en-US" sz="1500" b="1">
                <a:ea typeface="+mn-lt"/>
                <a:cs typeface="+mn-lt"/>
              </a:rPr>
              <a:t> de la recta </a:t>
            </a:r>
            <a:r>
              <a:rPr lang="en-US" sz="1500" b="1" err="1">
                <a:ea typeface="+mn-lt"/>
                <a:cs typeface="+mn-lt"/>
              </a:rPr>
              <a:t>esperada</a:t>
            </a:r>
            <a:r>
              <a:rPr lang="en-US" sz="1500" b="1">
                <a:ea typeface="+mn-lt"/>
                <a:cs typeface="+mn-lt"/>
              </a:rPr>
              <a:t>, se </a:t>
            </a:r>
            <a:r>
              <a:rPr lang="en-US" sz="1500" b="1" err="1">
                <a:ea typeface="+mn-lt"/>
                <a:cs typeface="+mn-lt"/>
              </a:rPr>
              <a:t>discuten</a:t>
            </a:r>
            <a:r>
              <a:rPr lang="en-US" sz="1500" b="1">
                <a:ea typeface="+mn-lt"/>
                <a:cs typeface="+mn-lt"/>
              </a:rPr>
              <a:t> los </a:t>
            </a:r>
            <a:r>
              <a:rPr lang="en-US" sz="1500" b="1" err="1">
                <a:ea typeface="+mn-lt"/>
                <a:cs typeface="+mn-lt"/>
              </a:rPr>
              <a:t>motivos</a:t>
            </a:r>
            <a:r>
              <a:rPr lang="en-US" sz="1500" b="1">
                <a:ea typeface="+mn-lt"/>
                <a:cs typeface="+mn-lt"/>
              </a:rPr>
              <a:t> en el Scrum </a:t>
            </a:r>
            <a:r>
              <a:rPr lang="en-US" sz="1500" b="1" err="1">
                <a:ea typeface="+mn-lt"/>
                <a:cs typeface="+mn-lt"/>
              </a:rPr>
              <a:t>semanal</a:t>
            </a:r>
            <a:r>
              <a:rPr lang="en-US" sz="1500" b="1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Para considerer algo </a:t>
            </a:r>
            <a:r>
              <a:rPr lang="en-US" sz="1500" b="1" err="1">
                <a:ea typeface="+mn-lt"/>
                <a:cs typeface="+mn-lt"/>
              </a:rPr>
              <a:t>hecho</a:t>
            </a:r>
            <a:r>
              <a:rPr lang="en-US" sz="1500" b="1">
                <a:ea typeface="+mn-lt"/>
                <a:cs typeface="+mn-lt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500" b="1" err="1">
                <a:ea typeface="+mn-lt"/>
                <a:cs typeface="+mn-lt"/>
              </a:rPr>
              <a:t>Requisitos</a:t>
            </a:r>
            <a:r>
              <a:rPr lang="en-US" sz="1500" b="1">
                <a:ea typeface="+mn-lt"/>
                <a:cs typeface="+mn-lt"/>
              </a:rPr>
              <a:t> </a:t>
            </a:r>
            <a:r>
              <a:rPr lang="en-US" sz="1500" b="1" err="1">
                <a:ea typeface="+mn-lt"/>
                <a:cs typeface="+mn-lt"/>
              </a:rPr>
              <a:t>funcionales</a:t>
            </a:r>
            <a:r>
              <a:rPr lang="en-US" sz="1500" b="1">
                <a:ea typeface="+mn-lt"/>
                <a:cs typeface="+mn-lt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500" b="1" err="1">
                <a:ea typeface="+mn-lt"/>
                <a:cs typeface="+mn-lt"/>
              </a:rPr>
              <a:t>Criterios</a:t>
            </a:r>
            <a:r>
              <a:rPr lang="en-US" sz="1500" b="1">
                <a:ea typeface="+mn-lt"/>
                <a:cs typeface="+mn-lt"/>
              </a:rPr>
              <a:t> de </a:t>
            </a:r>
            <a:r>
              <a:rPr lang="en-US" sz="1500" b="1" err="1">
                <a:ea typeface="+mn-lt"/>
                <a:cs typeface="+mn-lt"/>
              </a:rPr>
              <a:t>aceptación</a:t>
            </a:r>
            <a:r>
              <a:rPr lang="en-US" sz="1500" b="1">
                <a:ea typeface="+mn-lt"/>
                <a:cs typeface="+mn-lt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500" b="1" err="1">
                <a:ea typeface="+mn-lt"/>
                <a:cs typeface="+mn-lt"/>
              </a:rPr>
              <a:t>Completar</a:t>
            </a:r>
            <a:r>
              <a:rPr lang="en-US" sz="1500" b="1">
                <a:ea typeface="+mn-lt"/>
                <a:cs typeface="+mn-lt"/>
              </a:rPr>
              <a:t> las </a:t>
            </a:r>
            <a:r>
              <a:rPr lang="en-US" sz="1500" b="1" err="1">
                <a:ea typeface="+mn-lt"/>
                <a:cs typeface="+mn-lt"/>
              </a:rPr>
              <a:t>pruebas</a:t>
            </a:r>
            <a:r>
              <a:rPr lang="en-US" sz="1500" b="1">
                <a:ea typeface="+mn-lt"/>
                <a:cs typeface="+mn-lt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500" b="1" err="1">
                <a:ea typeface="+mn-lt"/>
                <a:cs typeface="+mn-lt"/>
              </a:rPr>
              <a:t>Documentación</a:t>
            </a:r>
            <a:r>
              <a:rPr lang="en-US" sz="1500" b="1">
                <a:ea typeface="+mn-lt"/>
                <a:cs typeface="+mn-lt"/>
              </a:rPr>
              <a:t> minima.</a:t>
            </a:r>
            <a:endParaRPr lang="en-US" sz="1500" b="1"/>
          </a:p>
        </p:txBody>
      </p:sp>
      <p:pic>
        <p:nvPicPr>
          <p:cNvPr id="10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05F6C71-CDDE-4972-984F-4C4DAE84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1" y="1866197"/>
            <a:ext cx="7113914" cy="45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6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69911-A80D-4F8D-A889-8835B5AC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Cierre del Proyecto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9081-2C46-424A-8FC1-BC568303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98" y="1716524"/>
            <a:ext cx="5781730" cy="31242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err="1">
                <a:cs typeface="Calibri" panose="020F0502020204030204"/>
              </a:rPr>
              <a:t>Seguimiento</a:t>
            </a:r>
            <a:r>
              <a:rPr lang="en-US" sz="3200">
                <a:cs typeface="Calibri" panose="020F0502020204030204"/>
              </a:rPr>
              <a:t> por </a:t>
            </a:r>
            <a:r>
              <a:rPr lang="en-US" sz="3200" err="1">
                <a:cs typeface="Calibri" panose="020F0502020204030204"/>
              </a:rPr>
              <a:t>cada</a:t>
            </a:r>
            <a:r>
              <a:rPr lang="en-US" sz="3200">
                <a:cs typeface="Calibri" panose="020F0502020204030204"/>
              </a:rPr>
              <a:t> </a:t>
            </a:r>
            <a:r>
              <a:rPr lang="en-US" sz="3200" err="1">
                <a:cs typeface="Calibri" panose="020F0502020204030204"/>
              </a:rPr>
              <a:t>entrega</a:t>
            </a:r>
            <a:r>
              <a:rPr lang="en-US" sz="3200">
                <a:cs typeface="Calibri" panose="020F0502020204030204"/>
              </a:rPr>
              <a:t>. </a:t>
            </a:r>
          </a:p>
          <a:p>
            <a:r>
              <a:rPr lang="en-US" sz="3200">
                <a:cs typeface="Calibri" panose="020F0502020204030204"/>
              </a:rPr>
              <a:t>Detectar y </a:t>
            </a:r>
            <a:r>
              <a:rPr lang="en-US" sz="3200" err="1">
                <a:cs typeface="Calibri" panose="020F0502020204030204"/>
              </a:rPr>
              <a:t>corregir</a:t>
            </a:r>
            <a:r>
              <a:rPr lang="en-US" sz="3200">
                <a:cs typeface="Calibri" panose="020F0502020204030204"/>
              </a:rPr>
              <a:t> </a:t>
            </a:r>
            <a:r>
              <a:rPr lang="en-US" sz="3200" err="1">
                <a:cs typeface="Calibri" panose="020F0502020204030204"/>
              </a:rPr>
              <a:t>errores</a:t>
            </a:r>
            <a:r>
              <a:rPr lang="en-US" sz="3200">
                <a:cs typeface="Calibri" panose="020F0502020204030204"/>
              </a:rPr>
              <a:t>.</a:t>
            </a:r>
          </a:p>
          <a:p>
            <a:r>
              <a:rPr lang="en-US" sz="3200">
                <a:cs typeface="Calibri" panose="020F0502020204030204"/>
              </a:rPr>
              <a:t>Post-mortem de </a:t>
            </a:r>
            <a:r>
              <a:rPr lang="en-US" sz="3200" err="1">
                <a:cs typeface="Calibri" panose="020F0502020204030204"/>
              </a:rPr>
              <a:t>cada</a:t>
            </a:r>
            <a:r>
              <a:rPr lang="en-US" sz="3200">
                <a:cs typeface="Calibri" panose="020F0502020204030204"/>
              </a:rPr>
              <a:t> fase.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7C02AC-104C-4077-8E43-7193E7618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18174" y="820932"/>
            <a:ext cx="3632789" cy="3632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90465-B72D-4C5D-8A00-F787918CCC70}"/>
              </a:ext>
            </a:extLst>
          </p:cNvPr>
          <p:cNvSpPr txBox="1"/>
          <p:nvPr/>
        </p:nvSpPr>
        <p:spPr>
          <a:xfrm>
            <a:off x="8800987" y="4698548"/>
            <a:ext cx="237757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90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340A-6C9C-41CC-8F86-68EB39CC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Visión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A56A-66C5-4D3C-8913-0CF39651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err="1">
                <a:ea typeface="+mn-lt"/>
                <a:cs typeface="+mn-lt"/>
              </a:rPr>
              <a:t>GDevLink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busca</a:t>
            </a:r>
            <a:r>
              <a:rPr lang="en-US" sz="3600">
                <a:ea typeface="+mn-lt"/>
                <a:cs typeface="+mn-lt"/>
              </a:rPr>
              <a:t>:</a:t>
            </a:r>
          </a:p>
          <a:p>
            <a:pPr lvl="1"/>
            <a:r>
              <a:rPr lang="en-US" sz="3200">
                <a:cs typeface="Calibri"/>
              </a:rPr>
              <a:t>Facilitar </a:t>
            </a:r>
            <a:r>
              <a:rPr lang="en-US" sz="3200" b="1" err="1">
                <a:cs typeface="Calibri"/>
              </a:rPr>
              <a:t>contacto</a:t>
            </a:r>
            <a:r>
              <a:rPr lang="en-US" sz="3200">
                <a:cs typeface="Calibri"/>
              </a:rPr>
              <a:t> entre </a:t>
            </a:r>
            <a:r>
              <a:rPr lang="en-US" sz="3200" err="1">
                <a:cs typeface="Calibri"/>
              </a:rPr>
              <a:t>desarrolladores</a:t>
            </a:r>
            <a:r>
              <a:rPr lang="en-US" sz="3200">
                <a:cs typeface="Calibri"/>
              </a:rPr>
              <a:t> y </a:t>
            </a:r>
            <a:r>
              <a:rPr lang="en-US" sz="3200" err="1">
                <a:cs typeface="Calibri"/>
              </a:rPr>
              <a:t>proyectos</a:t>
            </a:r>
            <a:r>
              <a:rPr lang="en-US" sz="3200">
                <a:cs typeface="Calibri"/>
              </a:rPr>
              <a:t> de </a:t>
            </a:r>
            <a:r>
              <a:rPr lang="en-US" sz="3200" err="1">
                <a:cs typeface="Calibri"/>
              </a:rPr>
              <a:t>desarrollo</a:t>
            </a:r>
            <a:r>
              <a:rPr lang="en-US" sz="3200">
                <a:cs typeface="Calibri"/>
              </a:rPr>
              <a:t> de </a:t>
            </a:r>
            <a:r>
              <a:rPr lang="en-US" sz="3200" b="1" err="1">
                <a:cs typeface="Calibri"/>
              </a:rPr>
              <a:t>videojuegos</a:t>
            </a:r>
            <a:r>
              <a:rPr lang="en-US" sz="3200">
                <a:cs typeface="Calibri"/>
              </a:rPr>
              <a:t>.</a:t>
            </a:r>
          </a:p>
          <a:p>
            <a:pPr lvl="1"/>
            <a:r>
              <a:rPr lang="en-US" sz="3200">
                <a:cs typeface="Calibri"/>
              </a:rPr>
              <a:t>Fomentar </a:t>
            </a:r>
            <a:r>
              <a:rPr lang="en-US" sz="3200" b="1" err="1">
                <a:cs typeface="Calibri"/>
              </a:rPr>
              <a:t>ayudua</a:t>
            </a:r>
            <a:r>
              <a:rPr lang="en-US" sz="3200" b="1">
                <a:cs typeface="Calibri"/>
              </a:rPr>
              <a:t> </a:t>
            </a:r>
            <a:r>
              <a:rPr lang="en-US" sz="3200" b="1" err="1">
                <a:cs typeface="Calibri"/>
              </a:rPr>
              <a:t>mutua</a:t>
            </a:r>
            <a:r>
              <a:rPr lang="en-US" sz="3200">
                <a:cs typeface="Calibri"/>
              </a:rPr>
              <a:t> entre </a:t>
            </a:r>
            <a:r>
              <a:rPr lang="en-US" sz="3200" err="1">
                <a:cs typeface="Calibri"/>
              </a:rPr>
              <a:t>desarrolladores</a:t>
            </a:r>
            <a:r>
              <a:rPr lang="en-US" sz="3200">
                <a:cs typeface="Calibri"/>
              </a:rPr>
              <a:t> de videojuegos.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602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9B74-B3D2-4108-B040-B7F1FB64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330" y="182592"/>
            <a:ext cx="10018713" cy="976222"/>
          </a:xfrm>
        </p:spPr>
        <p:txBody>
          <a:bodyPr/>
          <a:lstStyle/>
          <a:p>
            <a:r>
              <a:rPr lang="en-US">
                <a:cs typeface="Calibri Light"/>
              </a:rPr>
              <a:t>Entrega del Producto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2BBB-EF19-46F7-BC7C-9A7BC9B7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405" y="1588698"/>
            <a:ext cx="10493165" cy="4633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 panose="020F0502020204030204"/>
              </a:rPr>
              <a:t>Los </a:t>
            </a:r>
            <a:r>
              <a:rPr lang="en-US" b="1" err="1">
                <a:cs typeface="Calibri" panose="020F0502020204030204"/>
              </a:rPr>
              <a:t>entregables</a:t>
            </a:r>
            <a:r>
              <a:rPr lang="en-US" b="1">
                <a:cs typeface="Calibri" panose="020F0502020204030204"/>
              </a:rPr>
              <a:t>: </a:t>
            </a:r>
          </a:p>
          <a:p>
            <a:pPr>
              <a:buFont typeface="Wingdings"/>
              <a:buChar char="ü"/>
            </a:pPr>
            <a:r>
              <a:rPr lang="en-US" err="1">
                <a:cs typeface="Calibri" panose="020F0502020204030204"/>
              </a:rPr>
              <a:t>Documento</a:t>
            </a:r>
            <a:r>
              <a:rPr lang="en-US">
                <a:cs typeface="Calibri" panose="020F0502020204030204"/>
              </a:rPr>
              <a:t> SPMP </a:t>
            </a:r>
            <a:endParaRPr lang="en-US"/>
          </a:p>
          <a:p>
            <a:pPr>
              <a:buFont typeface="Wingdings"/>
              <a:buChar char="ü"/>
            </a:pPr>
            <a:r>
              <a:rPr lang="en-US" err="1">
                <a:cs typeface="Calibri" panose="020F0502020204030204"/>
              </a:rPr>
              <a:t>Documento</a:t>
            </a:r>
            <a:r>
              <a:rPr lang="en-US">
                <a:cs typeface="Calibri" panose="020F0502020204030204"/>
              </a:rPr>
              <a:t> SRS </a:t>
            </a:r>
          </a:p>
          <a:p>
            <a:pPr>
              <a:buFont typeface="Wingdings"/>
              <a:buChar char="ü"/>
            </a:pPr>
            <a:r>
              <a:rPr lang="en-US" err="1">
                <a:cs typeface="Calibri" panose="020F0502020204030204"/>
              </a:rPr>
              <a:t>Documento</a:t>
            </a:r>
            <a:r>
              <a:rPr lang="en-US">
                <a:cs typeface="Calibri" panose="020F0502020204030204"/>
              </a:rPr>
              <a:t> SDD junto con el software final </a:t>
            </a:r>
          </a:p>
          <a:p>
            <a:pPr marL="0" indent="0">
              <a:buNone/>
            </a:pPr>
            <a:r>
              <a:rPr lang="en-US" b="1">
                <a:cs typeface="Calibri" panose="020F0502020204030204"/>
              </a:rPr>
              <a:t>Con el </a:t>
            </a:r>
            <a:r>
              <a:rPr lang="en-US" b="1" err="1">
                <a:cs typeface="Calibri" panose="020F0502020204030204"/>
              </a:rPr>
              <a:t>cliente</a:t>
            </a:r>
            <a:r>
              <a:rPr lang="en-US" b="1">
                <a:cs typeface="Calibri" panose="020F0502020204030204"/>
              </a:rPr>
              <a:t>: </a:t>
            </a:r>
          </a:p>
          <a:p>
            <a:pPr marL="342900" indent="-342900">
              <a:buFont typeface="Wingdings"/>
              <a:buChar char="ü"/>
            </a:pPr>
            <a:r>
              <a:rPr lang="en-US" err="1">
                <a:ea typeface="+mn-lt"/>
                <a:cs typeface="+mn-lt"/>
              </a:rPr>
              <a:t>Reunión</a:t>
            </a:r>
            <a:r>
              <a:rPr lang="en-US">
                <a:ea typeface="+mn-lt"/>
                <a:cs typeface="+mn-lt"/>
              </a:rPr>
              <a:t> con el </a:t>
            </a:r>
            <a:r>
              <a:rPr lang="en-US" err="1">
                <a:ea typeface="+mn-lt"/>
                <a:cs typeface="+mn-lt"/>
              </a:rPr>
              <a:t>cliente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desplegar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introducir</a:t>
            </a:r>
            <a:r>
              <a:rPr lang="en-US">
                <a:ea typeface="+mn-lt"/>
                <a:cs typeface="+mn-lt"/>
              </a:rPr>
              <a:t> el </a:t>
            </a:r>
            <a:r>
              <a:rPr lang="en-US" err="1">
                <a:ea typeface="+mn-lt"/>
                <a:cs typeface="+mn-lt"/>
              </a:rPr>
              <a:t>proyecto</a:t>
            </a:r>
          </a:p>
          <a:p>
            <a:pPr marL="342900" indent="-342900">
              <a:buFont typeface="Wingdings"/>
              <a:buChar char="ü"/>
            </a:pPr>
            <a:r>
              <a:rPr lang="en-US">
                <a:cs typeface="Calibri" panose="020F0502020204030204"/>
              </a:rPr>
              <a:t>El </a:t>
            </a:r>
            <a:r>
              <a:rPr lang="en-US" err="1">
                <a:cs typeface="Calibri" panose="020F0502020204030204"/>
              </a:rPr>
              <a:t>cliente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probara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todas</a:t>
            </a:r>
            <a:r>
              <a:rPr lang="en-US">
                <a:cs typeface="Calibri" panose="020F0502020204030204"/>
              </a:rPr>
              <a:t> las </a:t>
            </a:r>
            <a:r>
              <a:rPr lang="en-US" err="1">
                <a:cs typeface="Calibri" panose="020F0502020204030204"/>
              </a:rPr>
              <a:t>funcionalidades</a:t>
            </a:r>
            <a:r>
              <a:rPr lang="en-US">
                <a:cs typeface="Calibri" panose="020F0502020204030204"/>
              </a:rPr>
              <a:t> del software para </a:t>
            </a:r>
            <a:r>
              <a:rPr lang="en-US" err="1">
                <a:cs typeface="Calibri" panose="020F0502020204030204"/>
              </a:rPr>
              <a:t>validar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correcto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funcionamiento</a:t>
            </a:r>
          </a:p>
          <a:p>
            <a:pPr marL="342900" indent="-342900">
              <a:buFont typeface="Wingdings"/>
              <a:buChar char="ü"/>
            </a:pPr>
            <a:r>
              <a:rPr lang="en-US">
                <a:ea typeface="+mn-lt"/>
                <a:cs typeface="+mn-lt"/>
              </a:rPr>
              <a:t>El </a:t>
            </a:r>
            <a:r>
              <a:rPr lang="en-US" err="1">
                <a:ea typeface="+mn-lt"/>
                <a:cs typeface="+mn-lt"/>
              </a:rPr>
              <a:t>cliente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dictara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veredicto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marL="342900" indent="-342900">
              <a:buFont typeface="Wingdings"/>
              <a:buChar char="ü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365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5FF-F1F4-41AE-B091-2CF43E2E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41" y="170700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Análisis y Administración de Riesgos</a:t>
            </a:r>
          </a:p>
        </p:txBody>
      </p:sp>
      <p:pic>
        <p:nvPicPr>
          <p:cNvPr id="4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37D5A321-52B7-4A1B-9A0D-10EC86FF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03" y="745123"/>
            <a:ext cx="10006080" cy="52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vectorielle gratuite: Options, Dossier, Paramètres ...">
            <a:extLst>
              <a:ext uri="{FF2B5EF4-FFF2-40B4-BE49-F238E27FC236}">
                <a16:creationId xmlns:a16="http://schemas.microsoft.com/office/drawing/2014/main" id="{54CB35C3-6B62-4DE8-AE63-4A0D2702E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7" r="13036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6A1E88-4C76-4C59-B839-77A15EF8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Administración de la </a:t>
            </a:r>
            <a:r>
              <a:rPr lang="en-US" err="1">
                <a:cs typeface="Calibri Light"/>
              </a:rPr>
              <a:t>Configuración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42A7-B678-4B1B-89C8-75CF9B7D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/>
              <a:buChar char="ü"/>
            </a:pPr>
            <a:r>
              <a:rPr lang="en-US" sz="2000">
                <a:cs typeface="Calibri" panose="020F0502020204030204"/>
              </a:rPr>
              <a:t>Items de configuracion. </a:t>
            </a:r>
          </a:p>
          <a:p>
            <a:pPr>
              <a:buFont typeface="Wingdings"/>
              <a:buChar char="ü"/>
            </a:pPr>
            <a:r>
              <a:rPr lang="en-US" sz="2000">
                <a:cs typeface="Calibri" panose="020F0502020204030204"/>
              </a:rPr>
              <a:t>Control de versiones.</a:t>
            </a:r>
          </a:p>
          <a:p>
            <a:pPr>
              <a:buFont typeface="Wingdings"/>
              <a:buChar char="ü"/>
            </a:pPr>
            <a:r>
              <a:rPr lang="en-US" sz="2000">
                <a:cs typeface="Calibri" panose="020F0502020204030204"/>
              </a:rPr>
              <a:t>Integracion continua.</a:t>
            </a:r>
          </a:p>
          <a:p>
            <a:pPr>
              <a:buFont typeface="Wingdings"/>
              <a:buChar char="ü"/>
            </a:pPr>
            <a:r>
              <a:rPr lang="en-US" sz="2000">
                <a:cs typeface="Calibri" panose="020F0502020204030204"/>
              </a:rPr>
              <a:t>Pruebas unitarias</a:t>
            </a:r>
          </a:p>
          <a:p>
            <a:pPr>
              <a:buFont typeface="Wingdings"/>
              <a:buChar char="ü"/>
            </a:pPr>
            <a:r>
              <a:rPr lang="en-US" sz="2000">
                <a:cs typeface="Calibri" panose="020F0502020204030204"/>
              </a:rPr>
              <a:t>Codigo fuente</a:t>
            </a:r>
          </a:p>
        </p:txBody>
      </p:sp>
    </p:spTree>
    <p:extLst>
      <p:ext uri="{BB962C8B-B14F-4D97-AF65-F5344CB8AC3E}">
        <p14:creationId xmlns:p14="http://schemas.microsoft.com/office/powerpoint/2010/main" val="193813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3D87-25A6-485B-9549-39D7A80D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77" y="4442046"/>
            <a:ext cx="3670874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 Light"/>
              </a:rPr>
              <a:t>Control de Calidad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EF980ECE-59A9-45F8-8E29-FC76D5A0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64" y="240925"/>
            <a:ext cx="8045727" cy="64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B212-6A14-4AED-8E3F-1614E9B8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Propósito</a:t>
            </a:r>
            <a:endParaRPr lang="en-US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1D81-C783-4355-92A4-DF0FA19C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Desarrollar</a:t>
            </a:r>
            <a:r>
              <a:rPr lang="en-US">
                <a:ea typeface="+mn-lt"/>
                <a:cs typeface="+mn-lt"/>
              </a:rPr>
              <a:t> una </a:t>
            </a:r>
            <a:r>
              <a:rPr lang="en-US" b="1" err="1">
                <a:ea typeface="+mn-lt"/>
                <a:cs typeface="+mn-lt"/>
              </a:rPr>
              <a:t>aplicación</a:t>
            </a:r>
            <a:r>
              <a:rPr lang="en-US" b="1">
                <a:ea typeface="+mn-lt"/>
                <a:cs typeface="+mn-lt"/>
              </a:rPr>
              <a:t> web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sirva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plataforma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través</a:t>
            </a:r>
            <a:r>
              <a:rPr lang="en-US">
                <a:ea typeface="+mn-lt"/>
                <a:cs typeface="+mn-lt"/>
              </a:rPr>
              <a:t> de la </a:t>
            </a:r>
            <a:r>
              <a:rPr lang="en-US" err="1">
                <a:ea typeface="+mn-lt"/>
                <a:cs typeface="+mn-lt"/>
              </a:rPr>
              <a:t>cual</a:t>
            </a:r>
            <a:r>
              <a:rPr lang="en-US">
                <a:ea typeface="+mn-lt"/>
                <a:cs typeface="+mn-lt"/>
              </a:rPr>
              <a:t> los </a:t>
            </a:r>
            <a:r>
              <a:rPr lang="en-US" err="1">
                <a:ea typeface="+mn-lt"/>
                <a:cs typeface="+mn-lt"/>
              </a:rPr>
              <a:t>desarrolladores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videojuegos</a:t>
            </a:r>
            <a:r>
              <a:rPr lang="en-US">
                <a:ea typeface="+mn-lt"/>
                <a:cs typeface="+mn-lt"/>
              </a:rPr>
              <a:t> aficionados </a:t>
            </a:r>
            <a:r>
              <a:rPr lang="en-US" err="1">
                <a:ea typeface="+mn-lt"/>
                <a:cs typeface="+mn-lt"/>
              </a:rPr>
              <a:t>puedan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lvl="1"/>
            <a:r>
              <a:rPr lang="en-US">
                <a:ea typeface="+mn-lt"/>
                <a:cs typeface="+mn-lt"/>
              </a:rPr>
              <a:t>Crear sus </a:t>
            </a:r>
            <a:r>
              <a:rPr lang="en-US" err="1">
                <a:ea typeface="+mn-lt"/>
                <a:cs typeface="+mn-lt"/>
              </a:rPr>
              <a:t>propios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proyectos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lvl="1"/>
            <a:r>
              <a:rPr lang="en-US" b="1">
                <a:ea typeface="+mn-lt"/>
                <a:cs typeface="+mn-lt"/>
              </a:rPr>
              <a:t>Seguir</a:t>
            </a:r>
            <a:r>
              <a:rPr lang="en-US">
                <a:ea typeface="+mn-lt"/>
                <a:cs typeface="+mn-lt"/>
              </a:rPr>
              <a:t> el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desarrollo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proyectos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videojuegos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interés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lvl="1"/>
            <a:r>
              <a:rPr lang="en-US">
                <a:ea typeface="+mn-lt"/>
                <a:cs typeface="+mn-lt"/>
              </a:rPr>
              <a:t>Encontrar y </a:t>
            </a:r>
            <a:r>
              <a:rPr lang="en-US" err="1">
                <a:ea typeface="+mn-lt"/>
                <a:cs typeface="+mn-lt"/>
              </a:rPr>
              <a:t>aplicar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b="1" err="1">
                <a:ea typeface="+mn-lt"/>
                <a:cs typeface="+mn-lt"/>
              </a:rPr>
              <a:t>posiciones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vacantes</a:t>
            </a:r>
            <a:r>
              <a:rPr lang="en-US">
                <a:ea typeface="+mn-lt"/>
                <a:cs typeface="+mn-lt"/>
              </a:rPr>
              <a:t> en </a:t>
            </a:r>
            <a:r>
              <a:rPr lang="en-US" err="1">
                <a:ea typeface="+mn-lt"/>
                <a:cs typeface="+mn-lt"/>
              </a:rPr>
              <a:t>proyectos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lvl="1"/>
            <a:r>
              <a:rPr lang="en-US">
                <a:ea typeface="+mn-lt"/>
                <a:cs typeface="+mn-lt"/>
              </a:rPr>
              <a:t>Intercambiar</a:t>
            </a:r>
            <a:r>
              <a:rPr lang="en-US" b="1">
                <a:ea typeface="+mn-lt"/>
                <a:cs typeface="+mn-lt"/>
              </a:rPr>
              <a:t> conocimiento</a:t>
            </a:r>
            <a:r>
              <a:rPr lang="en-US">
                <a:ea typeface="+mn-lt"/>
                <a:cs typeface="+mn-lt"/>
              </a:rPr>
              <a:t> entre sí.</a:t>
            </a:r>
          </a:p>
        </p:txBody>
      </p:sp>
    </p:spTree>
    <p:extLst>
      <p:ext uri="{BB962C8B-B14F-4D97-AF65-F5344CB8AC3E}">
        <p14:creationId xmlns:p14="http://schemas.microsoft.com/office/powerpoint/2010/main" val="137387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2353-2453-4778-9488-29C25B78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5F9D-2AFA-4934-B1C0-D376503E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Funcionalidades que les permitan a los usuarios crear y gestionar su cuenta.</a:t>
            </a:r>
          </a:p>
          <a:p>
            <a:r>
              <a:rPr lang="en-US"/>
              <a:t>Funcionalidades que les permitan a los usuarios crear y gestionar proyectos.</a:t>
            </a:r>
          </a:p>
          <a:p>
            <a:r>
              <a:rPr lang="en-US"/>
              <a:t>Funcionalidades que permitan publicar y aplicar para posiciones vacantes en proyectos.</a:t>
            </a:r>
          </a:p>
          <a:p>
            <a:r>
              <a:rPr lang="en-US"/>
              <a:t>Funcionalidades que les permitan a los usuarios hacer preguntas y responderlas.</a:t>
            </a:r>
          </a:p>
        </p:txBody>
      </p:sp>
    </p:spTree>
    <p:extLst>
      <p:ext uri="{BB962C8B-B14F-4D97-AF65-F5344CB8AC3E}">
        <p14:creationId xmlns:p14="http://schemas.microsoft.com/office/powerpoint/2010/main" val="124410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2CD2-EAF3-4E49-8E3A-AD019CB2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53" y="268857"/>
            <a:ext cx="10018713" cy="1091241"/>
          </a:xfrm>
        </p:spPr>
        <p:txBody>
          <a:bodyPr/>
          <a:lstStyle/>
          <a:p>
            <a:r>
              <a:rPr lang="en-US" err="1">
                <a:cs typeface="Calibri Light"/>
              </a:rPr>
              <a:t>Entregables</a:t>
            </a:r>
            <a:endParaRPr lang="en-US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672BC-BF7E-4D2A-AF05-DA859D421782}"/>
              </a:ext>
            </a:extLst>
          </p:cNvPr>
          <p:cNvSpPr txBox="1"/>
          <p:nvPr/>
        </p:nvSpPr>
        <p:spPr>
          <a:xfrm>
            <a:off x="1948671" y="1790520"/>
            <a:ext cx="6610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Se establecerán tres entregas con sus respectivas fechas: </a:t>
            </a:r>
            <a:endParaRPr lang="en-US" b="1"/>
          </a:p>
        </p:txBody>
      </p:sp>
      <p:pic>
        <p:nvPicPr>
          <p:cNvPr id="10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81C10D3-6640-4BA9-AC5C-8BA94CE2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15" y="3619859"/>
            <a:ext cx="1948131" cy="1257300"/>
          </a:xfrm>
          <a:prstGeom prst="rect">
            <a:avLst/>
          </a:prstGeom>
        </p:spPr>
      </p:pic>
      <p:pic>
        <p:nvPicPr>
          <p:cNvPr id="11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A8EFB8F-87D9-428C-9154-241AC3D6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142" y="3619859"/>
            <a:ext cx="1905000" cy="1257300"/>
          </a:xfrm>
          <a:prstGeom prst="rect">
            <a:avLst/>
          </a:prstGeom>
        </p:spPr>
      </p:pic>
      <p:pic>
        <p:nvPicPr>
          <p:cNvPr id="1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55CF2D12-2899-4939-B66B-9D1D7A749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085" y="3677369"/>
            <a:ext cx="1905000" cy="1257300"/>
          </a:xfrm>
          <a:prstGeom prst="rect">
            <a:avLst/>
          </a:prstGeom>
        </p:spPr>
      </p:pic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37786471-7548-4572-A55C-DF809D88AAF5}"/>
              </a:ext>
            </a:extLst>
          </p:cNvPr>
          <p:cNvSpPr/>
          <p:nvPr/>
        </p:nvSpPr>
        <p:spPr>
          <a:xfrm rot="14400000">
            <a:off x="3622912" y="3974023"/>
            <a:ext cx="359435" cy="9345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625B3C12-C24A-4B16-8A4D-5357C6C431B9}"/>
              </a:ext>
            </a:extLst>
          </p:cNvPr>
          <p:cNvSpPr/>
          <p:nvPr/>
        </p:nvSpPr>
        <p:spPr>
          <a:xfrm rot="14400000">
            <a:off x="7317893" y="3974022"/>
            <a:ext cx="359435" cy="9345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43E59EFD-183C-42E5-9AEC-3BA1793A15EC}"/>
              </a:ext>
            </a:extLst>
          </p:cNvPr>
          <p:cNvSpPr/>
          <p:nvPr/>
        </p:nvSpPr>
        <p:spPr>
          <a:xfrm rot="14400000">
            <a:off x="10869100" y="3974023"/>
            <a:ext cx="359435" cy="9345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A3EDFD-67CE-4C52-883A-7302D31BA77C}"/>
              </a:ext>
            </a:extLst>
          </p:cNvPr>
          <p:cNvSpPr txBox="1"/>
          <p:nvPr/>
        </p:nvSpPr>
        <p:spPr>
          <a:xfrm>
            <a:off x="3600271" y="3729666"/>
            <a:ext cx="12479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9 sept/20</a:t>
            </a:r>
            <a:endParaRPr lang="en-US"/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B85EAA-7C36-40D7-871D-1B46D585F0CC}"/>
              </a:ext>
            </a:extLst>
          </p:cNvPr>
          <p:cNvSpPr txBox="1"/>
          <p:nvPr/>
        </p:nvSpPr>
        <p:spPr>
          <a:xfrm>
            <a:off x="7295251" y="3672156"/>
            <a:ext cx="1535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800" kern="120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16 oct/20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08A14-4942-4FD5-877E-9807DFEA96FE}"/>
              </a:ext>
            </a:extLst>
          </p:cNvPr>
          <p:cNvSpPr txBox="1"/>
          <p:nvPr/>
        </p:nvSpPr>
        <p:spPr>
          <a:xfrm>
            <a:off x="10659553" y="3427740"/>
            <a:ext cx="15355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>
                <a:ea typeface="+mn-lt"/>
                <a:cs typeface="+mn-lt"/>
              </a:rPr>
              <a:t>Semana del 23 noviembre</a:t>
            </a:r>
            <a:endParaRPr lang="en-US"/>
          </a:p>
          <a:p>
            <a:endParaRPr lang="es-CO">
              <a:latin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4A3F1C-19FB-4BC3-BE9E-96EFCAC7E7C5}"/>
              </a:ext>
            </a:extLst>
          </p:cNvPr>
          <p:cNvSpPr txBox="1"/>
          <p:nvPr/>
        </p:nvSpPr>
        <p:spPr>
          <a:xfrm>
            <a:off x="9352396" y="4086499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SDD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E0EE9E-2976-44D5-A894-25CE3CFA5B38}"/>
              </a:ext>
            </a:extLst>
          </p:cNvPr>
          <p:cNvSpPr txBox="1"/>
          <p:nvPr/>
        </p:nvSpPr>
        <p:spPr>
          <a:xfrm>
            <a:off x="5884473" y="4072926"/>
            <a:ext cx="701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SRS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4BCD1F-1087-428C-948B-FCF414C1E08E}"/>
              </a:ext>
            </a:extLst>
          </p:cNvPr>
          <p:cNvSpPr txBox="1"/>
          <p:nvPr/>
        </p:nvSpPr>
        <p:spPr>
          <a:xfrm>
            <a:off x="2016066" y="4072027"/>
            <a:ext cx="989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SPMP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C8AD3-BCFE-4622-834C-6BE77CF063F0}"/>
              </a:ext>
            </a:extLst>
          </p:cNvPr>
          <p:cNvSpPr txBox="1"/>
          <p:nvPr/>
        </p:nvSpPr>
        <p:spPr>
          <a:xfrm>
            <a:off x="2662148" y="5738902"/>
            <a:ext cx="67544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El cliente se mantendrá actualizado del progreso del proyecto</a:t>
            </a:r>
            <a:endParaRPr lang="en-US"/>
          </a:p>
          <a:p>
            <a:pPr algn="l"/>
            <a:endParaRPr lang="en-US"/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EDEA619D-1B44-4EFD-BF65-1A30CE3D6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685" y="5744923"/>
            <a:ext cx="361950" cy="3714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812760A-F2A9-4439-8CC6-3CD8718FF0C5}"/>
              </a:ext>
            </a:extLst>
          </p:cNvPr>
          <p:cNvSpPr txBox="1"/>
          <p:nvPr/>
        </p:nvSpPr>
        <p:spPr>
          <a:xfrm>
            <a:off x="2057400" y="3236343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Fase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BC760A-BD0C-46DC-8705-C58D77E4353A}"/>
              </a:ext>
            </a:extLst>
          </p:cNvPr>
          <p:cNvSpPr txBox="1"/>
          <p:nvPr/>
        </p:nvSpPr>
        <p:spPr>
          <a:xfrm>
            <a:off x="5666116" y="3207588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Fase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0E16F2-6B51-497C-919A-F5BC55130A5B}"/>
              </a:ext>
            </a:extLst>
          </p:cNvPr>
          <p:cNvSpPr txBox="1"/>
          <p:nvPr/>
        </p:nvSpPr>
        <p:spPr>
          <a:xfrm>
            <a:off x="9202946" y="3308228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Fase 3</a:t>
            </a:r>
          </a:p>
        </p:txBody>
      </p:sp>
    </p:spTree>
    <p:extLst>
      <p:ext uri="{BB962C8B-B14F-4D97-AF65-F5344CB8AC3E}">
        <p14:creationId xmlns:p14="http://schemas.microsoft.com/office/powerpoint/2010/main" val="364583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787B-431B-417F-A385-9593E57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47" y="128213"/>
            <a:ext cx="10018713" cy="1752599"/>
          </a:xfrm>
        </p:spPr>
        <p:txBody>
          <a:bodyPr/>
          <a:lstStyle/>
          <a:p>
            <a:r>
              <a:rPr lang="en-US" b="1" err="1">
                <a:cs typeface="Calibri Light"/>
              </a:rPr>
              <a:t>Modelo</a:t>
            </a:r>
            <a:r>
              <a:rPr lang="en-US" b="1">
                <a:cs typeface="Calibri Light"/>
              </a:rPr>
              <a:t> de </a:t>
            </a:r>
            <a:r>
              <a:rPr lang="en-US" b="1" err="1">
                <a:cs typeface="Calibri Light"/>
              </a:rPr>
              <a:t>Ciclo</a:t>
            </a:r>
            <a:r>
              <a:rPr lang="en-US" b="1">
                <a:cs typeface="Calibri Light"/>
              </a:rPr>
              <a:t> de Vida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093B-9D56-43C2-8ABD-63614FDF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360" y="1830852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latin typeface="Noto Sans"/>
                <a:ea typeface="Noto Sans" panose="020B0502040504020204" pitchFamily="34"/>
                <a:cs typeface="Noto Sans" panose="020B0502040504020204" pitchFamily="34"/>
              </a:rPr>
              <a:t>Miembros</a:t>
            </a:r>
            <a:r>
              <a:rPr lang="en-US" b="1">
                <a:latin typeface="Noto Sans"/>
                <a:ea typeface="Noto Sans" panose="020B0502040504020204" pitchFamily="34"/>
                <a:cs typeface="Noto Sans" panose="020B0502040504020204" pitchFamily="34"/>
              </a:rPr>
              <a:t> del </a:t>
            </a:r>
            <a:r>
              <a:rPr lang="en-US" b="1" err="1">
                <a:latin typeface="Noto Sans"/>
                <a:ea typeface="Noto Sans" panose="020B0502040504020204" pitchFamily="34"/>
                <a:cs typeface="Noto Sans" panose="020B0502040504020204" pitchFamily="34"/>
              </a:rPr>
              <a:t>equipo</a:t>
            </a:r>
            <a:r>
              <a:rPr lang="en-US" b="1">
                <a:latin typeface="Noto Sans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r>
              <a:rPr lang="en-US" b="1">
                <a:latin typeface="Noto Sans"/>
                <a:ea typeface="Noto Sans" panose="020B0502040504020204" pitchFamily="34"/>
                <a:cs typeface="Noto Sans" panose="020B0502040504020204" pitchFamily="34"/>
              </a:rPr>
              <a:t>Dueño del </a:t>
            </a:r>
            <a:r>
              <a:rPr lang="en-US" b="1" err="1">
                <a:latin typeface="Noto Sans"/>
                <a:ea typeface="Noto Sans" panose="020B0502040504020204" pitchFamily="34"/>
                <a:cs typeface="Noto Sans" panose="020B0502040504020204" pitchFamily="34"/>
              </a:rPr>
              <a:t>producto</a:t>
            </a:r>
            <a:endParaRPr lang="en-US" b="1" err="1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US" b="1">
                <a:latin typeface="Noto Sans"/>
                <a:ea typeface="Noto Sans" panose="020B0502040504020204" pitchFamily="34"/>
                <a:cs typeface="Noto Sans" panose="020B0502040504020204" pitchFamily="34"/>
              </a:rPr>
              <a:t>Scrum master</a:t>
            </a:r>
          </a:p>
          <a:p>
            <a:r>
              <a:rPr lang="en-US" b="1">
                <a:latin typeface="Noto Sans"/>
                <a:ea typeface="Noto Sans" panose="020B0502040504020204" pitchFamily="34"/>
                <a:cs typeface="Noto Sans" panose="020B0502040504020204" pitchFamily="34"/>
              </a:rPr>
              <a:t>Equipo Scrum</a:t>
            </a:r>
          </a:p>
          <a:p>
            <a:pPr marL="0" indent="0">
              <a:buNone/>
            </a:pPr>
            <a:endParaRPr lang="en-US" b="1">
              <a:cs typeface="Calibri" panose="020F0502020204030204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60" y="1561170"/>
            <a:ext cx="10044962" cy="37448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99077" y="5820871"/>
            <a:ext cx="148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err="1"/>
              <a:t>Resivión</a:t>
            </a:r>
            <a:r>
              <a:rPr lang="es-CO" b="1"/>
              <a:t> y retrospectiva del Sprint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0746496" y="5404884"/>
            <a:ext cx="0" cy="480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8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ABED-0539-48D6-BF55-45575589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27" y="-470192"/>
            <a:ext cx="10018713" cy="1752599"/>
          </a:xfrm>
        </p:spPr>
        <p:txBody>
          <a:bodyPr/>
          <a:lstStyle/>
          <a:p>
            <a:r>
              <a:rPr lang="en-US" b="1" err="1">
                <a:cs typeface="Calibri Light"/>
              </a:rPr>
              <a:t>Lenguajes</a:t>
            </a:r>
            <a:r>
              <a:rPr lang="en-US" b="1">
                <a:cs typeface="Calibri Light"/>
              </a:rPr>
              <a:t> y </a:t>
            </a:r>
            <a:r>
              <a:rPr lang="en-US" b="1" err="1">
                <a:cs typeface="Calibri Light"/>
              </a:rPr>
              <a:t>Herramientas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5FD8-A9BD-4251-B889-DDB3495A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956" y="1296236"/>
            <a:ext cx="3343024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CO" b="1">
              <a:cs typeface="Calibri" panose="020F0502020204030204"/>
            </a:endParaRPr>
          </a:p>
          <a:p>
            <a:r>
              <a:rPr lang="es-CO" b="1">
                <a:cs typeface="Calibri" panose="020F0502020204030204"/>
              </a:rPr>
              <a:t>Documentación</a:t>
            </a:r>
            <a:endParaRPr lang="en-US" b="1"/>
          </a:p>
          <a:p>
            <a:pPr marL="457200" lvl="1" indent="0">
              <a:buNone/>
            </a:pPr>
            <a:endParaRPr lang="es-CO">
              <a:cs typeface="Calibri" panose="020F0502020204030204"/>
            </a:endParaRPr>
          </a:p>
          <a:p>
            <a:r>
              <a:rPr lang="en-US" b="1" err="1">
                <a:cs typeface="Calibri" panose="020F0502020204030204"/>
              </a:rPr>
              <a:t>Desarrollo</a:t>
            </a:r>
            <a:r>
              <a:rPr lang="en-US" b="1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24" y="1633496"/>
            <a:ext cx="945520" cy="9455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08" y="3276864"/>
            <a:ext cx="716893" cy="7456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58" y="3275476"/>
            <a:ext cx="543323" cy="7224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44" y="5676460"/>
            <a:ext cx="838077" cy="8380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02" y="4140844"/>
            <a:ext cx="1827934" cy="182793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67" y="3399356"/>
            <a:ext cx="1035127" cy="103512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0" y="5725965"/>
            <a:ext cx="1717960" cy="78857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75" y="2147802"/>
            <a:ext cx="886756" cy="8413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556" y="3891301"/>
            <a:ext cx="1894603" cy="74677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23" y="2766124"/>
            <a:ext cx="1175437" cy="1026548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1645FD8-A9BD-4251-B889-DDB3495A09AB}"/>
              </a:ext>
            </a:extLst>
          </p:cNvPr>
          <p:cNvSpPr txBox="1">
            <a:spLocks/>
          </p:cNvSpPr>
          <p:nvPr/>
        </p:nvSpPr>
        <p:spPr>
          <a:xfrm>
            <a:off x="6956635" y="1721766"/>
            <a:ext cx="3343024" cy="5231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b="1">
                <a:cs typeface="Calibri" panose="020F0502020204030204"/>
              </a:rPr>
              <a:t>Control de versiones</a:t>
            </a:r>
            <a:endParaRPr lang="en-US" b="1"/>
          </a:p>
          <a:p>
            <a:pPr marL="457200" lvl="1" indent="0">
              <a:buFont typeface="Arial"/>
              <a:buNone/>
            </a:pPr>
            <a:endParaRPr lang="es-CO">
              <a:cs typeface="Calibri" panose="020F0502020204030204"/>
            </a:endParaRPr>
          </a:p>
          <a:p>
            <a:pPr lvl="1"/>
            <a:endParaRPr lang="es-CO">
              <a:cs typeface="Calibri" panose="020F0502020204030204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1645FD8-A9BD-4251-B889-DDB3495A09AB}"/>
              </a:ext>
            </a:extLst>
          </p:cNvPr>
          <p:cNvSpPr txBox="1">
            <a:spLocks/>
          </p:cNvSpPr>
          <p:nvPr/>
        </p:nvSpPr>
        <p:spPr>
          <a:xfrm>
            <a:off x="7071654" y="3402822"/>
            <a:ext cx="3343024" cy="101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b="1">
                <a:cs typeface="Calibri" panose="020F0502020204030204"/>
              </a:rPr>
              <a:t>Diseño y diagramas</a:t>
            </a:r>
            <a:endParaRPr lang="en-US" b="1"/>
          </a:p>
          <a:p>
            <a:pPr marL="457200" lvl="1" indent="0">
              <a:buFont typeface="Arial"/>
              <a:buNone/>
            </a:pPr>
            <a:endParaRPr lang="es-CO">
              <a:cs typeface="Calibri" panose="020F0502020204030204"/>
            </a:endParaRPr>
          </a:p>
          <a:p>
            <a:pPr lvl="1"/>
            <a:endParaRPr lang="es-CO">
              <a:cs typeface="Calibri" panose="020F0502020204030204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0E2CC1F-2751-4F52-8272-9557FAD59543}"/>
              </a:ext>
            </a:extLst>
          </p:cNvPr>
          <p:cNvSpPr txBox="1">
            <a:spLocks/>
          </p:cNvSpPr>
          <p:nvPr/>
        </p:nvSpPr>
        <p:spPr>
          <a:xfrm>
            <a:off x="7229804" y="4797425"/>
            <a:ext cx="3874985" cy="18602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b="1">
                <a:cs typeface="Calibri" panose="020F0502020204030204"/>
              </a:rPr>
              <a:t>Comunicación y coordinación:</a:t>
            </a:r>
            <a:endParaRPr lang="en-US" b="1"/>
          </a:p>
          <a:p>
            <a:pPr lvl="1">
              <a:buFont typeface="Arial"/>
              <a:buChar char="•"/>
            </a:pPr>
            <a:r>
              <a:rPr lang="es-CO" b="1">
                <a:cs typeface="Calibri" panose="020F0502020204030204"/>
              </a:rPr>
              <a:t>Trello</a:t>
            </a:r>
          </a:p>
          <a:p>
            <a:pPr lvl="1"/>
            <a:r>
              <a:rPr lang="es-CO" b="1">
                <a:cs typeface="Calibri" panose="020F0502020204030204"/>
              </a:rPr>
              <a:t>Whatsapp</a:t>
            </a:r>
          </a:p>
          <a:p>
            <a:pPr lvl="1"/>
            <a:r>
              <a:rPr lang="es-CO" b="1">
                <a:cs typeface="Calibri" panose="020F0502020204030204"/>
              </a:rPr>
              <a:t>Hangouts</a:t>
            </a:r>
          </a:p>
          <a:p>
            <a:pPr marL="457200" lvl="1" indent="0">
              <a:buNone/>
            </a:pPr>
            <a:endParaRPr lang="es-CO">
              <a:cs typeface="Calibri" panose="020F0502020204030204"/>
            </a:endParaRPr>
          </a:p>
          <a:p>
            <a:pPr lvl="1"/>
            <a:endParaRPr lang="es-CO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679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64B0-3017-4A23-8EA3-CD250ED0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Stakeholders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C844-3C8F-4989-BE4E-5EE753B2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421" y="2046111"/>
            <a:ext cx="9496602" cy="41260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s-CO">
                <a:ea typeface="+mn-lt"/>
                <a:cs typeface="+mn-lt"/>
              </a:rPr>
              <a:t>Carlos Andrés Parra</a:t>
            </a:r>
            <a:endParaRPr lang="en-US"/>
          </a:p>
          <a:p>
            <a:pPr lvl="1"/>
            <a:r>
              <a:rPr lang="es-CO">
                <a:ea typeface="+mn-lt"/>
                <a:cs typeface="+mn-lt"/>
              </a:rPr>
              <a:t>Motivador y guía</a:t>
            </a:r>
            <a:endParaRPr lang="es-CO"/>
          </a:p>
          <a:p>
            <a:pPr lvl="1"/>
            <a:r>
              <a:rPr lang="es-CO">
                <a:ea typeface="+mn-lt"/>
                <a:cs typeface="+mn-lt"/>
              </a:rPr>
              <a:t>Principal responsable de la aceptación del producto</a:t>
            </a:r>
          </a:p>
          <a:p>
            <a:pPr lvl="1"/>
            <a:r>
              <a:rPr lang="es-CO">
                <a:ea typeface="+mn-lt"/>
                <a:cs typeface="+mn-lt"/>
              </a:rPr>
              <a:t>Establece requisitos formales </a:t>
            </a:r>
          </a:p>
          <a:p>
            <a:pPr marL="457200" indent="-457200">
              <a:buAutoNum type="arabicPeriod"/>
            </a:pPr>
            <a:r>
              <a:rPr lang="es-CO">
                <a:ea typeface="+mn-lt"/>
                <a:cs typeface="+mn-lt"/>
              </a:rPr>
              <a:t>Usuarios</a:t>
            </a:r>
          </a:p>
          <a:p>
            <a:pPr lvl="1"/>
            <a:r>
              <a:rPr lang="es-CO">
                <a:ea typeface="+mn-lt"/>
                <a:cs typeface="+mn-lt"/>
              </a:rPr>
              <a:t>Harán uso del producto</a:t>
            </a:r>
            <a:endParaRPr lang="es-CO"/>
          </a:p>
          <a:p>
            <a:pPr lvl="1"/>
            <a:r>
              <a:rPr lang="es-CO">
                <a:ea typeface="+mn-lt"/>
                <a:cs typeface="+mn-lt"/>
              </a:rPr>
              <a:t>No tienen responsabilidades en la fase de desarrollo</a:t>
            </a:r>
          </a:p>
          <a:p>
            <a:pPr marL="457200" indent="-457200">
              <a:buAutoNum type="arabicPeriod"/>
            </a:pPr>
            <a:r>
              <a:rPr lang="es-CO">
                <a:ea typeface="+mn-lt"/>
                <a:cs typeface="+mn-lt"/>
              </a:rPr>
              <a:t>Integrantes del proyecto</a:t>
            </a:r>
          </a:p>
          <a:p>
            <a:pPr marL="845820" lvl="1" indent="-342900"/>
            <a:r>
              <a:rPr lang="es-CO">
                <a:ea typeface="+mn-lt"/>
                <a:cs typeface="+mn-lt"/>
              </a:rPr>
              <a:t>Hacen parte del desarrollo del proyecto, pero también  son clientes</a:t>
            </a:r>
          </a:p>
          <a:p>
            <a:pPr marL="845820" lvl="1" indent="-342900"/>
            <a:r>
              <a:rPr lang="es-CO">
                <a:ea typeface="+mn-lt"/>
                <a:cs typeface="+mn-lt"/>
              </a:rPr>
              <a:t>Establecen y aceptan requisitos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206377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92B9-9E95-458E-B2BB-97B3C968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7" y="5699786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Organigrama</a:t>
            </a:r>
          </a:p>
        </p:txBody>
      </p:sp>
      <p:pic>
        <p:nvPicPr>
          <p:cNvPr id="4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4BF2D0B2-554D-48BF-BD4B-D3FB46FC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42" y="438544"/>
            <a:ext cx="9190824" cy="52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7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Parallax</vt:lpstr>
      <vt:lpstr>Presentación SPMP</vt:lpstr>
      <vt:lpstr>Visión</vt:lpstr>
      <vt:lpstr>Propósito</vt:lpstr>
      <vt:lpstr>Alcance</vt:lpstr>
      <vt:lpstr>Entregables</vt:lpstr>
      <vt:lpstr>Modelo de Ciclo de Vida</vt:lpstr>
      <vt:lpstr>Lenguajes y Herramientas</vt:lpstr>
      <vt:lpstr>Stakeholders</vt:lpstr>
      <vt:lpstr>Organigrama</vt:lpstr>
      <vt:lpstr>Estimación</vt:lpstr>
      <vt:lpstr>Inicio del Proyecto</vt:lpstr>
      <vt:lpstr>WBS</vt:lpstr>
      <vt:lpstr>WBS</vt:lpstr>
      <vt:lpstr>WBS</vt:lpstr>
      <vt:lpstr>Diagrama de Gantt</vt:lpstr>
      <vt:lpstr>Presupuesto</vt:lpstr>
      <vt:lpstr>Administración de Requisitos</vt:lpstr>
      <vt:lpstr>Monitoreo y Control del Progreso</vt:lpstr>
      <vt:lpstr>Cierre del Proyecto</vt:lpstr>
      <vt:lpstr>Entrega del Producto</vt:lpstr>
      <vt:lpstr>Análisis y Administración de Riesgos</vt:lpstr>
      <vt:lpstr>Administración de la Configuración</vt:lpstr>
      <vt:lpstr>Control de Calidad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2020-09-08T14:35:36Z</dcterms:created>
  <dcterms:modified xsi:type="dcterms:W3CDTF">2020-09-10T00:21:00Z</dcterms:modified>
</cp:coreProperties>
</file>