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1" r:id="rId6"/>
    <p:sldId id="276" r:id="rId7"/>
    <p:sldId id="277" r:id="rId8"/>
    <p:sldId id="278" r:id="rId9"/>
    <p:sldId id="258" r:id="rId10"/>
    <p:sldId id="274" r:id="rId11"/>
    <p:sldId id="275" r:id="rId12"/>
    <p:sldId id="280" r:id="rId13"/>
    <p:sldId id="260" r:id="rId14"/>
    <p:sldId id="279" r:id="rId15"/>
    <p:sldId id="267" r:id="rId16"/>
    <p:sldId id="266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EEFA8-8CAF-4E3E-8653-5AA8CD96D122}" v="140" dt="2020-09-10T02:48:01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5463DB-894F-4ED8-9C31-59EB7731BD01}" type="datetime1">
              <a:rPr lang="es-ES" smtClean="0"/>
              <a:t>09/09/2020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9B6AE8-9590-4439-B68E-F066EA2CD2B3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2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89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60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221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10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91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6B553-E828-4BDA-AFD9-B9949FAF5D6C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36E8F-3192-4F60-A1B7-05BF174F2222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E1FE23-066F-4408-A06D-2C8918FC8BB9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D6A35A-5581-4F29-A277-B5480A989FD4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B02A8-80ED-42B9-A17A-F275DB22A3B4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998BE-A100-4963-B991-81E54F113450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4C4E6B-E0DB-45D2-83C8-D85342B59DF9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6F9301-EAA9-4E7F-872B-33771E82671F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4C748B-9D03-4933-A5D4-05A85B3DD5B6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F36E7D-FA8F-4377-9A89-97729BA54D8F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C01FD-057B-4BA8-87DE-14489FFFADB3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" name="Forma lib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Forma lib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DD68F-C0B1-4308-9105-6B7689BDD1E9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C2C0A6F-99A2-49AA-97F8-A408D789822B}" type="datetime1">
              <a:rPr lang="es-ES" noProof="0" smtClean="0"/>
              <a:t>09/09/2020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Una foto en blanco y negro de una ciudad&#10;&#10;Descripción generada automáticament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ángul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Cuadro de texto 6"/>
          <p:cNvSpPr txBox="1"/>
          <p:nvPr/>
        </p:nvSpPr>
        <p:spPr>
          <a:xfrm>
            <a:off x="2810645" y="2850116"/>
            <a:ext cx="6570710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400" b="1">
                <a:solidFill>
                  <a:schemeClr val="bg1"/>
                </a:solidFill>
                <a:latin typeface="+mj-lt"/>
              </a:rPr>
              <a:t>Captura cognitiva para </a:t>
            </a:r>
          </a:p>
          <a:p>
            <a:pPr algn="ctr" rtl="0">
              <a:tabLst>
                <a:tab pos="347663" algn="l"/>
              </a:tabLst>
            </a:pPr>
            <a:r>
              <a:rPr lang="es-ES" sz="4400" b="1">
                <a:solidFill>
                  <a:schemeClr val="bg1"/>
                </a:solidFill>
                <a:latin typeface="+mj-lt"/>
              </a:rPr>
              <a:t>tratamiento de envíos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4657465" y="4503438"/>
            <a:ext cx="2877070" cy="15388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2000" dirty="0">
                <a:solidFill>
                  <a:schemeClr val="bg1"/>
                </a:solidFill>
              </a:rPr>
              <a:t>Julián Alberto Herrera</a:t>
            </a:r>
          </a:p>
          <a:p>
            <a:pPr algn="ctr" rtl="0">
              <a:tabLst>
                <a:tab pos="347663" algn="l"/>
              </a:tabLst>
            </a:pPr>
            <a:r>
              <a:rPr lang="es-ES" sz="2000" dirty="0">
                <a:solidFill>
                  <a:schemeClr val="bg1"/>
                </a:solidFill>
              </a:rPr>
              <a:t>German Silva Pedraza</a:t>
            </a:r>
          </a:p>
          <a:p>
            <a:pPr algn="ctr" rtl="0">
              <a:tabLst>
                <a:tab pos="347663" algn="l"/>
              </a:tabLst>
            </a:pPr>
            <a:r>
              <a:rPr lang="es-ES" sz="2000" dirty="0">
                <a:solidFill>
                  <a:schemeClr val="bg1"/>
                </a:solidFill>
              </a:rPr>
              <a:t>Andrés Martínez</a:t>
            </a:r>
          </a:p>
          <a:p>
            <a:pPr algn="ctr" rtl="0">
              <a:tabLst>
                <a:tab pos="347663" algn="l"/>
              </a:tabLst>
            </a:pPr>
            <a:r>
              <a:rPr lang="es-ES" sz="2000" dirty="0">
                <a:solidFill>
                  <a:schemeClr val="bg1"/>
                </a:solidFill>
              </a:rPr>
              <a:t>Diego Fernando Díaz</a:t>
            </a:r>
          </a:p>
          <a:p>
            <a:pPr algn="ctr" rtl="0">
              <a:tabLst>
                <a:tab pos="347663" algn="l"/>
              </a:tabLst>
            </a:pPr>
            <a:r>
              <a:rPr lang="es-ES" sz="2000" dirty="0">
                <a:solidFill>
                  <a:schemeClr val="bg1"/>
                </a:solidFill>
              </a:rPr>
              <a:t>Juan Camilo Morales Pérez</a:t>
            </a:r>
          </a:p>
        </p:txBody>
      </p:sp>
      <p:sp>
        <p:nvSpPr>
          <p:cNvPr id="2" name="Elips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1760015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10" name="Elips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1845739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1" name="Elips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1845739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F7ABB3A-ADFB-4566-9528-8ECE8A35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9835" y="1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Forma libr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16" name="Cuadro de texto 15"/>
          <p:cNvSpPr txBox="1"/>
          <p:nvPr/>
        </p:nvSpPr>
        <p:spPr>
          <a:xfrm>
            <a:off x="11881806" y="648117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2" name="Cuadro de texto 121"/>
          <p:cNvSpPr txBox="1"/>
          <p:nvPr/>
        </p:nvSpPr>
        <p:spPr>
          <a:xfrm>
            <a:off x="837557" y="3533134"/>
            <a:ext cx="28037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>
                <a:solidFill>
                  <a:srgbClr val="30353F"/>
                </a:solidFill>
                <a:latin typeface="+mj-lt"/>
              </a:rPr>
              <a:t>MVP - Cognitivo usando dispositivos móviles</a:t>
            </a:r>
            <a:r>
              <a:rPr lang="es-ES" b="0" i="0">
                <a:effectLst/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121" name="Cuadro de texto 120"/>
          <p:cNvSpPr txBox="1"/>
          <p:nvPr/>
        </p:nvSpPr>
        <p:spPr>
          <a:xfrm>
            <a:off x="837558" y="1764918"/>
            <a:ext cx="35001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s-ES">
                <a:solidFill>
                  <a:srgbClr val="30353F"/>
                </a:solidFill>
                <a:latin typeface="+mj-lt"/>
              </a:rPr>
              <a:t>Implementación hibrida de proveedores de servicios de nube</a:t>
            </a:r>
          </a:p>
        </p:txBody>
      </p:sp>
      <p:sp>
        <p:nvSpPr>
          <p:cNvPr id="123" name="Cuadro de texto 122"/>
          <p:cNvSpPr txBox="1"/>
          <p:nvPr/>
        </p:nvSpPr>
        <p:spPr>
          <a:xfrm>
            <a:off x="840960" y="5156866"/>
            <a:ext cx="2800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s-ES">
                <a:solidFill>
                  <a:srgbClr val="30353F"/>
                </a:solidFill>
                <a:latin typeface="+mj-lt"/>
              </a:rPr>
              <a:t>Implementación marco de trabajo scrum</a:t>
            </a:r>
          </a:p>
        </p:txBody>
      </p:sp>
      <p:grpSp>
        <p:nvGrpSpPr>
          <p:cNvPr id="6" name="Gru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20047" y="4714714"/>
            <a:ext cx="1438302" cy="1438302"/>
            <a:chOff x="9386960" y="1753306"/>
            <a:chExt cx="1587668" cy="1587668"/>
          </a:xfrm>
        </p:grpSpPr>
        <p:sp>
          <p:nvSpPr>
            <p:cNvPr id="146" name="Elipse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40" name="Forma libre 34"/>
            <p:cNvSpPr>
              <a:spLocks noEditPoints="1"/>
            </p:cNvSpPr>
            <p:nvPr/>
          </p:nvSpPr>
          <p:spPr bwMode="auto">
            <a:xfrm>
              <a:off x="9741694" y="2119339"/>
              <a:ext cx="878201" cy="85560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sp>
        <p:nvSpPr>
          <p:cNvPr id="35" name="Cuadro de texto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712235" y="631627"/>
            <a:ext cx="45461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>
                <a:solidFill>
                  <a:srgbClr val="30353F"/>
                </a:solidFill>
                <a:latin typeface="+mj-lt"/>
              </a:rPr>
              <a:t>DECISIONES </a:t>
            </a:r>
            <a:r>
              <a:rPr lang="es-ES" sz="3200" b="1">
                <a:solidFill>
                  <a:schemeClr val="bg1"/>
                </a:solidFill>
                <a:latin typeface="+mj-lt"/>
              </a:rPr>
              <a:t>DE DISEÑO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5</a:t>
            </a:r>
          </a:p>
        </p:txBody>
      </p:sp>
      <p:pic>
        <p:nvPicPr>
          <p:cNvPr id="1026" name="Picture 2" descr="En lo más fffres.co: Cómo Crear un Ícono de Nube en Adobe XD: What You'll  Be Creating Con la computación en la nube en ascenso, un simpl… | Cloud icon,  Clouds, Icon">
            <a:extLst>
              <a:ext uri="{FF2B5EF4-FFF2-40B4-BE49-F238E27FC236}">
                <a16:creationId xmlns:a16="http://schemas.microsoft.com/office/drawing/2014/main" id="{3E635468-7762-48C0-A797-5E08E99E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865" y="1672749"/>
            <a:ext cx="1221204" cy="8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FEB5EF7-DA27-4C32-9EBE-5DF6503DCEA1}"/>
              </a:ext>
            </a:extLst>
          </p:cNvPr>
          <p:cNvSpPr txBox="1"/>
          <p:nvPr/>
        </p:nvSpPr>
        <p:spPr>
          <a:xfrm>
            <a:off x="6541236" y="1774141"/>
            <a:ext cx="3254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47663" algn="l"/>
              </a:tabLst>
            </a:pPr>
            <a:r>
              <a:rPr lang="es-CO">
                <a:solidFill>
                  <a:schemeClr val="bg1"/>
                </a:solidFill>
                <a:latin typeface="+mj-lt"/>
              </a:rPr>
              <a:t>Soluciones con las mejores practicas de la industria</a:t>
            </a:r>
          </a:p>
        </p:txBody>
      </p:sp>
      <p:pic>
        <p:nvPicPr>
          <p:cNvPr id="5" name="Picture 2" descr="Cell phone, Mobile, smartphone, mobilephone, phone, Appliances, cellphone  icon">
            <a:extLst>
              <a:ext uri="{FF2B5EF4-FFF2-40B4-BE49-F238E27FC236}">
                <a16:creationId xmlns:a16="http://schemas.microsoft.com/office/drawing/2014/main" id="{2C234DE1-5EA5-4670-BC5C-706BDAE6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865" y="3272835"/>
            <a:ext cx="1221204" cy="12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47B491-A5DD-44A8-97EA-90BCADB45E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549" y="1535437"/>
            <a:ext cx="1015101" cy="10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88E2F97-DC45-420F-9298-8798BAD68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5094" cy="756016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4035363" y="165381"/>
            <a:ext cx="412132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>
                <a:solidFill>
                  <a:schemeClr val="bg1"/>
                </a:solidFill>
                <a:latin typeface="+mj-lt"/>
              </a:rPr>
              <a:t>MEJORES PRÁCTICAS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850240" y="6493561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7D8EF3-A98C-4CD4-A482-EDFBCB4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60" y="921397"/>
            <a:ext cx="5716220" cy="205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593CF5-9F7F-45EF-AD8C-78C49D51F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668" y="3144617"/>
            <a:ext cx="7048610" cy="34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F3AE4C-4056-4C39-A385-2A95694444A5}"/>
              </a:ext>
            </a:extLst>
          </p:cNvPr>
          <p:cNvSpPr txBox="1"/>
          <p:nvPr/>
        </p:nvSpPr>
        <p:spPr>
          <a:xfrm>
            <a:off x="6320901" y="1242874"/>
            <a:ext cx="511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Análisis de código fuente en tiempo de desarrollo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73BA1E-2C44-42C2-BB9F-FCD7AEDB6B7E}"/>
              </a:ext>
            </a:extLst>
          </p:cNvPr>
          <p:cNvSpPr txBox="1"/>
          <p:nvPr/>
        </p:nvSpPr>
        <p:spPr>
          <a:xfrm>
            <a:off x="986421" y="3393501"/>
            <a:ext cx="314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Corrección de inconsistencias reportadas por Sonar Cloud</a:t>
            </a:r>
          </a:p>
        </p:txBody>
      </p:sp>
    </p:spTree>
    <p:extLst>
      <p:ext uri="{BB962C8B-B14F-4D97-AF65-F5344CB8AC3E}">
        <p14:creationId xmlns:p14="http://schemas.microsoft.com/office/powerpoint/2010/main" val="345690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164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pic>
        <p:nvPicPr>
          <p:cNvPr id="4" name="Imagen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50" y="820796"/>
            <a:ext cx="9488099" cy="4886038"/>
          </a:xfrm>
          <a:prstGeom prst="rect">
            <a:avLst/>
          </a:prstGeom>
        </p:spPr>
      </p:pic>
      <p:sp>
        <p:nvSpPr>
          <p:cNvPr id="2" name="Forma lib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6" name="Rectángulo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3774" y="1461599"/>
            <a:ext cx="5945061" cy="318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03" name="Cuadro de texto 102"/>
          <p:cNvSpPr txBox="1"/>
          <p:nvPr/>
        </p:nvSpPr>
        <p:spPr>
          <a:xfrm>
            <a:off x="646421" y="1389021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s-ES" sz="3200" b="1">
                <a:solidFill>
                  <a:srgbClr val="FFFFFF"/>
                </a:solidFill>
                <a:latin typeface="+mj-lt"/>
              </a:rPr>
              <a:t>DEMO</a:t>
            </a:r>
          </a:p>
        </p:txBody>
      </p:sp>
      <p:cxnSp>
        <p:nvCxnSpPr>
          <p:cNvPr id="105" name="Conector recto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orma libre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38" name="Forma libre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39" name="Forma libre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sp>
        <p:nvSpPr>
          <p:cNvPr id="5" name="Título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10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78743E-1E14-4DB8-8A09-8CDDB85D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510" y="1461599"/>
            <a:ext cx="6057804" cy="31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ángu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1" name="Grupo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Elips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16" name="Elips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19" name="Elips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 de texto 12"/>
          <p:cNvSpPr txBox="1"/>
          <p:nvPr/>
        </p:nvSpPr>
        <p:spPr>
          <a:xfrm>
            <a:off x="4717417" y="3059668"/>
            <a:ext cx="27571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800" b="1">
                <a:solidFill>
                  <a:srgbClr val="FFFFFF"/>
                </a:solidFill>
                <a:latin typeface="+mj-lt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0306BA7-2091-4D00-90AF-1E8D285B3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784" y="2556455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DD27453-E8B3-4E73-9421-1D6D82F32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349" y="2556455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8188A2-E042-448C-841B-3C8BA26DF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9835" y="1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Forma libr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21" name="Cuadro de texto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Cuadro de texto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5287112" y="434802"/>
            <a:ext cx="16254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>
                <a:solidFill>
                  <a:srgbClr val="30353F"/>
                </a:solidFill>
                <a:latin typeface="+mj-lt"/>
              </a:rPr>
              <a:t>Age</a:t>
            </a:r>
            <a:r>
              <a:rPr lang="es-ES" sz="3200" b="1">
                <a:solidFill>
                  <a:schemeClr val="bg1"/>
                </a:solidFill>
                <a:latin typeface="+mj-lt"/>
              </a:rPr>
              <a:t>nda</a:t>
            </a:r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3</a:t>
            </a:r>
          </a:p>
        </p:txBody>
      </p:sp>
      <p:sp>
        <p:nvSpPr>
          <p:cNvPr id="9" name="Cuadro de texto 80">
            <a:extLst>
              <a:ext uri="{FF2B5EF4-FFF2-40B4-BE49-F238E27FC236}">
                <a16:creationId xmlns:a16="http://schemas.microsoft.com/office/drawing/2014/main" id="{1743CF1D-4ADA-4630-B250-F1FD243475FC}"/>
              </a:ext>
            </a:extLst>
          </p:cNvPr>
          <p:cNvSpPr txBox="1"/>
          <p:nvPr/>
        </p:nvSpPr>
        <p:spPr>
          <a:xfrm>
            <a:off x="1524183" y="2830283"/>
            <a:ext cx="301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Diagrama de clases detallado</a:t>
            </a:r>
          </a:p>
        </p:txBody>
      </p:sp>
      <p:sp>
        <p:nvSpPr>
          <p:cNvPr id="10" name="Cuadro de texto 80">
            <a:extLst>
              <a:ext uri="{FF2B5EF4-FFF2-40B4-BE49-F238E27FC236}">
                <a16:creationId xmlns:a16="http://schemas.microsoft.com/office/drawing/2014/main" id="{A1C8B840-5262-4C88-B048-1213CE82BB6B}"/>
              </a:ext>
            </a:extLst>
          </p:cNvPr>
          <p:cNvSpPr txBox="1"/>
          <p:nvPr/>
        </p:nvSpPr>
        <p:spPr>
          <a:xfrm>
            <a:off x="1024783" y="2806560"/>
            <a:ext cx="155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A3D49D-F8C1-4896-A91D-6790AFF20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6481" y="3763920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2E8D43-B940-4934-BD20-92B267AA0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046" y="376392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Cuadro de texto 80">
            <a:extLst>
              <a:ext uri="{FF2B5EF4-FFF2-40B4-BE49-F238E27FC236}">
                <a16:creationId xmlns:a16="http://schemas.microsoft.com/office/drawing/2014/main" id="{30ABDD54-902A-4CDF-8BED-387E359DCABC}"/>
              </a:ext>
            </a:extLst>
          </p:cNvPr>
          <p:cNvSpPr txBox="1"/>
          <p:nvPr/>
        </p:nvSpPr>
        <p:spPr>
          <a:xfrm>
            <a:off x="1515880" y="4037748"/>
            <a:ext cx="301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chemeClr val="bg1"/>
                </a:solidFill>
              </a:rPr>
              <a:t>Diagrama de componentes</a:t>
            </a:r>
          </a:p>
        </p:txBody>
      </p:sp>
      <p:sp>
        <p:nvSpPr>
          <p:cNvPr id="16" name="Cuadro de texto 80">
            <a:extLst>
              <a:ext uri="{FF2B5EF4-FFF2-40B4-BE49-F238E27FC236}">
                <a16:creationId xmlns:a16="http://schemas.microsoft.com/office/drawing/2014/main" id="{FE47599F-6FEB-4D40-ADDC-6539DE8DFF1C}"/>
              </a:ext>
            </a:extLst>
          </p:cNvPr>
          <p:cNvSpPr txBox="1"/>
          <p:nvPr/>
        </p:nvSpPr>
        <p:spPr>
          <a:xfrm>
            <a:off x="1016480" y="4014025"/>
            <a:ext cx="155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B1DE163-5042-43ED-9AD8-E24EDB7EE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784" y="4971385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0740DED-59C1-4B2A-8407-744C3165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349" y="4971385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4" name="Cuadro de texto 80">
            <a:extLst>
              <a:ext uri="{FF2B5EF4-FFF2-40B4-BE49-F238E27FC236}">
                <a16:creationId xmlns:a16="http://schemas.microsoft.com/office/drawing/2014/main" id="{A89DFD89-2861-4680-BA08-EF2DC78FF8A1}"/>
              </a:ext>
            </a:extLst>
          </p:cNvPr>
          <p:cNvSpPr txBox="1"/>
          <p:nvPr/>
        </p:nvSpPr>
        <p:spPr>
          <a:xfrm>
            <a:off x="1524183" y="5245213"/>
            <a:ext cx="301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Diagrama de despliegue</a:t>
            </a:r>
          </a:p>
        </p:txBody>
      </p:sp>
      <p:sp>
        <p:nvSpPr>
          <p:cNvPr id="46" name="Cuadro de texto 80">
            <a:extLst>
              <a:ext uri="{FF2B5EF4-FFF2-40B4-BE49-F238E27FC236}">
                <a16:creationId xmlns:a16="http://schemas.microsoft.com/office/drawing/2014/main" id="{EF25B258-D2B4-4315-B455-24A47064F537}"/>
              </a:ext>
            </a:extLst>
          </p:cNvPr>
          <p:cNvSpPr txBox="1"/>
          <p:nvPr/>
        </p:nvSpPr>
        <p:spPr>
          <a:xfrm>
            <a:off x="1024783" y="5221490"/>
            <a:ext cx="155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46BDE34-856F-4F35-8DF9-57082BF03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784" y="1348990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E09583B-AC12-4447-A334-1E4D1B5C6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349" y="134899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2" name="Cuadro de texto 80">
            <a:extLst>
              <a:ext uri="{FF2B5EF4-FFF2-40B4-BE49-F238E27FC236}">
                <a16:creationId xmlns:a16="http://schemas.microsoft.com/office/drawing/2014/main" id="{DAAF471A-6675-4779-9E2A-6EE59ABB5A8D}"/>
              </a:ext>
            </a:extLst>
          </p:cNvPr>
          <p:cNvSpPr txBox="1"/>
          <p:nvPr/>
        </p:nvSpPr>
        <p:spPr>
          <a:xfrm>
            <a:off x="1531520" y="1503591"/>
            <a:ext cx="30121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Definición detallada historias de usuario</a:t>
            </a:r>
          </a:p>
        </p:txBody>
      </p:sp>
      <p:sp>
        <p:nvSpPr>
          <p:cNvPr id="54" name="Cuadro de texto 80">
            <a:extLst>
              <a:ext uri="{FF2B5EF4-FFF2-40B4-BE49-F238E27FC236}">
                <a16:creationId xmlns:a16="http://schemas.microsoft.com/office/drawing/2014/main" id="{C09B6FAF-34DF-40AB-AF96-0F324566CC2D}"/>
              </a:ext>
            </a:extLst>
          </p:cNvPr>
          <p:cNvSpPr txBox="1"/>
          <p:nvPr/>
        </p:nvSpPr>
        <p:spPr>
          <a:xfrm>
            <a:off x="1024783" y="1599095"/>
            <a:ext cx="155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A88716-FFEB-41F7-B219-9AB629B7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173297" y="1347929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A318CB-99E7-4FBF-9937-D9EFC90B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750219" y="1347929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8" name="Cuadro de texto 80">
            <a:extLst>
              <a:ext uri="{FF2B5EF4-FFF2-40B4-BE49-F238E27FC236}">
                <a16:creationId xmlns:a16="http://schemas.microsoft.com/office/drawing/2014/main" id="{F9D91BB5-7C98-4355-9865-8614CD3D925E}"/>
              </a:ext>
            </a:extLst>
          </p:cNvPr>
          <p:cNvSpPr txBox="1"/>
          <p:nvPr/>
        </p:nvSpPr>
        <p:spPr>
          <a:xfrm>
            <a:off x="7661092" y="1598033"/>
            <a:ext cx="301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chemeClr val="bg1"/>
                </a:solidFill>
              </a:rPr>
              <a:t>Diagrama de entidad relación</a:t>
            </a:r>
          </a:p>
        </p:txBody>
      </p:sp>
      <p:sp>
        <p:nvSpPr>
          <p:cNvPr id="11" name="Cuadro de texto 80">
            <a:extLst>
              <a:ext uri="{FF2B5EF4-FFF2-40B4-BE49-F238E27FC236}">
                <a16:creationId xmlns:a16="http://schemas.microsoft.com/office/drawing/2014/main" id="{5415E928-29C0-453E-9574-EF7E14150F9D}"/>
              </a:ext>
            </a:extLst>
          </p:cNvPr>
          <p:cNvSpPr txBox="1"/>
          <p:nvPr/>
        </p:nvSpPr>
        <p:spPr>
          <a:xfrm>
            <a:off x="11079653" y="1598034"/>
            <a:ext cx="155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075705E-E128-4AAF-83CD-4F53C9151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181861" y="2425005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435E10C-D820-49BB-8970-56A58BF5B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758783" y="2425005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9" name="Cuadro de texto 80">
            <a:extLst>
              <a:ext uri="{FF2B5EF4-FFF2-40B4-BE49-F238E27FC236}">
                <a16:creationId xmlns:a16="http://schemas.microsoft.com/office/drawing/2014/main" id="{12D151A3-6353-4019-8BC4-D01E569B7F9D}"/>
              </a:ext>
            </a:extLst>
          </p:cNvPr>
          <p:cNvSpPr txBox="1"/>
          <p:nvPr/>
        </p:nvSpPr>
        <p:spPr>
          <a:xfrm>
            <a:off x="7669656" y="2675109"/>
            <a:ext cx="301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5" name="Cuadro de texto 80">
            <a:extLst>
              <a:ext uri="{FF2B5EF4-FFF2-40B4-BE49-F238E27FC236}">
                <a16:creationId xmlns:a16="http://schemas.microsoft.com/office/drawing/2014/main" id="{6BC889B8-957E-4495-95A1-746D847A2E3B}"/>
              </a:ext>
            </a:extLst>
          </p:cNvPr>
          <p:cNvSpPr txBox="1"/>
          <p:nvPr/>
        </p:nvSpPr>
        <p:spPr>
          <a:xfrm>
            <a:off x="11067876" y="2683449"/>
            <a:ext cx="2539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88E2F97-DC45-420F-9298-8798BAD68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5094" cy="756016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1301434" y="165381"/>
            <a:ext cx="95891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>
                <a:solidFill>
                  <a:schemeClr val="bg1"/>
                </a:solidFill>
                <a:latin typeface="+mj-lt"/>
              </a:rPr>
              <a:t>DEFINICIÓN DETALLADA HISTORIAS DE USUARIO 1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6A5C55-0445-4F31-AF96-286FE424F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54" y="1288571"/>
            <a:ext cx="4426976" cy="49467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D1039F-FCCD-4864-BEDB-7501BEFBD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487" y="1367101"/>
            <a:ext cx="3950120" cy="42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1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88E2F97-DC45-420F-9298-8798BAD68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5094" cy="756016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1186820" y="165381"/>
            <a:ext cx="98183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>
                <a:solidFill>
                  <a:schemeClr val="bg1"/>
                </a:solidFill>
                <a:latin typeface="+mj-lt"/>
              </a:rPr>
              <a:t>DEFINICIÓN DETALLADA HISTORIAS DE USUARIO 2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9EC160-08A4-460A-885C-327CB460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74" y="1371740"/>
            <a:ext cx="4148936" cy="3582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969FA0-BA94-42D7-8892-142A24948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364" y="1298858"/>
            <a:ext cx="4391295" cy="50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88E2F97-DC45-420F-9298-8798BAD68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5094" cy="756016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1301434" y="165381"/>
            <a:ext cx="95891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>
                <a:solidFill>
                  <a:schemeClr val="bg1"/>
                </a:solidFill>
                <a:latin typeface="+mj-lt"/>
              </a:rPr>
              <a:t>DEFINICIÓN DETALLADA HISTORIAS DE USUARIO 3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FC4E2-BC49-4FFF-AF65-EBD7CDDC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96" y="1399440"/>
            <a:ext cx="4048701" cy="39891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DDAEC91-EBD9-4822-B0C3-3823FEE4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183" y="1390562"/>
            <a:ext cx="4048702" cy="36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6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88E2F97-DC45-420F-9298-8798BAD68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5094" cy="756016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3876647" y="165381"/>
            <a:ext cx="443871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>
                <a:solidFill>
                  <a:schemeClr val="bg1"/>
                </a:solidFill>
                <a:latin typeface="+mj-lt"/>
              </a:rPr>
              <a:t>DIAGRAMA DE CLASES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AADF5A4-AFCE-4FE4-A7DF-ECF76275C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32" y="823205"/>
            <a:ext cx="8135030" cy="593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5D52C80-0EAD-40C4-8EB3-302390D0F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85094" cy="778771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3085571" y="165381"/>
            <a:ext cx="60208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>
                <a:solidFill>
                  <a:schemeClr val="bg1"/>
                </a:solidFill>
                <a:latin typeface="+mj-lt"/>
              </a:rPr>
              <a:t>DIAGRAMA DE COMPONENTES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4" name="Imagen 3" descr="Captura de pantalla de un celular con texto e imágenes&#10;&#10;Descripción generada automáticamente">
            <a:extLst>
              <a:ext uri="{FF2B5EF4-FFF2-40B4-BE49-F238E27FC236}">
                <a16:creationId xmlns:a16="http://schemas.microsoft.com/office/drawing/2014/main" id="{FBBA7213-81A3-4E49-846D-1017E489E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816429"/>
            <a:ext cx="9476029" cy="597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62F0DD8-67B0-460B-BEBD-D1083FF61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85094" cy="778771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3462279" y="165381"/>
            <a:ext cx="52674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>
                <a:solidFill>
                  <a:schemeClr val="bg1"/>
                </a:solidFill>
                <a:latin typeface="+mj-lt"/>
              </a:rPr>
              <a:t>DIAGRAMA DE DESPLIEGUE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5" name="Imagen 4" descr="Imagen que contiene monitor, pantalla, lado, mucho&#10;&#10;Descripción generada automáticamente">
            <a:extLst>
              <a:ext uri="{FF2B5EF4-FFF2-40B4-BE49-F238E27FC236}">
                <a16:creationId xmlns:a16="http://schemas.microsoft.com/office/drawing/2014/main" id="{6FC0078B-1ED8-4A34-A53D-5F0FE8A8C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85" y="778771"/>
            <a:ext cx="9503229" cy="60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62F0DD8-67B0-460B-BEBD-D1083FF61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85094" cy="778771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2690435" y="165381"/>
            <a:ext cx="681116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>
                <a:solidFill>
                  <a:schemeClr val="bg1"/>
                </a:solidFill>
                <a:latin typeface="+mj-lt"/>
              </a:rPr>
              <a:t>DIAGRAMA DE ENTIDAD RELACIÓN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12" name="Imagen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79BA2A8-703C-44D0-9E91-EDF7C8296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12" y="1223928"/>
            <a:ext cx="7664520" cy="525725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78B1DB-EC4A-418D-AD1F-A5393CA75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57" y="1020352"/>
            <a:ext cx="26289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45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a oficina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9_TF88930311.potx" id="{247ED23D-6F8F-44C6-B980-641AD6F9D251}" vid="{A782536F-660C-42CF-A7A1-17529C31393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C3E60D8C8AD94BAD34364C1321ED9E" ma:contentTypeVersion="6" ma:contentTypeDescription="Create a new document." ma:contentTypeScope="" ma:versionID="fe3860405caecebd935db6c5a27803f2">
  <xsd:schema xmlns:xsd="http://www.w3.org/2001/XMLSchema" xmlns:xs="http://www.w3.org/2001/XMLSchema" xmlns:p="http://schemas.microsoft.com/office/2006/metadata/properties" xmlns:ns2="23670e36-d9a4-49c5-8cd7-35b3d150984f" targetNamespace="http://schemas.microsoft.com/office/2006/metadata/properties" ma:root="true" ma:fieldsID="66e30412bc28ee7598a5fa1068268bb0" ns2:_="">
    <xsd:import namespace="23670e36-d9a4-49c5-8cd7-35b3d15098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70e36-d9a4-49c5-8cd7-35b3d15098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11E2B4-4CE6-4B08-A62D-2798EBBF4F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D745A3-014A-48C8-970F-4F28CC523984}">
  <ds:schemaRefs>
    <ds:schemaRef ds:uri="23670e36-d9a4-49c5-8cd7-35b3d15098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77BF568-678C-4F18-A5BF-D7AFBA4B2F6D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23670e36-d9a4-49c5-8cd7-35b3d150984f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tf88930311_win32</Template>
  <TotalTime>0</TotalTime>
  <Words>177</Words>
  <Application>Microsoft Office PowerPoint</Application>
  <PresentationFormat>Panorámica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Tema de la oficina</vt:lpstr>
      <vt:lpstr>Diapositiva 1</vt:lpstr>
      <vt:lpstr>Diapositiva 3</vt:lpstr>
      <vt:lpstr>Diapositiva 2</vt:lpstr>
      <vt:lpstr>Diapositiva 2</vt:lpstr>
      <vt:lpstr>Diapositiva 2</vt:lpstr>
      <vt:lpstr>Diapositiva 2</vt:lpstr>
      <vt:lpstr>Diapositiva 2</vt:lpstr>
      <vt:lpstr>Diapositiva 2</vt:lpstr>
      <vt:lpstr>Diapositiva 2</vt:lpstr>
      <vt:lpstr>Diapositiva 5</vt:lpstr>
      <vt:lpstr>Diapositiva 2</vt:lpstr>
      <vt:lpstr>Diapositiva 10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German Silva Pedraza</dc:creator>
  <cp:lastModifiedBy>Julian Alberto Herrera Salazar</cp:lastModifiedBy>
  <cp:revision>2</cp:revision>
  <dcterms:created xsi:type="dcterms:W3CDTF">2020-09-06T16:54:32Z</dcterms:created>
  <dcterms:modified xsi:type="dcterms:W3CDTF">2020-09-10T03:35:46Z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0x0101008BC3E60D8C8AD94BAD34364C1321ED9E</vt:lpwstr>
  </property>
</Properties>
</file>