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1" r:id="rId6"/>
    <p:sldId id="279" r:id="rId7"/>
    <p:sldId id="280" r:id="rId8"/>
    <p:sldId id="258" r:id="rId9"/>
    <p:sldId id="274" r:id="rId10"/>
    <p:sldId id="281" r:id="rId11"/>
    <p:sldId id="267" r:id="rId12"/>
    <p:sldId id="266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41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5463DB-894F-4ED8-9C31-59EB7731BD01}" type="datetime1">
              <a:rPr lang="es-ES" smtClean="0"/>
              <a:t>30/09/2020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9B6AE8-9590-4439-B68E-F066EA2CD2B3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50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29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22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41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6B553-E828-4BDA-AFD9-B9949FAF5D6C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6E8F-3192-4F60-A1B7-05BF174F2222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1FE23-066F-4408-A06D-2C8918FC8BB9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D6A35A-5581-4F29-A277-B5480A989FD4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B02A8-80ED-42B9-A17A-F275DB22A3B4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998BE-A100-4963-B991-81E54F113450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4C4E6B-E0DB-45D2-83C8-D85342B59DF9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F9301-EAA9-4E7F-872B-33771E82671F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C748B-9D03-4933-A5D4-05A85B3DD5B6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F36E7D-FA8F-4377-9A89-97729BA54D8F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C01FD-057B-4BA8-87DE-14489FFFADB3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DD68F-C0B1-4308-9105-6B7689BDD1E9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2C0A6F-99A2-49AA-97F8-A408D789822B}" type="datetime1">
              <a:rPr lang="es-ES" noProof="0" smtClean="0"/>
              <a:t>30/09/2020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Una foto en blanco y negro de una ciudad&#10;&#10;Descripción generada automáticament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ángu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Cuadro de texto 6"/>
          <p:cNvSpPr txBox="1"/>
          <p:nvPr/>
        </p:nvSpPr>
        <p:spPr>
          <a:xfrm>
            <a:off x="2810645" y="2850116"/>
            <a:ext cx="6570710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400" b="1">
                <a:solidFill>
                  <a:schemeClr val="bg1"/>
                </a:solidFill>
                <a:latin typeface="+mj-lt"/>
              </a:rPr>
              <a:t>Captura cognitiva para </a:t>
            </a:r>
          </a:p>
          <a:p>
            <a:pPr algn="ctr" rtl="0">
              <a:tabLst>
                <a:tab pos="347663" algn="l"/>
              </a:tabLst>
            </a:pPr>
            <a:r>
              <a:rPr lang="es-ES" sz="4400" b="1">
                <a:solidFill>
                  <a:schemeClr val="bg1"/>
                </a:solidFill>
                <a:latin typeface="+mj-lt"/>
              </a:rPr>
              <a:t>tratamiento de envíos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4657465" y="4503438"/>
            <a:ext cx="2877070" cy="1538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Julián Alberto Herrera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German Silva Pedraza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Andrés Martínez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Diego Fernando Díaz</a:t>
            </a:r>
          </a:p>
          <a:p>
            <a:pPr algn="ctr" rtl="0">
              <a:tabLst>
                <a:tab pos="347663" algn="l"/>
              </a:tabLst>
            </a:pPr>
            <a:r>
              <a:rPr lang="es-ES" sz="2000" dirty="0">
                <a:solidFill>
                  <a:schemeClr val="bg1"/>
                </a:solidFill>
              </a:rPr>
              <a:t>Juan Camilo Morales Pérez</a:t>
            </a:r>
          </a:p>
        </p:txBody>
      </p:sp>
      <p:sp>
        <p:nvSpPr>
          <p:cNvPr id="2" name="Elips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1760015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1845739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1" name="Elips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1845739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0306BA7-2091-4D00-90AF-1E8D285B3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84" y="2556455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D27453-E8B3-4E73-9421-1D6D82F32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9" y="255645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8188A2-E042-448C-841B-3C8BA26DF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9835" y="1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Forma libr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Cuadro de tex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5287112" y="434802"/>
            <a:ext cx="16254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Age</a:t>
            </a:r>
            <a:r>
              <a:rPr lang="es-ES" sz="3200" b="1" dirty="0">
                <a:solidFill>
                  <a:schemeClr val="bg1"/>
                </a:solidFill>
                <a:latin typeface="+mj-lt"/>
              </a:rPr>
              <a:t>nda</a:t>
            </a:r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3</a:t>
            </a:r>
          </a:p>
        </p:txBody>
      </p:sp>
      <p:sp>
        <p:nvSpPr>
          <p:cNvPr id="9" name="Cuadro de texto 80">
            <a:extLst>
              <a:ext uri="{FF2B5EF4-FFF2-40B4-BE49-F238E27FC236}">
                <a16:creationId xmlns:a16="http://schemas.microsoft.com/office/drawing/2014/main" id="{1743CF1D-4ADA-4630-B250-F1FD243475FC}"/>
              </a:ext>
            </a:extLst>
          </p:cNvPr>
          <p:cNvSpPr txBox="1"/>
          <p:nvPr/>
        </p:nvSpPr>
        <p:spPr>
          <a:xfrm>
            <a:off x="1524183" y="2830283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Trabajo hecho</a:t>
            </a:r>
          </a:p>
        </p:txBody>
      </p:sp>
      <p:sp>
        <p:nvSpPr>
          <p:cNvPr id="10" name="Cuadro de texto 80">
            <a:extLst>
              <a:ext uri="{FF2B5EF4-FFF2-40B4-BE49-F238E27FC236}">
                <a16:creationId xmlns:a16="http://schemas.microsoft.com/office/drawing/2014/main" id="{A1C8B840-5262-4C88-B048-1213CE82BB6B}"/>
              </a:ext>
            </a:extLst>
          </p:cNvPr>
          <p:cNvSpPr txBox="1"/>
          <p:nvPr/>
        </p:nvSpPr>
        <p:spPr>
          <a:xfrm>
            <a:off x="1024783" y="2806560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A3D49D-F8C1-4896-A91D-6790AFF20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6481" y="3763920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2E8D43-B940-4934-BD20-92B267AA0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046" y="376392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Cuadro de texto 80">
            <a:extLst>
              <a:ext uri="{FF2B5EF4-FFF2-40B4-BE49-F238E27FC236}">
                <a16:creationId xmlns:a16="http://schemas.microsoft.com/office/drawing/2014/main" id="{30ABDD54-902A-4CDF-8BED-387E359DCABC}"/>
              </a:ext>
            </a:extLst>
          </p:cNvPr>
          <p:cNvSpPr txBox="1"/>
          <p:nvPr/>
        </p:nvSpPr>
        <p:spPr>
          <a:xfrm>
            <a:off x="1515880" y="4037748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Diagrama de clases</a:t>
            </a:r>
          </a:p>
        </p:txBody>
      </p:sp>
      <p:sp>
        <p:nvSpPr>
          <p:cNvPr id="16" name="Cuadro de texto 80">
            <a:extLst>
              <a:ext uri="{FF2B5EF4-FFF2-40B4-BE49-F238E27FC236}">
                <a16:creationId xmlns:a16="http://schemas.microsoft.com/office/drawing/2014/main" id="{FE47599F-6FEB-4D40-ADDC-6539DE8DFF1C}"/>
              </a:ext>
            </a:extLst>
          </p:cNvPr>
          <p:cNvSpPr txBox="1"/>
          <p:nvPr/>
        </p:nvSpPr>
        <p:spPr>
          <a:xfrm>
            <a:off x="1016480" y="4014025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B1DE163-5042-43ED-9AD8-E24EDB7EE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84" y="4971385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0740DED-59C1-4B2A-8407-744C3165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9" y="497138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4" name="Cuadro de texto 80">
            <a:extLst>
              <a:ext uri="{FF2B5EF4-FFF2-40B4-BE49-F238E27FC236}">
                <a16:creationId xmlns:a16="http://schemas.microsoft.com/office/drawing/2014/main" id="{A89DFD89-2861-4680-BA08-EF2DC78FF8A1}"/>
              </a:ext>
            </a:extLst>
          </p:cNvPr>
          <p:cNvSpPr txBox="1"/>
          <p:nvPr/>
        </p:nvSpPr>
        <p:spPr>
          <a:xfrm>
            <a:off x="1524183" y="5245213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Diagrama de componentes</a:t>
            </a:r>
          </a:p>
        </p:txBody>
      </p:sp>
      <p:sp>
        <p:nvSpPr>
          <p:cNvPr id="46" name="Cuadro de texto 80">
            <a:extLst>
              <a:ext uri="{FF2B5EF4-FFF2-40B4-BE49-F238E27FC236}">
                <a16:creationId xmlns:a16="http://schemas.microsoft.com/office/drawing/2014/main" id="{EF25B258-D2B4-4315-B455-24A47064F537}"/>
              </a:ext>
            </a:extLst>
          </p:cNvPr>
          <p:cNvSpPr txBox="1"/>
          <p:nvPr/>
        </p:nvSpPr>
        <p:spPr>
          <a:xfrm>
            <a:off x="1024783" y="5221490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46BDE34-856F-4F35-8DF9-57082BF03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84" y="1348990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E09583B-AC12-4447-A334-1E4D1B5C6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349" y="134899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2" name="Cuadro de texto 80">
            <a:extLst>
              <a:ext uri="{FF2B5EF4-FFF2-40B4-BE49-F238E27FC236}">
                <a16:creationId xmlns:a16="http://schemas.microsoft.com/office/drawing/2014/main" id="{DAAF471A-6675-4779-9E2A-6EE59ABB5A8D}"/>
              </a:ext>
            </a:extLst>
          </p:cNvPr>
          <p:cNvSpPr txBox="1"/>
          <p:nvPr/>
        </p:nvSpPr>
        <p:spPr>
          <a:xfrm>
            <a:off x="1543073" y="1598032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 err="1">
                <a:solidFill>
                  <a:schemeClr val="bg1"/>
                </a:solidFill>
              </a:rPr>
              <a:t>Burndown</a:t>
            </a:r>
            <a:r>
              <a:rPr lang="es-ES" sz="1600" b="1" dirty="0">
                <a:solidFill>
                  <a:schemeClr val="bg1"/>
                </a:solidFill>
              </a:rPr>
              <a:t> Chart</a:t>
            </a:r>
          </a:p>
        </p:txBody>
      </p:sp>
      <p:sp>
        <p:nvSpPr>
          <p:cNvPr id="54" name="Cuadro de texto 80">
            <a:extLst>
              <a:ext uri="{FF2B5EF4-FFF2-40B4-BE49-F238E27FC236}">
                <a16:creationId xmlns:a16="http://schemas.microsoft.com/office/drawing/2014/main" id="{C09B6FAF-34DF-40AB-AF96-0F324566CC2D}"/>
              </a:ext>
            </a:extLst>
          </p:cNvPr>
          <p:cNvSpPr txBox="1"/>
          <p:nvPr/>
        </p:nvSpPr>
        <p:spPr>
          <a:xfrm>
            <a:off x="1024783" y="1599095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A88716-FFEB-41F7-B219-9AB629B7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173297" y="1347929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A318CB-99E7-4FBF-9937-D9EFC90B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50219" y="1347929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8" name="Cuadro de texto 80">
            <a:extLst>
              <a:ext uri="{FF2B5EF4-FFF2-40B4-BE49-F238E27FC236}">
                <a16:creationId xmlns:a16="http://schemas.microsoft.com/office/drawing/2014/main" id="{F9D91BB5-7C98-4355-9865-8614CD3D925E}"/>
              </a:ext>
            </a:extLst>
          </p:cNvPr>
          <p:cNvSpPr txBox="1"/>
          <p:nvPr/>
        </p:nvSpPr>
        <p:spPr>
          <a:xfrm>
            <a:off x="7661092" y="1598033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Estrella de mar</a:t>
            </a:r>
          </a:p>
        </p:txBody>
      </p:sp>
      <p:sp>
        <p:nvSpPr>
          <p:cNvPr id="11" name="Cuadro de texto 80">
            <a:extLst>
              <a:ext uri="{FF2B5EF4-FFF2-40B4-BE49-F238E27FC236}">
                <a16:creationId xmlns:a16="http://schemas.microsoft.com/office/drawing/2014/main" id="{5415E928-29C0-453E-9574-EF7E14150F9D}"/>
              </a:ext>
            </a:extLst>
          </p:cNvPr>
          <p:cNvSpPr txBox="1"/>
          <p:nvPr/>
        </p:nvSpPr>
        <p:spPr>
          <a:xfrm>
            <a:off x="11079653" y="1598034"/>
            <a:ext cx="155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75705E-E128-4AAF-83CD-4F53C9151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181861" y="2425005"/>
            <a:ext cx="404227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435E10C-D820-49BB-8970-56A58BF5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58783" y="242500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9" name="Cuadro de texto 80">
            <a:extLst>
              <a:ext uri="{FF2B5EF4-FFF2-40B4-BE49-F238E27FC236}">
                <a16:creationId xmlns:a16="http://schemas.microsoft.com/office/drawing/2014/main" id="{12D151A3-6353-4019-8BC4-D01E569B7F9D}"/>
              </a:ext>
            </a:extLst>
          </p:cNvPr>
          <p:cNvSpPr txBox="1"/>
          <p:nvPr/>
        </p:nvSpPr>
        <p:spPr>
          <a:xfrm>
            <a:off x="7669656" y="2675109"/>
            <a:ext cx="30121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Prototipo funcional</a:t>
            </a:r>
          </a:p>
        </p:txBody>
      </p:sp>
      <p:sp>
        <p:nvSpPr>
          <p:cNvPr id="25" name="Cuadro de texto 80">
            <a:extLst>
              <a:ext uri="{FF2B5EF4-FFF2-40B4-BE49-F238E27FC236}">
                <a16:creationId xmlns:a16="http://schemas.microsoft.com/office/drawing/2014/main" id="{6BC889B8-957E-4495-95A1-746D847A2E3B}"/>
              </a:ext>
            </a:extLst>
          </p:cNvPr>
          <p:cNvSpPr txBox="1"/>
          <p:nvPr/>
        </p:nvSpPr>
        <p:spPr>
          <a:xfrm>
            <a:off x="11067876" y="2683449"/>
            <a:ext cx="2539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5D52C80-0EAD-40C4-8EB3-302390D0F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4505035" y="165381"/>
            <a:ext cx="31819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 err="1">
                <a:solidFill>
                  <a:schemeClr val="bg1"/>
                </a:solidFill>
                <a:latin typeface="+mj-lt"/>
              </a:rPr>
              <a:t>Burndown</a:t>
            </a:r>
            <a:r>
              <a:rPr lang="es-ES" sz="3200" b="1" dirty="0">
                <a:solidFill>
                  <a:schemeClr val="bg1"/>
                </a:solidFill>
                <a:latin typeface="+mj-lt"/>
              </a:rPr>
              <a:t> Chart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247ED70-700C-49E2-AEA2-7675E23A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9" y="1609221"/>
            <a:ext cx="10184616" cy="43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5D52C80-0EAD-40C4-8EB3-302390D0F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4637286" y="165381"/>
            <a:ext cx="29174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chemeClr val="bg1"/>
                </a:solidFill>
                <a:latin typeface="+mj-lt"/>
              </a:rPr>
              <a:t>Trabajo Hecho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D24261F-E15A-4A1E-BBC3-5BD9DEB7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1" y="1365885"/>
            <a:ext cx="8491538" cy="47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8E2F97-DC45-420F-9298-8798BAD6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5094" cy="75601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3876647" y="165381"/>
            <a:ext cx="443871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DIAGRAMA DE CLASES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41FEB7F-8D20-4525-BD06-BBC829F88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78" y="823205"/>
            <a:ext cx="8186737" cy="59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5D52C80-0EAD-40C4-8EB3-302390D0F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3085571" y="165381"/>
            <a:ext cx="60208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>
                <a:solidFill>
                  <a:schemeClr val="bg1"/>
                </a:solidFill>
                <a:latin typeface="+mj-lt"/>
              </a:rPr>
              <a:t>DIAGRAMA DE COMPONENTES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74CF881-DB1C-4612-85D6-2A86D8E5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94" y="823206"/>
            <a:ext cx="8509811" cy="60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5D52C80-0EAD-40C4-8EB3-302390D0F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85094" cy="778771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0" name="Cuadro de texto 109"/>
          <p:cNvSpPr txBox="1"/>
          <p:nvPr/>
        </p:nvSpPr>
        <p:spPr>
          <a:xfrm>
            <a:off x="3356486" y="165381"/>
            <a:ext cx="54790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chemeClr val="bg1"/>
                </a:solidFill>
                <a:latin typeface="+mj-lt"/>
              </a:rPr>
              <a:t>Retrospectiva estrellar mar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9428B4-76E6-4A49-B9D5-8DB925E70496}"/>
              </a:ext>
            </a:extLst>
          </p:cNvPr>
          <p:cNvSpPr txBox="1"/>
          <p:nvPr/>
        </p:nvSpPr>
        <p:spPr>
          <a:xfrm>
            <a:off x="813463" y="1702905"/>
            <a:ext cx="4371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Empezar a hacer: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Empezar a hacer integración y despliegue continuo (DevOps).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Empezar a hacer cursos con tecnologías para desarrollo móvil.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C97633-2EC8-4FFC-A6FC-77D61B5B5A1E}"/>
              </a:ext>
            </a:extLst>
          </p:cNvPr>
          <p:cNvSpPr txBox="1"/>
          <p:nvPr/>
        </p:nvSpPr>
        <p:spPr>
          <a:xfrm>
            <a:off x="6549959" y="1769330"/>
            <a:ext cx="40518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Hacer igual: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Trabajo en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Cumplimiento de </a:t>
            </a:r>
            <a:r>
              <a:rPr lang="es-CO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sprints</a:t>
            </a: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109103-D6B7-4837-88A5-4A7D0CCB19F1}"/>
              </a:ext>
            </a:extLst>
          </p:cNvPr>
          <p:cNvSpPr txBox="1"/>
          <p:nvPr/>
        </p:nvSpPr>
        <p:spPr>
          <a:xfrm>
            <a:off x="6549959" y="2974248"/>
            <a:ext cx="48285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Hacer menos: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Hacer menos actas de seguimiento.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Hacer menos uso de tecnologías desconocidas para proyectos con tiempos limitados.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FBB1B2-55BC-4C66-9D34-8076D32500AF}"/>
              </a:ext>
            </a:extLst>
          </p:cNvPr>
          <p:cNvSpPr txBox="1"/>
          <p:nvPr/>
        </p:nvSpPr>
        <p:spPr>
          <a:xfrm>
            <a:off x="6549959" y="4425387"/>
            <a:ext cx="4371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Dejar de hacer: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Dejar de hacer críticas no constructivas para el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Dejar de mezclar el marco de referencia tradicional con marcos de referencia agiles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58A0AA-3D75-4AF5-A26A-3D5786161547}"/>
              </a:ext>
            </a:extLst>
          </p:cNvPr>
          <p:cNvSpPr txBox="1"/>
          <p:nvPr/>
        </p:nvSpPr>
        <p:spPr>
          <a:xfrm>
            <a:off x="813463" y="3932945"/>
            <a:ext cx="4828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Hacer más: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Hacer más seguimiento a los avances del proyecto y trabajo del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Hacer más planeación de proyecto y mejor distribución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56026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164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/>
          </a:p>
        </p:txBody>
      </p:sp>
      <p:pic>
        <p:nvPicPr>
          <p:cNvPr id="4" name="Imagen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50" y="820796"/>
            <a:ext cx="9488099" cy="4886038"/>
          </a:xfrm>
          <a:prstGeom prst="rect">
            <a:avLst/>
          </a:prstGeom>
        </p:spPr>
      </p:pic>
      <p:sp>
        <p:nvSpPr>
          <p:cNvPr id="2" name="Forma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>
              <a:solidFill>
                <a:srgbClr val="98A3AD"/>
              </a:solidFill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" name="Rectángu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3774" y="1461599"/>
            <a:ext cx="5945061" cy="318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03" name="Cuadro de texto 102"/>
          <p:cNvSpPr txBox="1"/>
          <p:nvPr/>
        </p:nvSpPr>
        <p:spPr>
          <a:xfrm>
            <a:off x="646421" y="1389021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s-ES" sz="3200" b="1" dirty="0">
                <a:solidFill>
                  <a:srgbClr val="FFFFFF"/>
                </a:solidFill>
                <a:latin typeface="+mj-lt"/>
              </a:rPr>
              <a:t>Prototipo funcional</a:t>
            </a:r>
          </a:p>
        </p:txBody>
      </p:sp>
      <p:cxnSp>
        <p:nvCxnSpPr>
          <p:cNvPr id="105" name="Conector rec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orma libre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8" name="Forma libre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9" name="Forma libre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Diapositiva 10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78743E-1E14-4DB8-8A09-8CDDB85D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10" y="1461599"/>
            <a:ext cx="6057804" cy="3183880"/>
          </a:xfrm>
          <a:prstGeom prst="rect">
            <a:avLst/>
          </a:prstGeom>
        </p:spPr>
      </p:pic>
      <p:pic>
        <p:nvPicPr>
          <p:cNvPr id="1026" name="Picture 2" descr="Cinematic Editing - Plantillas De Celulares Para Videos Clipart - Full Size  Clipart (#528406) - PinClipart">
            <a:extLst>
              <a:ext uri="{FF2B5EF4-FFF2-40B4-BE49-F238E27FC236}">
                <a16:creationId xmlns:a16="http://schemas.microsoft.com/office/drawing/2014/main" id="{B448F146-B9B9-4EC9-B412-6630EF5C6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786" y="2522953"/>
            <a:ext cx="1550668" cy="318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8F9C26-4561-456D-94DC-7B6CA8F923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290" y="2826167"/>
            <a:ext cx="1363980" cy="24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ángu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1" name="Gru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6" name="Elips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19" name="Elips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717417" y="3059668"/>
            <a:ext cx="27571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800" b="1">
                <a:solidFill>
                  <a:srgbClr val="FFFFFF"/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9_TF88930311.potx" id="{247ED23D-6F8F-44C6-B980-641AD6F9D251}" vid="{A782536F-660C-42CF-A7A1-17529C31393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3E60D8C8AD94BAD34364C1321ED9E" ma:contentTypeVersion="6" ma:contentTypeDescription="Create a new document." ma:contentTypeScope="" ma:versionID="fe3860405caecebd935db6c5a27803f2">
  <xsd:schema xmlns:xsd="http://www.w3.org/2001/XMLSchema" xmlns:xs="http://www.w3.org/2001/XMLSchema" xmlns:p="http://schemas.microsoft.com/office/2006/metadata/properties" xmlns:ns2="23670e36-d9a4-49c5-8cd7-35b3d150984f" targetNamespace="http://schemas.microsoft.com/office/2006/metadata/properties" ma:root="true" ma:fieldsID="66e30412bc28ee7598a5fa1068268bb0" ns2:_="">
    <xsd:import namespace="23670e36-d9a4-49c5-8cd7-35b3d15098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70e36-d9a4-49c5-8cd7-35b3d15098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745A3-014A-48C8-970F-4F28CC523984}">
  <ds:schemaRefs>
    <ds:schemaRef ds:uri="23670e36-d9a4-49c5-8cd7-35b3d15098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11E2B4-4CE6-4B08-A62D-2798EBBF4F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BF568-678C-4F18-A5BF-D7AFBA4B2F6D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3670e36-d9a4-49c5-8cd7-35b3d150984f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tf88930311_win32</Template>
  <TotalTime>181</TotalTime>
  <Words>200</Words>
  <Application>Microsoft Office PowerPoint</Application>
  <PresentationFormat>Panorámica</PresentationFormat>
  <Paragraphs>66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Tema de la oficina</vt:lpstr>
      <vt:lpstr>Diapositiva 1</vt:lpstr>
      <vt:lpstr>Diapositiva 3</vt:lpstr>
      <vt:lpstr>Diapositiva 2</vt:lpstr>
      <vt:lpstr>Diapositiva 2</vt:lpstr>
      <vt:lpstr>Diapositiva 2</vt:lpstr>
      <vt:lpstr>Diapositiva 2</vt:lpstr>
      <vt:lpstr>Diapositiva 2</vt:lpstr>
      <vt:lpstr>Diapositiva 10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German Silva Pedraza</dc:creator>
  <cp:lastModifiedBy>Juan Camilo Morales Pérez</cp:lastModifiedBy>
  <cp:revision>18</cp:revision>
  <dcterms:created xsi:type="dcterms:W3CDTF">2020-09-06T16:54:32Z</dcterms:created>
  <dcterms:modified xsi:type="dcterms:W3CDTF">2020-10-01T03:28:01Z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0x0101008BC3E60D8C8AD94BAD34364C1321ED9E</vt:lpwstr>
  </property>
</Properties>
</file>