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0" r:id="rId4"/>
    <p:sldId id="274" r:id="rId5"/>
    <p:sldId id="275" r:id="rId6"/>
    <p:sldId id="276" r:id="rId7"/>
    <p:sldId id="278" r:id="rId8"/>
    <p:sldId id="277" r:id="rId9"/>
    <p:sldId id="279" r:id="rId10"/>
    <p:sldId id="270" r:id="rId11"/>
  </p:sldIdLst>
  <p:sldSz cx="12192000" cy="10058400"/>
  <p:notesSz cx="121920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3"/>
    <p:restoredTop sz="94702"/>
  </p:normalViewPr>
  <p:slideViewPr>
    <p:cSldViewPr>
      <p:cViewPr varScale="1">
        <p:scale>
          <a:sx n="59" d="100"/>
          <a:sy n="59" d="100"/>
        </p:scale>
        <p:origin x="192" y="15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61F9F-1D07-0243-AE25-4439BE1DD92B}" type="datetimeFigureOut">
              <a:rPr lang="en-CO" smtClean="0"/>
              <a:t>28/10/24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1257300"/>
            <a:ext cx="41148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4840288"/>
            <a:ext cx="975360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5283200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9553575"/>
            <a:ext cx="5283200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C00AB-7FBE-F04A-A002-57B82C62BEC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131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5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" y="6400799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825" y="0"/>
                </a:moveTo>
                <a:lnTo>
                  <a:pt x="0" y="0"/>
                </a:lnTo>
                <a:lnTo>
                  <a:pt x="0" y="457199"/>
                </a:lnTo>
                <a:lnTo>
                  <a:pt x="12188825" y="457199"/>
                </a:lnTo>
                <a:lnTo>
                  <a:pt x="12188825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" y="633431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825" y="0"/>
                </a:moveTo>
                <a:lnTo>
                  <a:pt x="0" y="0"/>
                </a:lnTo>
                <a:lnTo>
                  <a:pt x="0" y="64008"/>
                </a:lnTo>
                <a:lnTo>
                  <a:pt x="12188825" y="64008"/>
                </a:lnTo>
                <a:lnTo>
                  <a:pt x="1218882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655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07" y="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821" y="581914"/>
            <a:ext cx="10576356" cy="1506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9490" y="38100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>
                <a:moveTo>
                  <a:pt x="4050791" y="0"/>
                </a:moveTo>
                <a:lnTo>
                  <a:pt x="0" y="0"/>
                </a:lnTo>
                <a:lnTo>
                  <a:pt x="0" y="6858000"/>
                </a:lnTo>
                <a:lnTo>
                  <a:pt x="4050791" y="6858000"/>
                </a:lnTo>
                <a:lnTo>
                  <a:pt x="4050791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296" y="693546"/>
            <a:ext cx="2499360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0"/>
              </a:spcBef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b="1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esentac</a:t>
            </a:r>
            <a:r>
              <a:rPr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ón 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Misión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 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115" y="5335016"/>
            <a:ext cx="157861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LENGUAJE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USADO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s-ES" sz="1500" spc="-35" dirty="0">
                <a:solidFill>
                  <a:srgbClr val="FFFFFF"/>
                </a:solidFill>
                <a:latin typeface="Calibri"/>
                <a:cs typeface="Calibri"/>
              </a:rPr>
              <a:t>PHYTON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4012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2773" y="1213928"/>
            <a:ext cx="3949438" cy="1728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92D91F-D74E-4209-DFE6-4FCA1D771DA2}"/>
              </a:ext>
            </a:extLst>
          </p:cNvPr>
          <p:cNvSpPr txBox="1"/>
          <p:nvPr/>
        </p:nvSpPr>
        <p:spPr>
          <a:xfrm>
            <a:off x="4953000" y="4211122"/>
            <a:ext cx="5791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Grupo 16</a:t>
            </a:r>
            <a:br>
              <a:rPr lang="en-US" sz="2800" b="1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</a:br>
            <a:br>
              <a:rPr lang="en-US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</a:br>
            <a:r>
              <a:rPr lang="en-US" sz="2800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Angie Nathaly Ortega Rojas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Carlos Orlando Blanco </a:t>
            </a:r>
            <a:r>
              <a:rPr lang="en-US" sz="28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Puyo</a:t>
            </a:r>
            <a:br>
              <a:rPr lang="en-US" sz="2800" dirty="0">
                <a:solidFill>
                  <a:srgbClr val="202124"/>
                </a:solidFill>
                <a:latin typeface="Roboto" panose="020F0502020204030204" pitchFamily="34" charset="0"/>
              </a:rPr>
            </a:br>
            <a:r>
              <a:rPr lang="en-US" sz="2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Jorge </a:t>
            </a:r>
            <a:r>
              <a:rPr lang="en-US" sz="28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Alfonso Barrera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Franco</a:t>
            </a:r>
            <a:br>
              <a:rPr lang="en-CO" sz="2800" dirty="0"/>
            </a:br>
            <a:r>
              <a:rPr lang="en-CO" sz="2800" dirty="0"/>
              <a:t>William Armando Mendoza Hernandez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319"/>
            <a:ext cx="12192000" cy="523875"/>
            <a:chOff x="0" y="6334319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319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2000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2000" y="6599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93533" y="1112392"/>
            <a:ext cx="9967595" cy="4831715"/>
            <a:chOff x="1193533" y="1112392"/>
            <a:chExt cx="9967595" cy="4831715"/>
          </a:xfrm>
        </p:grpSpPr>
        <p:sp>
          <p:nvSpPr>
            <p:cNvPr id="6" name="object 6"/>
            <p:cNvSpPr/>
            <p:nvPr/>
          </p:nvSpPr>
          <p:spPr>
            <a:xfrm>
              <a:off x="1193533" y="1737867"/>
              <a:ext cx="9967595" cy="0"/>
            </a:xfrm>
            <a:custGeom>
              <a:avLst/>
              <a:gdLst/>
              <a:ahLst/>
              <a:cxnLst/>
              <a:rect l="l" t="t" r="r" b="b"/>
              <a:pathLst>
                <a:path w="9967595">
                  <a:moveTo>
                    <a:pt x="0" y="0"/>
                  </a:moveTo>
                  <a:lnTo>
                    <a:pt x="9966972" y="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8409" y="1112392"/>
              <a:ext cx="6961759" cy="48312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821" y="581914"/>
            <a:ext cx="9723755" cy="575222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60070">
              <a:lnSpc>
                <a:spcPts val="3670"/>
              </a:lnSpc>
              <a:spcBef>
                <a:spcPts val="760"/>
              </a:spcBef>
              <a:tabLst>
                <a:tab pos="1840864" algn="l"/>
              </a:tabLst>
            </a:pPr>
            <a:r>
              <a:rPr lang="en-US" b="1" spc="-5" dirty="0" err="1"/>
              <a:t>Regresion</a:t>
            </a:r>
            <a:r>
              <a:rPr lang="en-US" b="1" spc="-5" dirty="0"/>
              <a:t> Lineal</a:t>
            </a:r>
            <a:r>
              <a:rPr dirty="0"/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7278" y="152476"/>
            <a:ext cx="3744722" cy="1116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EFA9A8-DE13-0811-1167-ABB2817BE23B}"/>
              </a:ext>
            </a:extLst>
          </p:cNvPr>
          <p:cNvSpPr txBox="1"/>
          <p:nvPr/>
        </p:nvSpPr>
        <p:spPr>
          <a:xfrm>
            <a:off x="807821" y="1371600"/>
            <a:ext cx="96978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La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regresión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lineal es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una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técnica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análisis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datos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que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predice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el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valor de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datos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desconocidos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mediante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el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uso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otro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valor de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datos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relacionado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y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conocido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Modela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matemáticamente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la variable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desconocida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dependiente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y la variable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conocida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independiente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como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una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ecuación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lineal.</a:t>
            </a:r>
            <a:endParaRPr lang="en-US" dirty="0">
              <a:solidFill>
                <a:srgbClr val="333333"/>
              </a:solidFill>
              <a:latin typeface="AmazonEmber"/>
            </a:endParaRPr>
          </a:p>
          <a:p>
            <a:endParaRPr lang="en-US" dirty="0">
              <a:solidFill>
                <a:srgbClr val="333333"/>
              </a:solidFill>
              <a:latin typeface="AmazonEmber"/>
            </a:endParaRPr>
          </a:p>
          <a:p>
            <a:endParaRPr lang="en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784730-0342-C6D3-00A8-AA9CD0532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11"/>
          <a:stretch/>
        </p:blipFill>
        <p:spPr bwMode="auto">
          <a:xfrm>
            <a:off x="807821" y="4114800"/>
            <a:ext cx="8783905" cy="436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6078"/>
              </p:ext>
            </p:extLst>
          </p:nvPr>
        </p:nvGraphicFramePr>
        <p:xfrm>
          <a:off x="755904" y="3252216"/>
          <a:ext cx="10363200" cy="2767584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Paso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Descripción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Código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Importar Librerías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Cargar las bibliotecas necesarias para análisis.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import pandas as pd, import numpy as np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Subir Datos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Cargar el conjunto de datos en el entorno.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data = pd.read_csv('data.csv')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Modelo de Regresión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Ajustar el modelo a los datos.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from sklearn.linear_model import LinearRegression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Visualizar Resultados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Gráficos para mostrar resultados y predicciones.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import matplotlib.pyplot as plt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33400" y="5334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latin typeface="Calibri"/>
                <a:ea typeface="Calibri"/>
                <a:cs typeface="Calibri"/>
              </a:rPr>
              <a:t>Pasos </a:t>
            </a:r>
            <a:r>
              <a:rPr lang="en-US" sz="6000" dirty="0" err="1">
                <a:latin typeface="Calibri"/>
                <a:ea typeface="Calibri"/>
                <a:cs typeface="Calibri"/>
              </a:rPr>
              <a:t>en</a:t>
            </a:r>
            <a:r>
              <a:rPr lang="en-US" sz="6000" dirty="0">
                <a:latin typeface="Calibri"/>
                <a:ea typeface="Calibri"/>
                <a:cs typeface="Calibri"/>
              </a:rPr>
              <a:t> Google </a:t>
            </a:r>
            <a:r>
              <a:rPr lang="en-US" sz="6000" dirty="0" err="1">
                <a:latin typeface="Calibri"/>
                <a:ea typeface="Calibri"/>
                <a:cs typeface="Calibri"/>
              </a:rPr>
              <a:t>Colab</a:t>
            </a:r>
            <a:endParaRPr lang="en-US" sz="60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93700" y="7480300"/>
            <a:ext cx="11328400" cy="1270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CO" dirty="0"/>
          </a:p>
        </p:txBody>
      </p:sp>
      <p:sp>
        <p:nvSpPr>
          <p:cNvPr id="5" name="Text 2"/>
          <p:cNvSpPr/>
          <p:nvPr/>
        </p:nvSpPr>
        <p:spPr>
          <a:xfrm>
            <a:off x="755904" y="2014709"/>
            <a:ext cx="9073896" cy="868191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Calibri"/>
                <a:ea typeface="Calibri"/>
                <a:cs typeface="Calibri"/>
              </a:rPr>
              <a:t>Esta tabla resume los pasos clave para implementar la regresión lineal en Google </a:t>
            </a:r>
            <a:r>
              <a:rPr lang="es-ES" sz="1600" dirty="0" err="1">
                <a:latin typeface="Calibri"/>
                <a:ea typeface="Calibri"/>
                <a:cs typeface="Calibri"/>
              </a:rPr>
              <a:t>Colab</a:t>
            </a:r>
            <a:r>
              <a:rPr lang="es-ES" sz="1600" dirty="0">
                <a:latin typeface="Calibri"/>
                <a:ea typeface="Calibri"/>
                <a:cs typeface="Calibri"/>
              </a:rPr>
              <a:t>. Cada paso incluye una breve descripción y ejemplos de código cruciales.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2014709"/>
            <a:ext cx="368300" cy="1615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>
                <a:latin typeface="Calibri"/>
                <a:ea typeface="Calibri"/>
                <a:cs typeface="Calibri"/>
              </a:rPr>
              <a:pPr algn="ctr"/>
              <a:t>3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75C4C6-FEDE-A2CD-6FD2-4062D53F8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46"/>
          <a:stretch/>
        </p:blipFill>
        <p:spPr>
          <a:xfrm>
            <a:off x="757880" y="2445468"/>
            <a:ext cx="7211737" cy="1593132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97EE43C-64C5-4E26-494A-CCC603235FF7}"/>
              </a:ext>
            </a:extLst>
          </p:cNvPr>
          <p:cNvSpPr txBox="1">
            <a:spLocks/>
          </p:cNvSpPr>
          <p:nvPr/>
        </p:nvSpPr>
        <p:spPr>
          <a:xfrm>
            <a:off x="457200" y="429514"/>
            <a:ext cx="9723755" cy="575222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60070">
              <a:lnSpc>
                <a:spcPts val="3670"/>
              </a:lnSpc>
              <a:spcBef>
                <a:spcPts val="760"/>
              </a:spcBef>
              <a:tabLst>
                <a:tab pos="1840864" algn="l"/>
              </a:tabLst>
            </a:pPr>
            <a:r>
              <a:rPr lang="es-CO" b="1" kern="0" spc="-5" dirty="0"/>
              <a:t>Script para calcular la regresión Lineal</a:t>
            </a:r>
            <a:endParaRPr lang="es-CO" kern="0" dirty="0"/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89AB0304-4917-648C-4543-8F4B6EC42FB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7278" y="152476"/>
            <a:ext cx="3744722" cy="1116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D36450-AFCB-A1A7-2584-073DACC3E0C4}"/>
              </a:ext>
            </a:extLst>
          </p:cNvPr>
          <p:cNvSpPr txBox="1"/>
          <p:nvPr/>
        </p:nvSpPr>
        <p:spPr>
          <a:xfrm>
            <a:off x="747584" y="1898852"/>
            <a:ext cx="43043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3000" dirty="0">
                <a:latin typeface="Arial" panose="020B0604020202020204" pitchFamily="34" charset="0"/>
                <a:cs typeface="Arial" panose="020B0604020202020204" pitchFamily="34" charset="0"/>
              </a:rPr>
              <a:t>Importacion de Librerias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CC92E8-C57A-5757-FF25-05C9A1942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35"/>
          <a:stretch/>
        </p:blipFill>
        <p:spPr>
          <a:xfrm>
            <a:off x="747583" y="5687194"/>
            <a:ext cx="7116961" cy="1094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D1C60C-6F5E-203C-FD17-080A1C1F8244}"/>
              </a:ext>
            </a:extLst>
          </p:cNvPr>
          <p:cNvSpPr txBox="1"/>
          <p:nvPr/>
        </p:nvSpPr>
        <p:spPr>
          <a:xfrm>
            <a:off x="737287" y="4831550"/>
            <a:ext cx="247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O" dirty="0"/>
              <a:t>Importacion del data set</a:t>
            </a:r>
          </a:p>
        </p:txBody>
      </p:sp>
    </p:spTree>
    <p:extLst>
      <p:ext uri="{BB962C8B-B14F-4D97-AF65-F5344CB8AC3E}">
        <p14:creationId xmlns:p14="http://schemas.microsoft.com/office/powerpoint/2010/main" val="246635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E7B2C8-7F02-8614-5E02-C172DA181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7" y="3146347"/>
            <a:ext cx="8458200" cy="1392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773462-A529-2A19-6F62-DC9C74C6A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819972"/>
            <a:ext cx="5986392" cy="1571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1CF52-06C7-FC7A-D7A5-DFA56863536B}"/>
              </a:ext>
            </a:extLst>
          </p:cNvPr>
          <p:cNvSpPr txBox="1"/>
          <p:nvPr/>
        </p:nvSpPr>
        <p:spPr>
          <a:xfrm>
            <a:off x="457200" y="2102374"/>
            <a:ext cx="79928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3000" dirty="0">
                <a:latin typeface="Arial" panose="020B0604020202020204" pitchFamily="34" charset="0"/>
                <a:cs typeface="Arial" panose="020B0604020202020204" pitchFamily="34" charset="0"/>
              </a:rPr>
              <a:t>Asignar variable dependiente e independiente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98F9B-51AC-3EA0-0865-4E75483CB8AC}"/>
              </a:ext>
            </a:extLst>
          </p:cNvPr>
          <p:cNvSpPr txBox="1"/>
          <p:nvPr/>
        </p:nvSpPr>
        <p:spPr>
          <a:xfrm>
            <a:off x="457200" y="5029200"/>
            <a:ext cx="5637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3000" dirty="0"/>
              <a:t>Crear el modelo de regresion lineal</a:t>
            </a: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212D2F59-FAE8-0E82-686B-7BFEBBD526A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47278" y="152476"/>
            <a:ext cx="3744722" cy="111638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D1061A72-05F4-BAA6-D817-FA951BCB5167}"/>
              </a:ext>
            </a:extLst>
          </p:cNvPr>
          <p:cNvSpPr txBox="1">
            <a:spLocks/>
          </p:cNvSpPr>
          <p:nvPr/>
        </p:nvSpPr>
        <p:spPr>
          <a:xfrm>
            <a:off x="457200" y="429514"/>
            <a:ext cx="9723755" cy="575222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60070">
              <a:lnSpc>
                <a:spcPts val="3670"/>
              </a:lnSpc>
              <a:spcBef>
                <a:spcPts val="760"/>
              </a:spcBef>
              <a:tabLst>
                <a:tab pos="1840864" algn="l"/>
              </a:tabLst>
            </a:pPr>
            <a:r>
              <a:rPr lang="es-CO" b="1" kern="0" spc="-5" dirty="0"/>
              <a:t>Script para calcular la regresión Lineal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195812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>
            <a:extLst>
              <a:ext uri="{FF2B5EF4-FFF2-40B4-BE49-F238E27FC236}">
                <a16:creationId xmlns:a16="http://schemas.microsoft.com/office/drawing/2014/main" id="{212D2F59-FAE8-0E82-686B-7BFEBBD526A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7278" y="152476"/>
            <a:ext cx="3744722" cy="111638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D1061A72-05F4-BAA6-D817-FA951BCB5167}"/>
              </a:ext>
            </a:extLst>
          </p:cNvPr>
          <p:cNvSpPr txBox="1">
            <a:spLocks/>
          </p:cNvSpPr>
          <p:nvPr/>
        </p:nvSpPr>
        <p:spPr>
          <a:xfrm>
            <a:off x="457200" y="429514"/>
            <a:ext cx="9723755" cy="575222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60070">
              <a:lnSpc>
                <a:spcPts val="3670"/>
              </a:lnSpc>
              <a:spcBef>
                <a:spcPts val="760"/>
              </a:spcBef>
              <a:tabLst>
                <a:tab pos="1840864" algn="l"/>
              </a:tabLst>
            </a:pPr>
            <a:r>
              <a:rPr lang="es-CO" b="1" kern="0" spc="-5" dirty="0"/>
              <a:t>Script para calcular la regresión Lineal</a:t>
            </a:r>
            <a:endParaRPr lang="es-CO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B1F71F-9695-5B5F-CABE-5E8CE560B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2609"/>
            <a:ext cx="3886200" cy="2166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A5A5D8-C611-E518-A57F-AD2320D8C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2" y="5858890"/>
            <a:ext cx="5245100" cy="2247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1F15F6-747B-C156-B708-7CD1D998A041}"/>
              </a:ext>
            </a:extLst>
          </p:cNvPr>
          <p:cNvSpPr txBox="1"/>
          <p:nvPr/>
        </p:nvSpPr>
        <p:spPr>
          <a:xfrm>
            <a:off x="450265" y="1527016"/>
            <a:ext cx="40943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3000" dirty="0">
                <a:latin typeface="Arial" panose="020B0604020202020204" pitchFamily="34" charset="0"/>
                <a:cs typeface="Arial" panose="020B0604020202020204" pitchFamily="34" charset="0"/>
              </a:rPr>
              <a:t>Obtener la recta y el r2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D816C5-FC44-CB30-082E-FF89CB19C0CD}"/>
              </a:ext>
            </a:extLst>
          </p:cNvPr>
          <p:cNvSpPr txBox="1"/>
          <p:nvPr/>
        </p:nvSpPr>
        <p:spPr>
          <a:xfrm>
            <a:off x="457200" y="4965715"/>
            <a:ext cx="2404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3000" dirty="0">
                <a:latin typeface="Arial" panose="020B0604020202020204" pitchFamily="34" charset="0"/>
                <a:cs typeface="Arial" panose="020B0604020202020204" pitchFamily="34" charset="0"/>
              </a:rPr>
              <a:t>Crear grafica</a:t>
            </a:r>
          </a:p>
        </p:txBody>
      </p:sp>
    </p:spTree>
    <p:extLst>
      <p:ext uri="{BB962C8B-B14F-4D97-AF65-F5344CB8AC3E}">
        <p14:creationId xmlns:p14="http://schemas.microsoft.com/office/powerpoint/2010/main" val="54507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>
            <a:extLst>
              <a:ext uri="{FF2B5EF4-FFF2-40B4-BE49-F238E27FC236}">
                <a16:creationId xmlns:a16="http://schemas.microsoft.com/office/drawing/2014/main" id="{212D2F59-FAE8-0E82-686B-7BFEBBD526A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7278" y="152476"/>
            <a:ext cx="3744722" cy="111638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D1061A72-05F4-BAA6-D817-FA951BCB5167}"/>
              </a:ext>
            </a:extLst>
          </p:cNvPr>
          <p:cNvSpPr txBox="1">
            <a:spLocks/>
          </p:cNvSpPr>
          <p:nvPr/>
        </p:nvSpPr>
        <p:spPr>
          <a:xfrm>
            <a:off x="457200" y="429514"/>
            <a:ext cx="9723755" cy="575222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60070">
              <a:lnSpc>
                <a:spcPts val="3670"/>
              </a:lnSpc>
              <a:spcBef>
                <a:spcPts val="760"/>
              </a:spcBef>
              <a:tabLst>
                <a:tab pos="1840864" algn="l"/>
              </a:tabLst>
            </a:pPr>
            <a:r>
              <a:rPr lang="es-CO" b="1" kern="0" spc="-5" dirty="0"/>
              <a:t>Script para calcular la regresión Lineal</a:t>
            </a:r>
            <a:endParaRPr lang="es-CO" kern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F15F6-747B-C156-B708-7CD1D998A041}"/>
              </a:ext>
            </a:extLst>
          </p:cNvPr>
          <p:cNvSpPr txBox="1"/>
          <p:nvPr/>
        </p:nvSpPr>
        <p:spPr>
          <a:xfrm>
            <a:off x="457200" y="1752600"/>
            <a:ext cx="3130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3000" dirty="0">
                <a:latin typeface="Arial" panose="020B0604020202020204" pitchFamily="34" charset="0"/>
                <a:cs typeface="Arial" panose="020B0604020202020204" pitchFamily="34" charset="0"/>
              </a:rPr>
              <a:t>Datos de entrada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24047-66F8-E266-C56E-6646C9359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03294"/>
            <a:ext cx="42672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>
            <a:extLst>
              <a:ext uri="{FF2B5EF4-FFF2-40B4-BE49-F238E27FC236}">
                <a16:creationId xmlns:a16="http://schemas.microsoft.com/office/drawing/2014/main" id="{212D2F59-FAE8-0E82-686B-7BFEBBD526A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7278" y="152476"/>
            <a:ext cx="3744722" cy="111638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D1061A72-05F4-BAA6-D817-FA951BCB5167}"/>
              </a:ext>
            </a:extLst>
          </p:cNvPr>
          <p:cNvSpPr txBox="1">
            <a:spLocks/>
          </p:cNvSpPr>
          <p:nvPr/>
        </p:nvSpPr>
        <p:spPr>
          <a:xfrm>
            <a:off x="457200" y="429514"/>
            <a:ext cx="9723755" cy="575222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60070">
              <a:lnSpc>
                <a:spcPts val="3670"/>
              </a:lnSpc>
              <a:spcBef>
                <a:spcPts val="760"/>
              </a:spcBef>
              <a:tabLst>
                <a:tab pos="1840864" algn="l"/>
              </a:tabLst>
            </a:pPr>
            <a:r>
              <a:rPr lang="es-CO" b="1" kern="0" spc="-5" dirty="0"/>
              <a:t>Script para calcular la regresión Lineal</a:t>
            </a:r>
            <a:endParaRPr lang="es-CO" kern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F15F6-747B-C156-B708-7CD1D998A041}"/>
              </a:ext>
            </a:extLst>
          </p:cNvPr>
          <p:cNvSpPr txBox="1"/>
          <p:nvPr/>
        </p:nvSpPr>
        <p:spPr>
          <a:xfrm>
            <a:off x="450265" y="1527016"/>
            <a:ext cx="14237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3000" dirty="0">
                <a:latin typeface="Arial" panose="020B0604020202020204" pitchFamily="34" charset="0"/>
                <a:cs typeface="Arial" panose="020B0604020202020204" pitchFamily="34" charset="0"/>
              </a:rPr>
              <a:t>Grafica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A52298-D630-75C4-8743-CAD649F2B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62200"/>
            <a:ext cx="6712535" cy="51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9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>
            <a:extLst>
              <a:ext uri="{FF2B5EF4-FFF2-40B4-BE49-F238E27FC236}">
                <a16:creationId xmlns:a16="http://schemas.microsoft.com/office/drawing/2014/main" id="{212D2F59-FAE8-0E82-686B-7BFEBBD526A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7278" y="152476"/>
            <a:ext cx="3744722" cy="111638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D1061A72-05F4-BAA6-D817-FA951BCB5167}"/>
              </a:ext>
            </a:extLst>
          </p:cNvPr>
          <p:cNvSpPr txBox="1">
            <a:spLocks/>
          </p:cNvSpPr>
          <p:nvPr/>
        </p:nvSpPr>
        <p:spPr>
          <a:xfrm>
            <a:off x="457200" y="429514"/>
            <a:ext cx="9723755" cy="575222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60070">
              <a:lnSpc>
                <a:spcPts val="3670"/>
              </a:lnSpc>
              <a:spcBef>
                <a:spcPts val="760"/>
              </a:spcBef>
              <a:tabLst>
                <a:tab pos="1840864" algn="l"/>
              </a:tabLst>
            </a:pPr>
            <a:r>
              <a:rPr lang="es-CO" b="1" kern="0" spc="-5" dirty="0"/>
              <a:t>Script para calcular la regresión Lineal</a:t>
            </a:r>
            <a:endParaRPr lang="es-CO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038484-663E-49C0-BB5B-1E9EE37D0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7" y="2634186"/>
            <a:ext cx="9504040" cy="12703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1F15F6-747B-C156-B708-7CD1D998A041}"/>
              </a:ext>
            </a:extLst>
          </p:cNvPr>
          <p:cNvSpPr txBox="1"/>
          <p:nvPr/>
        </p:nvSpPr>
        <p:spPr>
          <a:xfrm>
            <a:off x="450265" y="1527016"/>
            <a:ext cx="6309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3000" dirty="0">
                <a:latin typeface="Arial" panose="020B0604020202020204" pitchFamily="34" charset="0"/>
                <a:cs typeface="Arial" panose="020B0604020202020204" pitchFamily="34" charset="0"/>
              </a:rPr>
              <a:t>Ecuacion de la regresion lineal y R2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613AF-9742-A813-0896-13BB43AB3D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7" r="40819" b="-3076"/>
          <a:stretch/>
        </p:blipFill>
        <p:spPr>
          <a:xfrm>
            <a:off x="467497" y="5308429"/>
            <a:ext cx="8572486" cy="1270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B69179-3261-8C61-CDBB-F18452B484A4}"/>
              </a:ext>
            </a:extLst>
          </p:cNvPr>
          <p:cNvSpPr txBox="1"/>
          <p:nvPr/>
        </p:nvSpPr>
        <p:spPr>
          <a:xfrm>
            <a:off x="467497" y="4497990"/>
            <a:ext cx="749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Se obtiene el resultado para la variable independiente (Xo) y el intercepto (Yo)</a:t>
            </a:r>
          </a:p>
        </p:txBody>
      </p:sp>
    </p:spTree>
    <p:extLst>
      <p:ext uri="{BB962C8B-B14F-4D97-AF65-F5344CB8AC3E}">
        <p14:creationId xmlns:p14="http://schemas.microsoft.com/office/powerpoint/2010/main" val="6769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278</Words>
  <Application>Microsoft Macintosh PowerPoint</Application>
  <PresentationFormat>Custom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AmazonEmber</vt:lpstr>
      <vt:lpstr>Arial</vt:lpstr>
      <vt:lpstr>Calibri</vt:lpstr>
      <vt:lpstr>Calibri SemiBold</vt:lpstr>
      <vt:lpstr>Roboto</vt:lpstr>
      <vt:lpstr>Office Theme</vt:lpstr>
      <vt:lpstr>Presentación  Misión I</vt:lpstr>
      <vt:lpstr>Regresion Lineal.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 Misión I</dc:title>
  <dc:creator>Marlon Alberto Piñeres Melo</dc:creator>
  <cp:lastModifiedBy>William Armando Mendoza Hernandez</cp:lastModifiedBy>
  <cp:revision>6</cp:revision>
  <dcterms:created xsi:type="dcterms:W3CDTF">2024-10-11T21:07:11Z</dcterms:created>
  <dcterms:modified xsi:type="dcterms:W3CDTF">2024-10-28T19:00:30Z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2024-09-23T00:00:00Z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2024-10-11T00:00:00Z</vt:filetime>
  </property>
</Properties>
</file>