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6/7/2021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6/7/2021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6/7/2021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6/7/2021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6/7/2021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CEFA8-0CA5-430F-B4E2-F2A3B5107D0B}"/>
              </a:ext>
            </a:extLst>
          </p:cNvPr>
          <p:cNvSpPr>
            <a:spLocks noGrp="1"/>
          </p:cNvSpPr>
          <p:nvPr>
            <p:ph type="ctrTitle"/>
          </p:nvPr>
        </p:nvSpPr>
        <p:spPr/>
        <p:txBody>
          <a:bodyPr/>
          <a:lstStyle/>
          <a:p>
            <a:r>
              <a:rPr lang="en-GB" sz="4800" dirty="0"/>
              <a:t>SEGMENTING HAMMERSMITH AND FULHAM WARDS</a:t>
            </a:r>
          </a:p>
        </p:txBody>
      </p:sp>
      <p:sp>
        <p:nvSpPr>
          <p:cNvPr id="3" name="Subtitle 2">
            <a:extLst>
              <a:ext uri="{FF2B5EF4-FFF2-40B4-BE49-F238E27FC236}">
                <a16:creationId xmlns:a16="http://schemas.microsoft.com/office/drawing/2014/main" id="{37695280-099D-4905-946F-CB6831357C49}"/>
              </a:ext>
            </a:extLst>
          </p:cNvPr>
          <p:cNvSpPr>
            <a:spLocks noGrp="1"/>
          </p:cNvSpPr>
          <p:nvPr>
            <p:ph type="subTitle" idx="1"/>
          </p:nvPr>
        </p:nvSpPr>
        <p:spPr/>
        <p:txBody>
          <a:bodyPr/>
          <a:lstStyle/>
          <a:p>
            <a:pPr algn="r"/>
            <a:r>
              <a:rPr lang="en-GB" i="1" dirty="0"/>
              <a:t>Date: 6th of June 2021</a:t>
            </a:r>
          </a:p>
          <a:p>
            <a:pPr algn="r"/>
            <a:r>
              <a:rPr lang="en-GB" i="1" dirty="0"/>
              <a:t>Inna </a:t>
            </a:r>
            <a:r>
              <a:rPr lang="en-GB" i="1" dirty="0" err="1"/>
              <a:t>Ivanove</a:t>
            </a:r>
            <a:endParaRPr lang="en-GB" i="1" dirty="0"/>
          </a:p>
        </p:txBody>
      </p:sp>
    </p:spTree>
    <p:extLst>
      <p:ext uri="{BB962C8B-B14F-4D97-AF65-F5344CB8AC3E}">
        <p14:creationId xmlns:p14="http://schemas.microsoft.com/office/powerpoint/2010/main" val="1322048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C98FF-A5EB-44AC-9F4D-EAF96C858F16}"/>
              </a:ext>
            </a:extLst>
          </p:cNvPr>
          <p:cNvSpPr>
            <a:spLocks noGrp="1"/>
          </p:cNvSpPr>
          <p:nvPr>
            <p:ph type="title"/>
          </p:nvPr>
        </p:nvSpPr>
        <p:spPr/>
        <p:txBody>
          <a:bodyPr/>
          <a:lstStyle/>
          <a:p>
            <a:r>
              <a:rPr lang="en-GB" dirty="0"/>
              <a:t>Content	</a:t>
            </a:r>
          </a:p>
        </p:txBody>
      </p:sp>
      <p:sp>
        <p:nvSpPr>
          <p:cNvPr id="3" name="Content Placeholder 2">
            <a:extLst>
              <a:ext uri="{FF2B5EF4-FFF2-40B4-BE49-F238E27FC236}">
                <a16:creationId xmlns:a16="http://schemas.microsoft.com/office/drawing/2014/main" id="{5DD5D827-1DA4-46EA-AE1C-A6DDDD47F461}"/>
              </a:ext>
            </a:extLst>
          </p:cNvPr>
          <p:cNvSpPr>
            <a:spLocks noGrp="1"/>
          </p:cNvSpPr>
          <p:nvPr>
            <p:ph idx="1"/>
          </p:nvPr>
        </p:nvSpPr>
        <p:spPr/>
        <p:txBody>
          <a:bodyPr/>
          <a:lstStyle/>
          <a:p>
            <a:r>
              <a:rPr lang="en-GB" dirty="0"/>
              <a:t>Borough map</a:t>
            </a:r>
          </a:p>
          <a:p>
            <a:r>
              <a:rPr lang="en-GB" dirty="0"/>
              <a:t>Venue map</a:t>
            </a:r>
          </a:p>
          <a:p>
            <a:r>
              <a:rPr lang="en-GB" dirty="0"/>
              <a:t>Top 5 most common venues for each borough</a:t>
            </a:r>
          </a:p>
          <a:p>
            <a:r>
              <a:rPr lang="en-GB" dirty="0"/>
              <a:t>Clustering boroughs using </a:t>
            </a:r>
            <a:r>
              <a:rPr lang="en-GB" dirty="0" err="1"/>
              <a:t>Kmeans</a:t>
            </a:r>
            <a:endParaRPr lang="en-GB" dirty="0"/>
          </a:p>
          <a:p>
            <a:r>
              <a:rPr lang="en-GB"/>
              <a:t>Summary</a:t>
            </a:r>
            <a:endParaRPr lang="en-GB" dirty="0"/>
          </a:p>
        </p:txBody>
      </p:sp>
    </p:spTree>
    <p:extLst>
      <p:ext uri="{BB962C8B-B14F-4D97-AF65-F5344CB8AC3E}">
        <p14:creationId xmlns:p14="http://schemas.microsoft.com/office/powerpoint/2010/main" val="3885032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19C373-2735-4DBB-A42B-C14DE47805A3}"/>
              </a:ext>
            </a:extLst>
          </p:cNvPr>
          <p:cNvSpPr>
            <a:spLocks noGrp="1"/>
          </p:cNvSpPr>
          <p:nvPr>
            <p:ph type="title"/>
          </p:nvPr>
        </p:nvSpPr>
        <p:spPr>
          <a:xfrm>
            <a:off x="8471424" y="1110882"/>
            <a:ext cx="3053039" cy="1060817"/>
          </a:xfrm>
        </p:spPr>
        <p:txBody>
          <a:bodyPr vert="horz" lIns="91440" tIns="45720" rIns="91440" bIns="45720" rtlCol="0" anchor="b">
            <a:normAutofit/>
          </a:bodyPr>
          <a:lstStyle/>
          <a:p>
            <a:pPr>
              <a:lnSpc>
                <a:spcPct val="89000"/>
              </a:lnSpc>
            </a:pPr>
            <a:r>
              <a:rPr lang="en-US" sz="2800" dirty="0"/>
              <a:t>Borough map</a:t>
            </a:r>
          </a:p>
        </p:txBody>
      </p:sp>
      <p:pic>
        <p:nvPicPr>
          <p:cNvPr id="6" name="Content Placeholder 5">
            <a:extLst>
              <a:ext uri="{FF2B5EF4-FFF2-40B4-BE49-F238E27FC236}">
                <a16:creationId xmlns:a16="http://schemas.microsoft.com/office/drawing/2014/main" id="{B9A5FA15-C0F9-4A43-87E6-7209A01D0976}"/>
              </a:ext>
            </a:extLst>
          </p:cNvPr>
          <p:cNvPicPr>
            <a:picLocks noGrp="1" noChangeAspect="1"/>
          </p:cNvPicPr>
          <p:nvPr>
            <p:ph idx="1"/>
          </p:nvPr>
        </p:nvPicPr>
        <p:blipFill>
          <a:blip r:embed="rId2"/>
          <a:stretch>
            <a:fillRect/>
          </a:stretch>
        </p:blipFill>
        <p:spPr>
          <a:xfrm>
            <a:off x="634275" y="1220878"/>
            <a:ext cx="6900380" cy="4416243"/>
          </a:xfrm>
          <a:prstGeom prst="rect">
            <a:avLst/>
          </a:prstGeom>
        </p:spPr>
      </p:pic>
      <p:sp>
        <p:nvSpPr>
          <p:cNvPr id="4" name="Text Placeholder 3">
            <a:extLst>
              <a:ext uri="{FF2B5EF4-FFF2-40B4-BE49-F238E27FC236}">
                <a16:creationId xmlns:a16="http://schemas.microsoft.com/office/drawing/2014/main" id="{1CDD11F4-D7E8-4943-9734-A7745DCCBE71}"/>
              </a:ext>
            </a:extLst>
          </p:cNvPr>
          <p:cNvSpPr>
            <a:spLocks noGrp="1"/>
          </p:cNvSpPr>
          <p:nvPr>
            <p:ph type="body" sz="half" idx="2"/>
          </p:nvPr>
        </p:nvSpPr>
        <p:spPr>
          <a:xfrm>
            <a:off x="8471423" y="2286000"/>
            <a:ext cx="3053039" cy="3931920"/>
          </a:xfrm>
        </p:spPr>
        <p:txBody>
          <a:bodyPr vert="horz" lIns="91440" tIns="45720" rIns="91440" bIns="45720" rtlCol="0">
            <a:normAutofit/>
          </a:bodyPr>
          <a:lstStyle/>
          <a:p>
            <a:pPr marL="384048" indent="-384048">
              <a:lnSpc>
                <a:spcPct val="94000"/>
              </a:lnSpc>
              <a:spcAft>
                <a:spcPts val="200"/>
              </a:spcAft>
            </a:pPr>
            <a:r>
              <a:rPr lang="en-GB" sz="1100" dirty="0"/>
              <a:t>In this project we will segment ward areas within one parliamentary constituency (Hammersmith and Fulham) in London using Foursquare data on venues in each of the ward. The results of the analysis will be several clusters of wards which have similar character in terms of the venues and facilities located in the wards and can be used by general public who lives in the constituency or planning to move in the area but not sure which of the wards they will prefer to live in.</a:t>
            </a:r>
          </a:p>
          <a:p>
            <a:pPr marL="384048" indent="-384048">
              <a:lnSpc>
                <a:spcPct val="94000"/>
              </a:lnSpc>
              <a:spcAft>
                <a:spcPts val="200"/>
              </a:spcAft>
            </a:pPr>
            <a:endParaRPr lang="en-GB" sz="1100" dirty="0"/>
          </a:p>
          <a:p>
            <a:pPr marL="384048" indent="-384048">
              <a:lnSpc>
                <a:spcPct val="94000"/>
              </a:lnSpc>
              <a:spcAft>
                <a:spcPts val="200"/>
              </a:spcAft>
            </a:pPr>
            <a:endParaRPr lang="en-GB" sz="1100" dirty="0"/>
          </a:p>
          <a:p>
            <a:pPr marL="384048" indent="-384048">
              <a:lnSpc>
                <a:spcPct val="94000"/>
              </a:lnSpc>
              <a:spcAft>
                <a:spcPts val="200"/>
              </a:spcAft>
            </a:pPr>
            <a:r>
              <a:rPr lang="en-GB" sz="1100" dirty="0"/>
              <a:t>The data on wards was taken from the UK government website. We have limited analysis to the one parliamentary constituency (Hammersmith and Fulham) as this area is quite familiar and it is easier to spot any inconsistencies or limitations in the analysis of the Foursquare data.</a:t>
            </a:r>
            <a:endParaRPr lang="en-US" sz="1100" dirty="0"/>
          </a:p>
        </p:txBody>
      </p:sp>
      <p:sp>
        <p:nvSpPr>
          <p:cNvPr id="15"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569287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2" name="Rectangle 21">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19C373-2735-4DBB-A42B-C14DE47805A3}"/>
              </a:ext>
            </a:extLst>
          </p:cNvPr>
          <p:cNvSpPr>
            <a:spLocks noGrp="1"/>
          </p:cNvSpPr>
          <p:nvPr>
            <p:ph type="title"/>
          </p:nvPr>
        </p:nvSpPr>
        <p:spPr>
          <a:xfrm>
            <a:off x="8471424" y="1110882"/>
            <a:ext cx="3053039" cy="1060817"/>
          </a:xfrm>
        </p:spPr>
        <p:txBody>
          <a:bodyPr vert="horz" lIns="91440" tIns="45720" rIns="91440" bIns="45720" rtlCol="0" anchor="b">
            <a:normAutofit/>
          </a:bodyPr>
          <a:lstStyle/>
          <a:p>
            <a:pPr>
              <a:lnSpc>
                <a:spcPct val="89000"/>
              </a:lnSpc>
            </a:pPr>
            <a:r>
              <a:rPr lang="en-US" sz="2800" dirty="0"/>
              <a:t>Venue map</a:t>
            </a:r>
          </a:p>
        </p:txBody>
      </p:sp>
      <p:pic>
        <p:nvPicPr>
          <p:cNvPr id="8" name="Content Placeholder 7">
            <a:extLst>
              <a:ext uri="{FF2B5EF4-FFF2-40B4-BE49-F238E27FC236}">
                <a16:creationId xmlns:a16="http://schemas.microsoft.com/office/drawing/2014/main" id="{4D6A3C9B-A944-446D-8AC0-6B2959B0E20D}"/>
              </a:ext>
            </a:extLst>
          </p:cNvPr>
          <p:cNvPicPr>
            <a:picLocks noGrp="1" noChangeAspect="1"/>
          </p:cNvPicPr>
          <p:nvPr>
            <p:ph idx="1"/>
          </p:nvPr>
        </p:nvPicPr>
        <p:blipFill>
          <a:blip r:embed="rId2"/>
          <a:stretch>
            <a:fillRect/>
          </a:stretch>
        </p:blipFill>
        <p:spPr>
          <a:xfrm>
            <a:off x="634275" y="824107"/>
            <a:ext cx="6900380" cy="5209786"/>
          </a:xfrm>
          <a:prstGeom prst="rect">
            <a:avLst/>
          </a:prstGeom>
        </p:spPr>
      </p:pic>
      <p:sp>
        <p:nvSpPr>
          <p:cNvPr id="4" name="Text Placeholder 3">
            <a:extLst>
              <a:ext uri="{FF2B5EF4-FFF2-40B4-BE49-F238E27FC236}">
                <a16:creationId xmlns:a16="http://schemas.microsoft.com/office/drawing/2014/main" id="{1CDD11F4-D7E8-4943-9734-A7745DCCBE71}"/>
              </a:ext>
            </a:extLst>
          </p:cNvPr>
          <p:cNvSpPr>
            <a:spLocks noGrp="1"/>
          </p:cNvSpPr>
          <p:nvPr>
            <p:ph type="body" sz="half" idx="2"/>
          </p:nvPr>
        </p:nvSpPr>
        <p:spPr>
          <a:xfrm>
            <a:off x="8471423" y="2286000"/>
            <a:ext cx="3053039" cy="3931920"/>
          </a:xfrm>
        </p:spPr>
        <p:txBody>
          <a:bodyPr vert="horz" lIns="91440" tIns="45720" rIns="91440" bIns="45720" rtlCol="0">
            <a:normAutofit/>
          </a:bodyPr>
          <a:lstStyle/>
          <a:p>
            <a:pPr marL="384048" indent="-384048">
              <a:lnSpc>
                <a:spcPct val="94000"/>
              </a:lnSpc>
              <a:spcAft>
                <a:spcPts val="200"/>
              </a:spcAft>
            </a:pPr>
            <a:r>
              <a:rPr lang="en-US" sz="1100"/>
              <a:t>Limitations of the Foursquare data:</a:t>
            </a:r>
          </a:p>
          <a:p>
            <a:pPr marL="384048" indent="-384048">
              <a:lnSpc>
                <a:spcPct val="94000"/>
              </a:lnSpc>
              <a:spcAft>
                <a:spcPts val="200"/>
              </a:spcAft>
              <a:buFont typeface="Franklin Gothic Book" panose="020B0503020102020204" pitchFamily="34" charset="0"/>
              <a:buChar char="•"/>
            </a:pPr>
            <a:r>
              <a:rPr lang="en-US" sz="1100"/>
              <a:t>Foursquare is using coordinates of each ward and radius to load data on venues. Coordinates of each ward is identified through OpenStreetMap. As the result it is almost impossible to catch all venues in the given ward as the shapes of them are different, some streets will be missing due to radius limitations and OpenStreetMap coordinates.</a:t>
            </a:r>
          </a:p>
          <a:p>
            <a:pPr marL="384048" indent="-384048">
              <a:lnSpc>
                <a:spcPct val="94000"/>
              </a:lnSpc>
              <a:spcAft>
                <a:spcPts val="200"/>
              </a:spcAft>
              <a:buFont typeface="Franklin Gothic Book" panose="020B0503020102020204" pitchFamily="34" charset="0"/>
              <a:buChar char="•"/>
            </a:pPr>
            <a:r>
              <a:rPr lang="en-US" sz="1100"/>
              <a:t>Foursquare data is not very reliable or objective. The highest number of venues are in the Food categories. Data doesn’t take into account a venue’s size; it can duplicate venues due to radius limitations described earlier in the analysis. Also, the data largely rely on categorization of the users, same type of venues can be classified as cafe or coffee shops. Venue locations are often not in the same area, like places located in Fulham are being ticked as Putney again due to radius.</a:t>
            </a:r>
          </a:p>
        </p:txBody>
      </p:sp>
      <p:sp>
        <p:nvSpPr>
          <p:cNvPr id="24"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497195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3"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6" name="Rectangle 15">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772D91-0B7E-49E4-B599-313EEF51B6F4}"/>
              </a:ext>
            </a:extLst>
          </p:cNvPr>
          <p:cNvSpPr>
            <a:spLocks noGrp="1"/>
          </p:cNvSpPr>
          <p:nvPr>
            <p:ph type="title"/>
          </p:nvPr>
        </p:nvSpPr>
        <p:spPr>
          <a:xfrm>
            <a:off x="8154186" y="634028"/>
            <a:ext cx="3355942" cy="3732835"/>
          </a:xfrm>
        </p:spPr>
        <p:txBody>
          <a:bodyPr vert="horz" lIns="91440" tIns="45720" rIns="91440" bIns="45720" rtlCol="0" anchor="b">
            <a:normAutofit/>
          </a:bodyPr>
          <a:lstStyle/>
          <a:p>
            <a:pPr algn="ctr"/>
            <a:r>
              <a:rPr lang="en-US" sz="4700" cap="all" dirty="0"/>
              <a:t>Top 5 most common venues for each borough</a:t>
            </a:r>
          </a:p>
        </p:txBody>
      </p:sp>
      <p:sp>
        <p:nvSpPr>
          <p:cNvPr id="18"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20"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7" name="Content Placeholder 6">
            <a:extLst>
              <a:ext uri="{FF2B5EF4-FFF2-40B4-BE49-F238E27FC236}">
                <a16:creationId xmlns:a16="http://schemas.microsoft.com/office/drawing/2014/main" id="{D3703D4E-BF89-46F4-AC88-5F70ED59F889}"/>
              </a:ext>
            </a:extLst>
          </p:cNvPr>
          <p:cNvPicPr>
            <a:picLocks noGrp="1" noChangeAspect="1"/>
          </p:cNvPicPr>
          <p:nvPr>
            <p:ph idx="1"/>
          </p:nvPr>
        </p:nvPicPr>
        <p:blipFill>
          <a:blip r:embed="rId2"/>
          <a:stretch>
            <a:fillRect/>
          </a:stretch>
        </p:blipFill>
        <p:spPr>
          <a:xfrm>
            <a:off x="1379023" y="1363944"/>
            <a:ext cx="5659222" cy="4329304"/>
          </a:xfrm>
          <a:prstGeom prst="rect">
            <a:avLst/>
          </a:prstGeom>
        </p:spPr>
      </p:pic>
    </p:spTree>
    <p:extLst>
      <p:ext uri="{BB962C8B-B14F-4D97-AF65-F5344CB8AC3E}">
        <p14:creationId xmlns:p14="http://schemas.microsoft.com/office/powerpoint/2010/main" val="977547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D10AE0-AF04-4964-9314-9811B6698C5E}"/>
              </a:ext>
            </a:extLst>
          </p:cNvPr>
          <p:cNvSpPr>
            <a:spLocks noGrp="1"/>
          </p:cNvSpPr>
          <p:nvPr>
            <p:ph type="title"/>
          </p:nvPr>
        </p:nvSpPr>
        <p:spPr>
          <a:xfrm>
            <a:off x="8471424" y="1110882"/>
            <a:ext cx="3053039" cy="1060817"/>
          </a:xfrm>
        </p:spPr>
        <p:txBody>
          <a:bodyPr vert="horz" lIns="91440" tIns="45720" rIns="91440" bIns="45720" rtlCol="0" anchor="b">
            <a:normAutofit fontScale="90000"/>
          </a:bodyPr>
          <a:lstStyle/>
          <a:p>
            <a:pPr>
              <a:lnSpc>
                <a:spcPct val="89000"/>
              </a:lnSpc>
            </a:pPr>
            <a:r>
              <a:rPr lang="en-GB" sz="2800" dirty="0"/>
              <a:t>Top 5 most common venues for each borough</a:t>
            </a:r>
            <a:endParaRPr lang="en-US" sz="2800" dirty="0"/>
          </a:p>
        </p:txBody>
      </p:sp>
      <p:pic>
        <p:nvPicPr>
          <p:cNvPr id="6" name="Content Placeholder 5">
            <a:extLst>
              <a:ext uri="{FF2B5EF4-FFF2-40B4-BE49-F238E27FC236}">
                <a16:creationId xmlns:a16="http://schemas.microsoft.com/office/drawing/2014/main" id="{32A7C813-EB7A-4483-A647-60ADA9FEFBC8}"/>
              </a:ext>
            </a:extLst>
          </p:cNvPr>
          <p:cNvPicPr>
            <a:picLocks noGrp="1" noChangeAspect="1"/>
          </p:cNvPicPr>
          <p:nvPr>
            <p:ph idx="1"/>
          </p:nvPr>
        </p:nvPicPr>
        <p:blipFill>
          <a:blip r:embed="rId2"/>
          <a:stretch>
            <a:fillRect/>
          </a:stretch>
        </p:blipFill>
        <p:spPr>
          <a:xfrm>
            <a:off x="650880" y="640080"/>
            <a:ext cx="6900380" cy="2863658"/>
          </a:xfrm>
          <a:prstGeom prst="rect">
            <a:avLst/>
          </a:prstGeom>
        </p:spPr>
      </p:pic>
      <p:sp>
        <p:nvSpPr>
          <p:cNvPr id="4" name="Text Placeholder 3">
            <a:extLst>
              <a:ext uri="{FF2B5EF4-FFF2-40B4-BE49-F238E27FC236}">
                <a16:creationId xmlns:a16="http://schemas.microsoft.com/office/drawing/2014/main" id="{EF5B53D7-F098-4BBE-9F8C-73129095E9C4}"/>
              </a:ext>
            </a:extLst>
          </p:cNvPr>
          <p:cNvSpPr>
            <a:spLocks noGrp="1"/>
          </p:cNvSpPr>
          <p:nvPr>
            <p:ph type="body" sz="half" idx="2"/>
          </p:nvPr>
        </p:nvSpPr>
        <p:spPr>
          <a:xfrm>
            <a:off x="8471423" y="2286000"/>
            <a:ext cx="3053039" cy="3931920"/>
          </a:xfrm>
        </p:spPr>
        <p:txBody>
          <a:bodyPr vert="horz" lIns="91440" tIns="45720" rIns="91440" bIns="45720" rtlCol="0">
            <a:normAutofit lnSpcReduction="10000"/>
          </a:bodyPr>
          <a:lstStyle/>
          <a:p>
            <a:pPr marL="384048" indent="-384048">
              <a:lnSpc>
                <a:spcPct val="94000"/>
              </a:lnSpc>
              <a:spcAft>
                <a:spcPts val="200"/>
              </a:spcAft>
            </a:pPr>
            <a:r>
              <a:rPr lang="en-GB" dirty="0"/>
              <a:t>It can be noted that the most common venues are pub, cafe and coffee shop. They have the highest median and mean frequencies. Standard deviation for most venues is quite low, therefore the venues df can be considered as homogeneous.</a:t>
            </a:r>
          </a:p>
          <a:p>
            <a:pPr marL="384048" indent="-384048">
              <a:lnSpc>
                <a:spcPct val="94000"/>
              </a:lnSpc>
              <a:spcAft>
                <a:spcPts val="200"/>
              </a:spcAft>
            </a:pPr>
            <a:endParaRPr lang="en-GB" dirty="0"/>
          </a:p>
          <a:p>
            <a:pPr marL="384048" indent="-384048">
              <a:lnSpc>
                <a:spcPct val="94000"/>
              </a:lnSpc>
              <a:spcAft>
                <a:spcPts val="200"/>
              </a:spcAft>
            </a:pPr>
            <a:r>
              <a:rPr lang="en-GB" dirty="0"/>
              <a:t>Common venues where median is above zero are bakery, gastropub, grocery store, Indian restaurant, pizza place, Thai Restaurant and Parks.</a:t>
            </a:r>
          </a:p>
          <a:p>
            <a:pPr marL="384048" indent="-384048">
              <a:lnSpc>
                <a:spcPct val="94000"/>
              </a:lnSpc>
              <a:spcAft>
                <a:spcPts val="200"/>
              </a:spcAft>
            </a:pPr>
            <a:endParaRPr lang="en-GB" dirty="0"/>
          </a:p>
          <a:p>
            <a:pPr marL="384048" indent="-384048">
              <a:lnSpc>
                <a:spcPct val="94000"/>
              </a:lnSpc>
              <a:spcAft>
                <a:spcPts val="200"/>
              </a:spcAft>
            </a:pPr>
            <a:endParaRPr lang="en-US" dirty="0"/>
          </a:p>
        </p:txBody>
      </p:sp>
      <p:sp>
        <p:nvSpPr>
          <p:cNvPr id="15"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8" name="Picture 7">
            <a:extLst>
              <a:ext uri="{FF2B5EF4-FFF2-40B4-BE49-F238E27FC236}">
                <a16:creationId xmlns:a16="http://schemas.microsoft.com/office/drawing/2014/main" id="{A5E6BFC6-EFE1-47B2-8014-96AF80ADC0A3}"/>
              </a:ext>
            </a:extLst>
          </p:cNvPr>
          <p:cNvPicPr>
            <a:picLocks noChangeAspect="1"/>
          </p:cNvPicPr>
          <p:nvPr/>
        </p:nvPicPr>
        <p:blipFill>
          <a:blip r:embed="rId3"/>
          <a:stretch>
            <a:fillRect/>
          </a:stretch>
        </p:blipFill>
        <p:spPr>
          <a:xfrm>
            <a:off x="650881" y="3734104"/>
            <a:ext cx="6900380" cy="2829503"/>
          </a:xfrm>
          <a:prstGeom prst="rect">
            <a:avLst/>
          </a:prstGeom>
        </p:spPr>
      </p:pic>
    </p:spTree>
    <p:extLst>
      <p:ext uri="{BB962C8B-B14F-4D97-AF65-F5344CB8AC3E}">
        <p14:creationId xmlns:p14="http://schemas.microsoft.com/office/powerpoint/2010/main" val="677224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6" name="Rectangle 15">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D10AE0-AF04-4964-9314-9811B6698C5E}"/>
              </a:ext>
            </a:extLst>
          </p:cNvPr>
          <p:cNvSpPr>
            <a:spLocks noGrp="1"/>
          </p:cNvSpPr>
          <p:nvPr>
            <p:ph type="title"/>
          </p:nvPr>
        </p:nvSpPr>
        <p:spPr>
          <a:xfrm>
            <a:off x="8471424" y="1110882"/>
            <a:ext cx="3053039" cy="1060817"/>
          </a:xfrm>
        </p:spPr>
        <p:txBody>
          <a:bodyPr vert="horz" lIns="91440" tIns="45720" rIns="91440" bIns="45720" rtlCol="0" anchor="b">
            <a:normAutofit/>
          </a:bodyPr>
          <a:lstStyle/>
          <a:p>
            <a:pPr>
              <a:lnSpc>
                <a:spcPct val="89000"/>
              </a:lnSpc>
            </a:pPr>
            <a:r>
              <a:rPr lang="en-US" sz="2600" dirty="0"/>
              <a:t>Clustering boroughs using </a:t>
            </a:r>
            <a:r>
              <a:rPr lang="en-US" sz="2600" dirty="0" err="1"/>
              <a:t>KMeans</a:t>
            </a:r>
            <a:endParaRPr lang="en-US" sz="2600" dirty="0"/>
          </a:p>
        </p:txBody>
      </p:sp>
      <p:pic>
        <p:nvPicPr>
          <p:cNvPr id="9" name="Picture 8">
            <a:extLst>
              <a:ext uri="{FF2B5EF4-FFF2-40B4-BE49-F238E27FC236}">
                <a16:creationId xmlns:a16="http://schemas.microsoft.com/office/drawing/2014/main" id="{6A702F9C-4B7D-47D8-97F0-5C10CC91C5B9}"/>
              </a:ext>
            </a:extLst>
          </p:cNvPr>
          <p:cNvPicPr>
            <a:picLocks noChangeAspect="1"/>
          </p:cNvPicPr>
          <p:nvPr/>
        </p:nvPicPr>
        <p:blipFill>
          <a:blip r:embed="rId2"/>
          <a:stretch>
            <a:fillRect/>
          </a:stretch>
        </p:blipFill>
        <p:spPr>
          <a:xfrm>
            <a:off x="634275" y="1790159"/>
            <a:ext cx="6900380" cy="3277681"/>
          </a:xfrm>
          <a:prstGeom prst="rect">
            <a:avLst/>
          </a:prstGeom>
        </p:spPr>
      </p:pic>
      <p:sp>
        <p:nvSpPr>
          <p:cNvPr id="4" name="Text Placeholder 3">
            <a:extLst>
              <a:ext uri="{FF2B5EF4-FFF2-40B4-BE49-F238E27FC236}">
                <a16:creationId xmlns:a16="http://schemas.microsoft.com/office/drawing/2014/main" id="{EF5B53D7-F098-4BBE-9F8C-73129095E9C4}"/>
              </a:ext>
            </a:extLst>
          </p:cNvPr>
          <p:cNvSpPr>
            <a:spLocks noGrp="1"/>
          </p:cNvSpPr>
          <p:nvPr>
            <p:ph type="body" sz="half" idx="2"/>
          </p:nvPr>
        </p:nvSpPr>
        <p:spPr>
          <a:xfrm>
            <a:off x="8471423" y="2286000"/>
            <a:ext cx="3053039" cy="3931920"/>
          </a:xfrm>
        </p:spPr>
        <p:txBody>
          <a:bodyPr vert="horz" lIns="91440" tIns="45720" rIns="91440" bIns="45720" rtlCol="0">
            <a:normAutofit/>
          </a:bodyPr>
          <a:lstStyle/>
          <a:p>
            <a:pPr marL="384048" indent="-384048">
              <a:lnSpc>
                <a:spcPct val="94000"/>
              </a:lnSpc>
              <a:spcAft>
                <a:spcPts val="200"/>
              </a:spcAft>
            </a:pPr>
            <a:r>
              <a:rPr lang="en-US" sz="1500" dirty="0"/>
              <a:t>We can see how </a:t>
            </a:r>
            <a:r>
              <a:rPr lang="en-US" sz="1500" dirty="0" err="1"/>
              <a:t>dendrogramm</a:t>
            </a:r>
            <a:r>
              <a:rPr lang="en-US" sz="1500" dirty="0"/>
              <a:t> allocated each borough to group, identifying 5 different </a:t>
            </a:r>
            <a:r>
              <a:rPr lang="en-US" sz="1500" dirty="0" err="1"/>
              <a:t>colours</a:t>
            </a:r>
            <a:r>
              <a:rPr lang="en-US" sz="1500" dirty="0"/>
              <a:t> (groups).</a:t>
            </a:r>
          </a:p>
          <a:p>
            <a:pPr marL="384048" indent="-384048">
              <a:lnSpc>
                <a:spcPct val="94000"/>
              </a:lnSpc>
              <a:spcAft>
                <a:spcPts val="200"/>
              </a:spcAft>
            </a:pPr>
            <a:endParaRPr lang="en-US" sz="1500" dirty="0"/>
          </a:p>
          <a:p>
            <a:pPr marL="384048" indent="-384048">
              <a:lnSpc>
                <a:spcPct val="94000"/>
              </a:lnSpc>
              <a:spcAft>
                <a:spcPts val="200"/>
              </a:spcAft>
            </a:pPr>
            <a:r>
              <a:rPr lang="en-US" sz="1500" dirty="0"/>
              <a:t>However, silhouette score shows that the best number of clusters will be only two, where score is 0.221. For 5 clusters silhouette score is 0.094 and higher than for 3 or 4. </a:t>
            </a:r>
          </a:p>
          <a:p>
            <a:pPr marL="384048" indent="-384048">
              <a:lnSpc>
                <a:spcPct val="94000"/>
              </a:lnSpc>
              <a:spcAft>
                <a:spcPts val="200"/>
              </a:spcAft>
            </a:pPr>
            <a:endParaRPr lang="en-US" sz="1500" dirty="0"/>
          </a:p>
          <a:p>
            <a:pPr marL="384048" indent="-384048">
              <a:lnSpc>
                <a:spcPct val="94000"/>
              </a:lnSpc>
              <a:spcAft>
                <a:spcPts val="200"/>
              </a:spcAft>
            </a:pPr>
            <a:r>
              <a:rPr lang="en-US" sz="1500" dirty="0"/>
              <a:t>We have decided to use five clusters as for two clusters almost all wards were identified as the same cluster.</a:t>
            </a:r>
          </a:p>
          <a:p>
            <a:pPr marL="384048" indent="-384048">
              <a:lnSpc>
                <a:spcPct val="94000"/>
              </a:lnSpc>
              <a:spcAft>
                <a:spcPts val="200"/>
              </a:spcAft>
            </a:pPr>
            <a:endParaRPr lang="en-US" sz="1500" dirty="0"/>
          </a:p>
        </p:txBody>
      </p:sp>
      <p:sp>
        <p:nvSpPr>
          <p:cNvPr id="18"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85792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5" name="Rectangle 24">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D10AE0-AF04-4964-9314-9811B6698C5E}"/>
              </a:ext>
            </a:extLst>
          </p:cNvPr>
          <p:cNvSpPr>
            <a:spLocks noGrp="1"/>
          </p:cNvSpPr>
          <p:nvPr>
            <p:ph type="title"/>
          </p:nvPr>
        </p:nvSpPr>
        <p:spPr>
          <a:xfrm>
            <a:off x="8471424" y="1110882"/>
            <a:ext cx="3053039" cy="1060817"/>
          </a:xfrm>
        </p:spPr>
        <p:txBody>
          <a:bodyPr vert="horz" lIns="91440" tIns="45720" rIns="91440" bIns="45720" rtlCol="0" anchor="b">
            <a:normAutofit/>
          </a:bodyPr>
          <a:lstStyle/>
          <a:p>
            <a:pPr>
              <a:lnSpc>
                <a:spcPct val="89000"/>
              </a:lnSpc>
            </a:pPr>
            <a:r>
              <a:rPr lang="en-US" sz="2800"/>
              <a:t>Clusters’ description</a:t>
            </a:r>
            <a:endParaRPr lang="en-US" sz="2800" dirty="0"/>
          </a:p>
        </p:txBody>
      </p:sp>
      <p:pic>
        <p:nvPicPr>
          <p:cNvPr id="9" name="Picture 8">
            <a:extLst>
              <a:ext uri="{FF2B5EF4-FFF2-40B4-BE49-F238E27FC236}">
                <a16:creationId xmlns:a16="http://schemas.microsoft.com/office/drawing/2014/main" id="{852F83FA-EC93-462C-8834-88ABB850828B}"/>
              </a:ext>
            </a:extLst>
          </p:cNvPr>
          <p:cNvPicPr>
            <a:picLocks noChangeAspect="1"/>
          </p:cNvPicPr>
          <p:nvPr/>
        </p:nvPicPr>
        <p:blipFill>
          <a:blip r:embed="rId2"/>
          <a:stretch>
            <a:fillRect/>
          </a:stretch>
        </p:blipFill>
        <p:spPr>
          <a:xfrm>
            <a:off x="764322" y="640080"/>
            <a:ext cx="6640285" cy="5577840"/>
          </a:xfrm>
          <a:prstGeom prst="rect">
            <a:avLst/>
          </a:prstGeom>
        </p:spPr>
      </p:pic>
      <p:sp>
        <p:nvSpPr>
          <p:cNvPr id="4" name="Text Placeholder 3">
            <a:extLst>
              <a:ext uri="{FF2B5EF4-FFF2-40B4-BE49-F238E27FC236}">
                <a16:creationId xmlns:a16="http://schemas.microsoft.com/office/drawing/2014/main" id="{EF5B53D7-F098-4BBE-9F8C-73129095E9C4}"/>
              </a:ext>
            </a:extLst>
          </p:cNvPr>
          <p:cNvSpPr>
            <a:spLocks noGrp="1"/>
          </p:cNvSpPr>
          <p:nvPr>
            <p:ph type="body" sz="half" idx="2"/>
          </p:nvPr>
        </p:nvSpPr>
        <p:spPr>
          <a:xfrm>
            <a:off x="8471423" y="2286000"/>
            <a:ext cx="3053039" cy="4297680"/>
          </a:xfrm>
        </p:spPr>
        <p:txBody>
          <a:bodyPr vert="horz" lIns="91440" tIns="45720" rIns="91440" bIns="45720" rtlCol="0">
            <a:noAutofit/>
          </a:bodyPr>
          <a:lstStyle/>
          <a:p>
            <a:pPr>
              <a:lnSpc>
                <a:spcPct val="94000"/>
              </a:lnSpc>
              <a:spcAft>
                <a:spcPts val="200"/>
              </a:spcAft>
            </a:pPr>
            <a:r>
              <a:rPr lang="en-US" sz="1050" dirty="0"/>
              <a:t>Most common venues for </a:t>
            </a:r>
            <a:r>
              <a:rPr lang="en-US" sz="1050" b="1" u="sng" dirty="0"/>
              <a:t>red cluster</a:t>
            </a:r>
            <a:r>
              <a:rPr lang="en-US" sz="1050" dirty="0"/>
              <a:t> are pubs. Unlike purple cluster, other common venues are not only places to eat, but gyms, stadiums, yoga etc.</a:t>
            </a:r>
          </a:p>
          <a:p>
            <a:pPr>
              <a:lnSpc>
                <a:spcPct val="94000"/>
              </a:lnSpc>
              <a:spcAft>
                <a:spcPts val="200"/>
              </a:spcAft>
            </a:pPr>
            <a:r>
              <a:rPr lang="en-US" sz="1050" b="1" u="sng" dirty="0"/>
              <a:t>Purple cluster</a:t>
            </a:r>
            <a:r>
              <a:rPr lang="en-US" sz="1050" dirty="0"/>
              <a:t> is the most scattered on the map. It has largest number of schools. Most common venues are mainly places to eat</a:t>
            </a:r>
          </a:p>
          <a:p>
            <a:pPr>
              <a:lnSpc>
                <a:spcPct val="94000"/>
              </a:lnSpc>
              <a:spcAft>
                <a:spcPts val="200"/>
              </a:spcAft>
            </a:pPr>
            <a:r>
              <a:rPr lang="en-US" sz="1050" b="1" u="sng" dirty="0"/>
              <a:t>Blue cluster </a:t>
            </a:r>
            <a:r>
              <a:rPr lang="en-US" sz="1050" dirty="0"/>
              <a:t>include only one area - Shepherd's Bush. Comparing to other clusters it has three venues out of five which are not place to eat, also it does not have pubs / coffee shops / cafes / parks amongst the most common.</a:t>
            </a:r>
          </a:p>
          <a:p>
            <a:pPr>
              <a:lnSpc>
                <a:spcPct val="94000"/>
              </a:lnSpc>
              <a:spcAft>
                <a:spcPts val="200"/>
              </a:spcAft>
            </a:pPr>
            <a:r>
              <a:rPr lang="en-US" sz="1050" dirty="0"/>
              <a:t>Only one area was allocated to the </a:t>
            </a:r>
            <a:r>
              <a:rPr lang="en-US" sz="1050" b="1" u="sng" dirty="0"/>
              <a:t>green cluster</a:t>
            </a:r>
            <a:r>
              <a:rPr lang="en-US" sz="1050" dirty="0"/>
              <a:t>. Green cluster is quite different from others as the top5 most common venues include only one place to eat, rest are stores, parks, fields. And looking at the map this area is further away from others and has large green area.</a:t>
            </a:r>
          </a:p>
          <a:p>
            <a:pPr>
              <a:lnSpc>
                <a:spcPct val="94000"/>
              </a:lnSpc>
              <a:spcAft>
                <a:spcPts val="200"/>
              </a:spcAft>
            </a:pPr>
            <a:r>
              <a:rPr lang="en-US" sz="1050" b="1" u="sng" dirty="0"/>
              <a:t>Orange cluster </a:t>
            </a:r>
            <a:r>
              <a:rPr lang="en-US" sz="1050" dirty="0"/>
              <a:t>includes areas with relatively large number of schools. Pubs are the most common venues around the area but quite low frequency of coffee shops and cafes comparing to red cluster, which is similar to orange cluster. For example, in Ravenscourt park 5 most common venues do not include coffee shops or cafes. And parks are common venues only in one ward, Ravenscourt park</a:t>
            </a:r>
            <a:r>
              <a:rPr lang="en-US" sz="1000" dirty="0"/>
              <a:t>.</a:t>
            </a:r>
          </a:p>
        </p:txBody>
      </p:sp>
      <p:sp>
        <p:nvSpPr>
          <p:cNvPr id="27"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004551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24807-731A-4F36-9B0F-2EB9D4CD408F}"/>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5783AE26-463D-463E-AB99-9D04F75B1E42}"/>
              </a:ext>
            </a:extLst>
          </p:cNvPr>
          <p:cNvSpPr>
            <a:spLocks noGrp="1"/>
          </p:cNvSpPr>
          <p:nvPr>
            <p:ph idx="1"/>
          </p:nvPr>
        </p:nvSpPr>
        <p:spPr>
          <a:xfrm>
            <a:off x="1371600" y="1808480"/>
            <a:ext cx="9916160" cy="4058920"/>
          </a:xfrm>
        </p:spPr>
        <p:txBody>
          <a:bodyPr>
            <a:noAutofit/>
          </a:bodyPr>
          <a:lstStyle/>
          <a:p>
            <a:r>
              <a:rPr lang="en-GB" dirty="0"/>
              <a:t>In this project we have </a:t>
            </a:r>
            <a:r>
              <a:rPr lang="en-GB" dirty="0" err="1"/>
              <a:t>analyzed</a:t>
            </a:r>
            <a:r>
              <a:rPr lang="en-GB" dirty="0"/>
              <a:t> foursquare data on venues and government data on number of schools for wards located in Hammersmith and Fulham council in London. Using </a:t>
            </a:r>
            <a:r>
              <a:rPr lang="en-GB" dirty="0" err="1"/>
              <a:t>KMeans</a:t>
            </a:r>
            <a:r>
              <a:rPr lang="en-GB" dirty="0"/>
              <a:t> algorithm we have segmented wards into five clusters.</a:t>
            </a:r>
          </a:p>
          <a:p>
            <a:r>
              <a:rPr lang="en-GB" dirty="0"/>
              <a:t>Foursquare data isn’t all-encompassing. The highest number of venues are in the Food categories. Data doesn’t take into account a venue’s size, it can duplicate venues due to radius limitations described earlier in the analysis. Also the data largely rely on categorization of the users, same type of venues can be classified as cafe or coffee shops.</a:t>
            </a:r>
          </a:p>
          <a:p>
            <a:r>
              <a:rPr lang="en-GB" dirty="0"/>
              <a:t>Analysis can be further improved by testing hypothesis if clusters are truly different, if there are statistically significant differences between them.</a:t>
            </a:r>
          </a:p>
          <a:p>
            <a:r>
              <a:rPr lang="en-GB" dirty="0"/>
              <a:t>Foursquare data is limited but can provide some insights. I suggest it cannot be used alone but maybe as addition to other sources for the purposes of accuracy, completeness and reliability.</a:t>
            </a:r>
          </a:p>
        </p:txBody>
      </p:sp>
    </p:spTree>
    <p:extLst>
      <p:ext uri="{BB962C8B-B14F-4D97-AF65-F5344CB8AC3E}">
        <p14:creationId xmlns:p14="http://schemas.microsoft.com/office/powerpoint/2010/main" val="308875136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2840</TotalTime>
  <Words>893</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Franklin Gothic Book</vt:lpstr>
      <vt:lpstr>Crop</vt:lpstr>
      <vt:lpstr>SEGMENTING HAMMERSMITH AND FULHAM WARDS</vt:lpstr>
      <vt:lpstr>Content </vt:lpstr>
      <vt:lpstr>Borough map</vt:lpstr>
      <vt:lpstr>Venue map</vt:lpstr>
      <vt:lpstr>Top 5 most common venues for each borough</vt:lpstr>
      <vt:lpstr>Top 5 most common venues for each borough</vt:lpstr>
      <vt:lpstr>Clustering boroughs using KMeans</vt:lpstr>
      <vt:lpstr>Clusters’ description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Inga Gening</dc:creator>
  <cp:lastModifiedBy>Inga Gening</cp:lastModifiedBy>
  <cp:revision>4</cp:revision>
  <dcterms:created xsi:type="dcterms:W3CDTF">2021-06-07T10:48:09Z</dcterms:created>
  <dcterms:modified xsi:type="dcterms:W3CDTF">2021-06-09T10:08:12Z</dcterms:modified>
</cp:coreProperties>
</file>