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 smtClean="0"/>
              <a:t>Instructor: Ingenere Huguette Sandrine</a:t>
            </a:r>
          </a:p>
          <a:p>
            <a:r>
              <a:rPr lang="en-US" dirty="0" smtClean="0"/>
              <a:t>E-mail: Sandrine.Ingenere@gmail.com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DECLARE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-- </a:t>
            </a:r>
            <a:r>
              <a:rPr lang="en-US" dirty="0"/>
              <a:t>taking input for variable a</a:t>
            </a:r>
          </a:p>
          <a:p>
            <a:pPr marL="0" indent="0">
              <a:buNone/>
            </a:pPr>
            <a:r>
              <a:rPr lang="en-US" dirty="0"/>
              <a:t>     a integer := &amp;a ; </a:t>
            </a:r>
          </a:p>
          <a:p>
            <a:pPr marL="0" indent="0">
              <a:buNone/>
            </a:pPr>
            <a:r>
              <a:rPr lang="en-US" dirty="0" smtClean="0"/>
              <a:t>	-- </a:t>
            </a:r>
            <a:r>
              <a:rPr lang="en-US" dirty="0"/>
              <a:t>taking input for variable b</a:t>
            </a:r>
          </a:p>
          <a:p>
            <a:pPr marL="0" indent="0">
              <a:buNone/>
            </a:pPr>
            <a:r>
              <a:rPr lang="en-US" dirty="0"/>
              <a:t>     b integer := &amp;b ; </a:t>
            </a:r>
          </a:p>
          <a:p>
            <a:pPr marL="0" indent="0">
              <a:buNone/>
            </a:pPr>
            <a:r>
              <a:rPr lang="en-US" dirty="0"/>
              <a:t>     c integer ;</a:t>
            </a:r>
          </a:p>
          <a:p>
            <a:pPr marL="0" indent="0">
              <a:buNone/>
            </a:pPr>
            <a:r>
              <a:rPr lang="en-US" b="1" dirty="0" smtClean="0"/>
              <a:t>BEGIN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c := a + b ;</a:t>
            </a:r>
          </a:p>
          <a:p>
            <a:pPr marL="0" indent="0">
              <a:buNone/>
            </a:pPr>
            <a:r>
              <a:rPr lang="en-US" dirty="0"/>
              <a:t>     dbms_output.put_line('Sum of '||a||' </a:t>
            </a:r>
            <a:r>
              <a:rPr lang="en-US" dirty="0" smtClean="0"/>
              <a:t> and  '||</a:t>
            </a:r>
            <a:r>
              <a:rPr lang="en-US" dirty="0"/>
              <a:t>b||' </a:t>
            </a:r>
            <a:r>
              <a:rPr lang="en-US" dirty="0" smtClean="0"/>
              <a:t> is </a:t>
            </a:r>
            <a:r>
              <a:rPr lang="en-US" dirty="0"/>
              <a:t>= '||c);</a:t>
            </a:r>
          </a:p>
          <a:p>
            <a:pPr marL="0" indent="0">
              <a:buNone/>
            </a:pPr>
            <a:r>
              <a:rPr lang="en-US" b="1" dirty="0" smtClean="0"/>
              <a:t>END;</a:t>
            </a:r>
          </a:p>
          <a:p>
            <a:pPr marL="0" indent="0">
              <a:buNone/>
            </a:pPr>
            <a:r>
              <a:rPr lang="en-US" dirty="0" smtClean="0"/>
              <a:t>  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GOOD PL/SQL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/>
              <a:t>Portability:</a:t>
            </a:r>
            <a:r>
              <a:rPr lang="en-US" sz="2400" dirty="0" smtClean="0"/>
              <a:t> Can be run on any device irrespective of the Operating system</a:t>
            </a:r>
          </a:p>
          <a:p>
            <a:r>
              <a:rPr lang="en-US" sz="2400" b="1" i="1" u="sng" dirty="0" smtClean="0"/>
              <a:t>Maintainability:</a:t>
            </a:r>
            <a:r>
              <a:rPr lang="en-US" sz="2400" dirty="0" smtClean="0"/>
              <a:t> Easy </a:t>
            </a:r>
            <a:r>
              <a:rPr lang="en-US" sz="2400" dirty="0"/>
              <a:t>to change the implementation details </a:t>
            </a:r>
            <a:r>
              <a:rPr lang="en-US" sz="2400" dirty="0" smtClean="0"/>
              <a:t>and fix errors</a:t>
            </a:r>
          </a:p>
          <a:p>
            <a:r>
              <a:rPr lang="en-US" sz="2400" b="1" i="1" u="sng" dirty="0" smtClean="0"/>
              <a:t>Efficient:</a:t>
            </a:r>
            <a:r>
              <a:rPr lang="en-US" sz="2400" dirty="0" smtClean="0"/>
              <a:t> The program should always perform the task it has been designed for</a:t>
            </a:r>
          </a:p>
          <a:p>
            <a:r>
              <a:rPr lang="en-US" sz="2400" b="1" i="1" u="sng" dirty="0" smtClean="0"/>
              <a:t>Reusable:</a:t>
            </a:r>
            <a:r>
              <a:rPr lang="en-US" sz="2400" dirty="0" smtClean="0"/>
              <a:t> Codes should be correctly written such that they can be reused in the same program or other programs</a:t>
            </a:r>
          </a:p>
          <a:p>
            <a:r>
              <a:rPr lang="en-US" sz="2400" b="1" i="1" u="sng" dirty="0" smtClean="0"/>
              <a:t>Modularity: </a:t>
            </a:r>
            <a:r>
              <a:rPr lang="en-US" sz="2400" dirty="0" smtClean="0"/>
              <a:t>The program should be written using small, well-defined and manageable modules.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END 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333258" cy="4194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PL/SQL</a:t>
            </a:r>
          </a:p>
          <a:p>
            <a:r>
              <a:rPr lang="en-US" dirty="0"/>
              <a:t>PL/SQL Variables</a:t>
            </a:r>
          </a:p>
          <a:p>
            <a:r>
              <a:rPr lang="en-US" dirty="0" smtClean="0"/>
              <a:t>PL/SQL </a:t>
            </a:r>
            <a:r>
              <a:rPr lang="en-US" dirty="0" smtClean="0"/>
              <a:t>Exceptions</a:t>
            </a:r>
            <a:endParaRPr lang="en-US" dirty="0"/>
          </a:p>
          <a:p>
            <a:r>
              <a:rPr lang="en-US" dirty="0"/>
              <a:t>SQL Statements in a PL/SQL block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Composite Data Types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Subprograms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PL/SQL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PL/SQL stands for Procedural Language/Structured Query Language</a:t>
            </a:r>
          </a:p>
          <a:p>
            <a:r>
              <a:rPr lang="en-US" sz="2400" dirty="0" smtClean="0"/>
              <a:t>It is a block structured language. Codes in  PL/SQL program are written following a block structure format.</a:t>
            </a:r>
          </a:p>
          <a:p>
            <a:r>
              <a:rPr lang="en-US" sz="2400" dirty="0" smtClean="0"/>
              <a:t>The PL part of PL/SQL provides functionalities such as decision making, iterations, etc.</a:t>
            </a:r>
          </a:p>
          <a:p>
            <a:r>
              <a:rPr lang="en-US" sz="2400" dirty="0" smtClean="0"/>
              <a:t>The SQL part of PL/SQL provides the functionality of writing SQL queries in a PL/SQL program. </a:t>
            </a:r>
          </a:p>
          <a:p>
            <a:r>
              <a:rPr lang="en-US" sz="2400" dirty="0" smtClean="0"/>
              <a:t>A PL/SQL program allows to execute a number of queries in one block using a single command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PL/SQL program can be referred to as a PL/SQL block</a:t>
            </a:r>
          </a:p>
          <a:p>
            <a:r>
              <a:rPr lang="en-US" sz="2400" dirty="0" smtClean="0"/>
              <a:t>PL/SQL is not case sensitive. The declaration of a variable in small case letter, cannot be differentiated by the compiler if the same variable is declared using upper case letter.</a:t>
            </a:r>
          </a:p>
          <a:p>
            <a:r>
              <a:rPr lang="en-US" sz="2400" dirty="0" smtClean="0"/>
              <a:t>A PL/SQL program can contain more than one SQL statements depending on what the program is designed to do</a:t>
            </a:r>
          </a:p>
          <a:p>
            <a:r>
              <a:rPr lang="en-US" sz="2400" dirty="0" smtClean="0"/>
              <a:t>A PL/SQL program is executed as a whole block in a sequential order unless some iterations are included in the program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SQL AND PL/SQL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21623"/>
              </p:ext>
            </p:extLst>
          </p:nvPr>
        </p:nvGraphicFramePr>
        <p:xfrm>
          <a:off x="1069848" y="1804391"/>
          <a:ext cx="9938812" cy="487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9406">
                  <a:extLst>
                    <a:ext uri="{9D8B030D-6E8A-4147-A177-3AD203B41FA5}">
                      <a16:colId xmlns:a16="http://schemas.microsoft.com/office/drawing/2014/main" val="816446324"/>
                    </a:ext>
                  </a:extLst>
                </a:gridCol>
                <a:gridCol w="4969406">
                  <a:extLst>
                    <a:ext uri="{9D8B030D-6E8A-4147-A177-3AD203B41FA5}">
                      <a16:colId xmlns:a16="http://schemas.microsoft.com/office/drawing/2014/main" val="670808341"/>
                    </a:ext>
                  </a:extLst>
                </a:gridCol>
              </a:tblGrid>
              <a:tr h="7271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95373"/>
                  </a:ext>
                </a:extLst>
              </a:tr>
              <a:tr h="982877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SQL is a single query that is used to perform DML and DDL operations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PL/SQL is a block of codes that used to write the entire program blocks/ procedure/ function, </a:t>
                      </a:r>
                      <a:r>
                        <a:rPr lang="en-US" sz="1900" dirty="0" err="1" smtClean="0"/>
                        <a:t>etc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37633"/>
                  </a:ext>
                </a:extLst>
              </a:tr>
              <a:tr h="982877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 is declarative, that defines what needs to be done, rather than how things need to be done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PL/SQL is procedural that defines how the things needs to be done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22427"/>
                  </a:ext>
                </a:extLst>
              </a:tr>
              <a:tr h="72714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Execute as a single statement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Execute as a whole block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47063"/>
                  </a:ext>
                </a:extLst>
              </a:tr>
              <a:tr h="72714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Mainly used to manipulate data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Mainly used to create an application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61441"/>
                  </a:ext>
                </a:extLst>
              </a:tr>
              <a:tr h="72714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Cannot contain PL/SQL code in it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 is an extension of SQL, so it can contain SQL inside it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1474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875623" cy="4476616"/>
          </a:xfrm>
        </p:spPr>
        <p:txBody>
          <a:bodyPr/>
          <a:lstStyle/>
          <a:p>
            <a:r>
              <a:rPr lang="en-US" dirty="0"/>
              <a:t>PL/SQL extends SQL by adding constructs found in procedural languages, resulting in a structural language that is more powerful than </a:t>
            </a:r>
            <a:r>
              <a:rPr lang="en-US" dirty="0" smtClean="0"/>
              <a:t>SQL</a:t>
            </a:r>
          </a:p>
          <a:p>
            <a:r>
              <a:rPr lang="en-US" dirty="0"/>
              <a:t>The basic unit in PL/SQL is a block.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PL/SQL programs are made up of blocks, which can be nested within each </a:t>
            </a:r>
            <a:r>
              <a:rPr lang="en-US" dirty="0" smtClean="0"/>
              <a:t>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6540" y="3782016"/>
            <a:ext cx="3067688" cy="271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6540" y="4635762"/>
            <a:ext cx="3067688" cy="2714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16540" y="6264351"/>
            <a:ext cx="3067688" cy="271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Section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16540" y="5442624"/>
            <a:ext cx="3067688" cy="271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Section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0529" y="3702424"/>
            <a:ext cx="3186953" cy="29673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884228" y="3917745"/>
            <a:ext cx="2036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4884228" y="4771491"/>
            <a:ext cx="2036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884228" y="5578353"/>
            <a:ext cx="2067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 flipV="1">
            <a:off x="4884228" y="6398591"/>
            <a:ext cx="2117207" cy="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66965" y="4586110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statements;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6965" y="3730312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 of the program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20753" y="5390920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 statements;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52129" y="6213925"/>
            <a:ext cx="394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 handling statements;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A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718740" cy="4369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DECLARE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    declaration statements;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BEGIN</a:t>
            </a:r>
          </a:p>
          <a:p>
            <a:pPr marL="0" indent="0">
              <a:buNone/>
            </a:pPr>
            <a:r>
              <a:rPr lang="en-US" sz="2200" dirty="0"/>
              <a:t>    executable statements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EXCEPTIONS</a:t>
            </a:r>
          </a:p>
          <a:p>
            <a:pPr marL="0" indent="0">
              <a:buNone/>
            </a:pPr>
            <a:r>
              <a:rPr lang="en-US" sz="2200" dirty="0"/>
              <a:t>    exception handling statements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fúgio dos Livros: Julho 20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57" y="44824"/>
            <a:ext cx="2698873" cy="2672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BLOCK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Declare section </a:t>
            </a:r>
            <a:r>
              <a:rPr lang="en-US" dirty="0"/>
              <a:t>starts with DECLARE keyword in which variables, constants, records as cursors can be declared which stores data temporarily. It basically consists definition of PL/SQL identifiers. </a:t>
            </a:r>
            <a:r>
              <a:rPr lang="en-US" b="1" u="sng" dirty="0"/>
              <a:t>This part of the code is </a:t>
            </a:r>
            <a:r>
              <a:rPr lang="en-US" b="1" u="sng" dirty="0" smtClean="0"/>
              <a:t>optional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u="sng" dirty="0"/>
              <a:t>Execution section </a:t>
            </a:r>
            <a:r>
              <a:rPr lang="en-US" dirty="0"/>
              <a:t>starts with BEGIN and ends with END keyword</a:t>
            </a:r>
            <a:r>
              <a:rPr lang="en-US" dirty="0" smtClean="0"/>
              <a:t>. </a:t>
            </a:r>
            <a:r>
              <a:rPr lang="en-US" b="1" u="sng" dirty="0" smtClean="0"/>
              <a:t>This </a:t>
            </a:r>
            <a:r>
              <a:rPr lang="en-US" b="1" u="sng" dirty="0"/>
              <a:t>is a mandatory section and here the program logic is written to perform any task </a:t>
            </a:r>
            <a:r>
              <a:rPr lang="en-US" dirty="0"/>
              <a:t>like loops and conditional statements. It supports all DML commands, DDL commands and SQL*PLUS built-in functions as </a:t>
            </a:r>
            <a:r>
              <a:rPr lang="en-US" dirty="0" smtClean="0"/>
              <a:t>well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u="sng" dirty="0"/>
              <a:t>Exception section </a:t>
            </a:r>
            <a:r>
              <a:rPr lang="en-US" dirty="0"/>
              <a:t>starts with EXCEPTION keyword</a:t>
            </a:r>
            <a:r>
              <a:rPr lang="en-US" dirty="0" smtClean="0"/>
              <a:t>. This </a:t>
            </a:r>
            <a:r>
              <a:rPr lang="en-US" dirty="0"/>
              <a:t>section is optional which contains statements that are executed when a run-time error occurs. </a:t>
            </a:r>
            <a:r>
              <a:rPr lang="en-US" b="1" u="sng" dirty="0"/>
              <a:t>Any exceptions can be handled in this 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8</a:t>
            </a:fld>
            <a:endParaRPr lang="en-US"/>
          </a:p>
        </p:txBody>
      </p:sp>
      <p:sp>
        <p:nvSpPr>
          <p:cNvPr id="7" name="AutoShape 4" descr="Computer mouse click cursor gray arrow icons set and loading icon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several other programming languages, variables in PL/SQL must be declared prior to its use. They should have a valid name and data type as </a:t>
            </a:r>
            <a:r>
              <a:rPr lang="en-US" dirty="0" smtClean="0"/>
              <a:t>well</a:t>
            </a:r>
          </a:p>
          <a:p>
            <a:r>
              <a:rPr lang="en-US" u="sng" dirty="0"/>
              <a:t>Syntax for declaration of </a:t>
            </a:r>
            <a:r>
              <a:rPr lang="en-US" u="sng" dirty="0" smtClean="0"/>
              <a:t>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dirty="0"/>
              <a:t>datatype [NOT NULL := value 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DECLARE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var1 </a:t>
            </a:r>
            <a:r>
              <a:rPr lang="en-US" dirty="0" smtClean="0"/>
              <a:t>INTEGER;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var2 </a:t>
            </a:r>
            <a:r>
              <a:rPr lang="en-US" dirty="0"/>
              <a:t>varchar2(20) 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null;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</TotalTime>
  <Words>700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INTRODUCTION TO PL/SQL</vt:lpstr>
      <vt:lpstr>COURSE OUTLINE</vt:lpstr>
      <vt:lpstr>Introduction to PL/SQL </vt:lpstr>
      <vt:lpstr>OVERVIEW OF A PL/SQL BLOCK</vt:lpstr>
      <vt:lpstr>DIFFERENCE BETWEEN SQL AND PL/SQL</vt:lpstr>
      <vt:lpstr>STRUCTURE OF A PL/SQL BLOCK</vt:lpstr>
      <vt:lpstr>SYNTAX OF A PL/SQL BLOCK</vt:lpstr>
      <vt:lpstr>PL/SQL BLOCK EXPLAINED</vt:lpstr>
      <vt:lpstr>PL/SQL VARIABLES</vt:lpstr>
      <vt:lpstr>SAMPLE PROGRAM</vt:lpstr>
      <vt:lpstr>CHARACTERISTICS OF A GOOD PL/SQL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 Ingenere</cp:lastModifiedBy>
  <cp:revision>64</cp:revision>
  <dcterms:created xsi:type="dcterms:W3CDTF">2023-02-15T12:53:37Z</dcterms:created>
  <dcterms:modified xsi:type="dcterms:W3CDTF">2023-02-20T12:01:23Z</dcterms:modified>
</cp:coreProperties>
</file>