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3872-CA58-4A59-8F05-4FFC8BA0A3E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7526F-59DD-4774-B844-16D75BD09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2/15/2023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A04BB56-9D4D-42B9-AB5C-539CEB0B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10041905" cy="1034527"/>
          </a:xfrm>
        </p:spPr>
        <p:txBody>
          <a:bodyPr/>
          <a:lstStyle/>
          <a:p>
            <a:r>
              <a:rPr lang="en-US" dirty="0"/>
              <a:t>Instructor: Ingenere Huguette Sandrine</a:t>
            </a:r>
          </a:p>
          <a:p>
            <a:r>
              <a:rPr lang="en-US" dirty="0"/>
              <a:t>E-mail: Sandrine.Ingenere@gmail.com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VARIABLE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647023" cy="4037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declare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student_name</a:t>
            </a:r>
            <a:r>
              <a:rPr lang="en-US" sz="2600" dirty="0"/>
              <a:t>  </a:t>
            </a:r>
            <a:r>
              <a:rPr lang="en-US" sz="2600" dirty="0" err="1"/>
              <a:t>student.st_name%type</a:t>
            </a:r>
            <a:r>
              <a:rPr lang="en-US" sz="2600" dirty="0"/>
              <a:t>; </a:t>
            </a:r>
          </a:p>
          <a:p>
            <a:pPr marL="0" indent="0">
              <a:buNone/>
            </a:pPr>
            <a:r>
              <a:rPr lang="en-US" sz="2600" dirty="0"/>
              <a:t>begin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st_name</a:t>
            </a:r>
            <a:r>
              <a:rPr lang="en-US" sz="2600" dirty="0"/>
              <a:t> into </a:t>
            </a:r>
            <a:r>
              <a:rPr lang="en-US" sz="2600" dirty="0" err="1"/>
              <a:t>student_name</a:t>
            </a:r>
            <a:r>
              <a:rPr lang="en-US" sz="2600" dirty="0"/>
              <a:t> from student where id=1;</a:t>
            </a:r>
          </a:p>
          <a:p>
            <a:pPr marL="0" indent="0">
              <a:buNone/>
            </a:pPr>
            <a:r>
              <a:rPr lang="en-US" sz="2600" dirty="0"/>
              <a:t>	dbms_output.put_line(</a:t>
            </a:r>
            <a:r>
              <a:rPr lang="en-US" sz="2600" dirty="0" err="1"/>
              <a:t>student_name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sz="2600" dirty="0"/>
              <a:t>end;</a:t>
            </a:r>
          </a:p>
          <a:p>
            <a:pPr marL="0" indent="0">
              <a:buNone/>
            </a:pPr>
            <a:r>
              <a:rPr lang="en-US" sz="2600" dirty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3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881360" cy="4467652"/>
          </a:xfrm>
        </p:spPr>
        <p:txBody>
          <a:bodyPr>
            <a:normAutofit lnSpcReduction="10000"/>
          </a:bodyPr>
          <a:lstStyle/>
          <a:p>
            <a:r>
              <a:rPr lang="en-US" sz="2200" b="1" u="sng" dirty="0"/>
              <a:t>A constant: </a:t>
            </a:r>
            <a:r>
              <a:rPr lang="en-US" sz="2200" dirty="0"/>
              <a:t>A data value that stays the same every time a program is executed</a:t>
            </a:r>
          </a:p>
          <a:p>
            <a:r>
              <a:rPr lang="en-US" sz="2200" dirty="0"/>
              <a:t>A constant is a value used in a PL/SQL block that remains unchanged throughout the program</a:t>
            </a:r>
          </a:p>
          <a:p>
            <a:r>
              <a:rPr lang="en-US" sz="2200" b="1" u="sng" dirty="0"/>
              <a:t>A constant holds a value that once declared, does not change in the program</a:t>
            </a:r>
          </a:p>
          <a:p>
            <a:r>
              <a:rPr lang="en-US" sz="2200" dirty="0"/>
              <a:t>A constant is declared using the CONSTANT keyword.</a:t>
            </a:r>
          </a:p>
          <a:p>
            <a:pPr marL="0" indent="0">
              <a:buNone/>
            </a:pPr>
            <a:r>
              <a:rPr lang="en-US" b="1" u="sng" dirty="0"/>
              <a:t>Example: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school_name</a:t>
            </a:r>
            <a:r>
              <a:rPr lang="en-US" dirty="0"/>
              <a:t> CONSTANT VARCHAR2(5):= 'AUCA';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school_name</a:t>
            </a:r>
            <a:r>
              <a:rPr lang="en-US" dirty="0"/>
              <a:t>:= '';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11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588622" y="4325472"/>
            <a:ext cx="407895" cy="226358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98223" y="4592441"/>
            <a:ext cx="3801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Can you tell what is wrong with this program?</a:t>
            </a:r>
          </a:p>
        </p:txBody>
      </p:sp>
    </p:spTree>
    <p:extLst>
      <p:ext uri="{BB962C8B-B14F-4D97-AF65-F5344CB8AC3E}">
        <p14:creationId xmlns:p14="http://schemas.microsoft.com/office/powerpoint/2010/main" val="148682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SPOT THE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4" y="1694075"/>
            <a:ext cx="10835732" cy="4513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DECLARE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/>
              <a:t>s_name</a:t>
            </a:r>
            <a:r>
              <a:rPr lang="en-US" sz="2300" dirty="0"/>
              <a:t> constant varchar2 (50) := 'AUCA';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/>
              <a:t>s_address</a:t>
            </a:r>
            <a:r>
              <a:rPr lang="en-US" sz="2300" dirty="0"/>
              <a:t> varchar2(50) := '</a:t>
            </a:r>
            <a:r>
              <a:rPr lang="en-US" sz="2300" dirty="0" err="1"/>
              <a:t>Gishushu</a:t>
            </a:r>
            <a:r>
              <a:rPr lang="en-US" sz="2300" dirty="0"/>
              <a:t>';</a:t>
            </a:r>
          </a:p>
          <a:p>
            <a:pPr marL="0" indent="0">
              <a:buNone/>
            </a:pPr>
            <a:r>
              <a:rPr lang="en-US" sz="2300" dirty="0"/>
              <a:t>BEGIN</a:t>
            </a:r>
          </a:p>
          <a:p>
            <a:pPr marL="0" indent="0">
              <a:buNone/>
            </a:pPr>
            <a:r>
              <a:rPr lang="en-US" sz="2300" dirty="0"/>
              <a:t>dbms_output.put_line (' My school is ' || </a:t>
            </a:r>
            <a:r>
              <a:rPr lang="en-US" sz="2300" dirty="0" err="1"/>
              <a:t>s_name</a:t>
            </a:r>
            <a:r>
              <a:rPr lang="en-US" sz="2300" dirty="0"/>
              <a:t> || ' and it is located at ' || </a:t>
            </a:r>
            <a:r>
              <a:rPr lang="en-US" sz="2300" dirty="0" err="1"/>
              <a:t>s_address</a:t>
            </a:r>
            <a:r>
              <a:rPr lang="en-US" sz="2300" dirty="0"/>
              <a:t> );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/>
              <a:t>s_address</a:t>
            </a:r>
            <a:r>
              <a:rPr lang="en-US" sz="2300" dirty="0"/>
              <a:t> := ' Near RDB';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/>
              <a:t>s_name</a:t>
            </a:r>
            <a:r>
              <a:rPr lang="en-US" sz="2300" dirty="0"/>
              <a:t> := ' University';</a:t>
            </a:r>
          </a:p>
          <a:p>
            <a:pPr marL="0" indent="0">
              <a:buNone/>
            </a:pPr>
            <a:r>
              <a:rPr lang="en-US" sz="2300" dirty="0"/>
              <a:t>dbms_output.put_line (' My school is ' || </a:t>
            </a:r>
            <a:r>
              <a:rPr lang="en-US" sz="2300" dirty="0" err="1"/>
              <a:t>s_name</a:t>
            </a:r>
            <a:r>
              <a:rPr lang="en-US" sz="2300" dirty="0"/>
              <a:t> || ' and it is located at ' || </a:t>
            </a:r>
            <a:r>
              <a:rPr lang="en-US" sz="2300" dirty="0" err="1"/>
              <a:t>s_address</a:t>
            </a:r>
            <a:r>
              <a:rPr lang="en-US" sz="2300" dirty="0"/>
              <a:t> );</a:t>
            </a:r>
          </a:p>
          <a:p>
            <a:pPr marL="0" indent="0">
              <a:buNone/>
            </a:pPr>
            <a:r>
              <a:rPr lang="en-US" sz="2300" dirty="0"/>
              <a:t>END;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8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36" y="2743198"/>
            <a:ext cx="9157446" cy="24697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END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467728" cy="4064239"/>
          </a:xfrm>
        </p:spPr>
        <p:txBody>
          <a:bodyPr>
            <a:normAutofit/>
          </a:bodyPr>
          <a:lstStyle/>
          <a:p>
            <a:r>
              <a:rPr lang="en-US" sz="2400" dirty="0"/>
              <a:t>In PL/SQL, a variable is named storage location that stores a value of a particular data type</a:t>
            </a:r>
          </a:p>
          <a:p>
            <a:r>
              <a:rPr lang="en-US" sz="2400" dirty="0"/>
              <a:t>The value of the variable changes through the program</a:t>
            </a:r>
          </a:p>
          <a:p>
            <a:r>
              <a:rPr lang="en-US" sz="2400" dirty="0"/>
              <a:t>A variable must declared before it can be used</a:t>
            </a:r>
          </a:p>
          <a:p>
            <a:r>
              <a:rPr lang="en-US" sz="2400" dirty="0"/>
              <a:t>By default, variable names are not case sensitive</a:t>
            </a:r>
          </a:p>
          <a:p>
            <a:r>
              <a:rPr lang="en-US" sz="2400" dirty="0"/>
              <a:t>A reserved PL/SQL keyword cannot be used as a variable name</a:t>
            </a:r>
          </a:p>
          <a:p>
            <a:r>
              <a:rPr lang="en-US" sz="2400" dirty="0"/>
              <a:t>The syntax of variable declaration is as below:</a:t>
            </a:r>
          </a:p>
          <a:p>
            <a:pPr marL="0" indent="0">
              <a:buNone/>
            </a:pPr>
            <a:r>
              <a:rPr lang="en-US" sz="2400" b="1" dirty="0"/>
              <a:t>      </a:t>
            </a:r>
            <a:r>
              <a:rPr lang="en-US" sz="2400" b="1" dirty="0" err="1"/>
              <a:t>variable_name</a:t>
            </a:r>
            <a:r>
              <a:rPr lang="en-US" sz="2400" b="1" dirty="0"/>
              <a:t> datatype [NOT NULL] [:= </a:t>
            </a:r>
            <a:r>
              <a:rPr lang="en-US" sz="2400" b="1" dirty="0" err="1"/>
              <a:t>initial_value</a:t>
            </a:r>
            <a:r>
              <a:rPr lang="en-US" sz="2400" b="1" dirty="0"/>
              <a:t>];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01270" y="5307107"/>
            <a:ext cx="8964706" cy="7216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9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variable is declared, PL/SQL assigns it a default value of NULL</a:t>
            </a:r>
          </a:p>
          <a:p>
            <a:r>
              <a:rPr lang="en-US" dirty="0"/>
              <a:t>There are two ways to initialize a variable with a value other than the NULL</a:t>
            </a:r>
          </a:p>
          <a:p>
            <a:pPr lvl="1"/>
            <a:r>
              <a:rPr lang="en-US" dirty="0"/>
              <a:t>Using the DEFAULT keyword</a:t>
            </a:r>
          </a:p>
          <a:p>
            <a:pPr lvl="1"/>
            <a:r>
              <a:rPr lang="en-US" dirty="0"/>
              <a:t>Using the assignment operator</a:t>
            </a:r>
          </a:p>
          <a:p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age number:=25;</a:t>
            </a:r>
          </a:p>
          <a:p>
            <a:pPr marL="0" indent="0">
              <a:buNone/>
            </a:pPr>
            <a:r>
              <a:rPr lang="en-US" dirty="0" err="1"/>
              <a:t>school_name</a:t>
            </a:r>
            <a:r>
              <a:rPr lang="en-US" dirty="0"/>
              <a:t> varchar(4) DEFAULT 'AUCA';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provide a size, scale or precision limit with the data type, </a:t>
            </a:r>
            <a:r>
              <a:rPr lang="en-US" b="1" u="sng" dirty="0"/>
              <a:t>it is called a constrained declaration</a:t>
            </a:r>
            <a:r>
              <a:rPr lang="en-US" dirty="0"/>
              <a:t>. Constrained declarations require less memory than unconstrained declarations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96471" y="4867836"/>
            <a:ext cx="10341505" cy="11833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06" y="1977973"/>
            <a:ext cx="10951823" cy="4203192"/>
          </a:xfrm>
        </p:spPr>
        <p:txBody>
          <a:bodyPr>
            <a:noAutofit/>
          </a:bodyPr>
          <a:lstStyle/>
          <a:p>
            <a:r>
              <a:rPr lang="en-US" sz="2300" dirty="0"/>
              <a:t>PL/SQL allows the nesting of blocks</a:t>
            </a:r>
          </a:p>
          <a:p>
            <a:r>
              <a:rPr lang="en-US" sz="2300" dirty="0"/>
              <a:t>This means, we can have a block of a PL/SQL program with more than one PL/SQL blocks inside</a:t>
            </a:r>
          </a:p>
          <a:p>
            <a:r>
              <a:rPr lang="en-US" sz="2300" dirty="0"/>
              <a:t>The outer most block is called </a:t>
            </a:r>
            <a:r>
              <a:rPr lang="en-US" sz="2300" b="1" u="sng" dirty="0"/>
              <a:t>the outer block</a:t>
            </a:r>
            <a:r>
              <a:rPr lang="en-US" sz="2300" dirty="0"/>
              <a:t>, and inner most blocks are called </a:t>
            </a:r>
            <a:r>
              <a:rPr lang="en-US" sz="2300" b="1" u="sng" dirty="0"/>
              <a:t>inner blocks</a:t>
            </a:r>
          </a:p>
          <a:p>
            <a:r>
              <a:rPr lang="en-US" sz="2300" dirty="0"/>
              <a:t>A variable declared within an inner block, it is not accessible to the outer block</a:t>
            </a:r>
          </a:p>
          <a:p>
            <a:r>
              <a:rPr lang="en-US" sz="2300" dirty="0"/>
              <a:t>A variable declared in the outer block, it is accessible to the inner block</a:t>
            </a:r>
          </a:p>
          <a:p>
            <a:r>
              <a:rPr lang="en-US" sz="2300" dirty="0"/>
              <a:t>There are two types of variable scope: </a:t>
            </a:r>
          </a:p>
          <a:p>
            <a:pPr lvl="1"/>
            <a:r>
              <a:rPr lang="en-US" sz="2300" b="1" i="1" dirty="0"/>
              <a:t>Local variables : </a:t>
            </a:r>
            <a:r>
              <a:rPr lang="en-US" sz="2300" dirty="0"/>
              <a:t>Variables declared in an inner block and not accessible to outer blocks.</a:t>
            </a:r>
          </a:p>
          <a:p>
            <a:pPr lvl="1"/>
            <a:r>
              <a:rPr lang="en-US" sz="2300" b="1" i="1" dirty="0"/>
              <a:t>Global variables: </a:t>
            </a:r>
            <a:r>
              <a:rPr lang="en-US" sz="2300" dirty="0"/>
              <a:t>Variables declared in the outermost block or a package</a:t>
            </a:r>
          </a:p>
          <a:p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ILLUSTRATING VARIABLES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1757081"/>
            <a:ext cx="10525999" cy="4482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DECLARE </a:t>
            </a:r>
          </a:p>
          <a:p>
            <a:pPr marL="0" indent="0">
              <a:buNone/>
            </a:pPr>
            <a:r>
              <a:rPr lang="en-US" sz="1100" dirty="0"/>
              <a:t>   -- Global variables  </a:t>
            </a:r>
          </a:p>
          <a:p>
            <a:pPr marL="0" indent="0">
              <a:buNone/>
            </a:pPr>
            <a:r>
              <a:rPr lang="en-US" sz="1100" dirty="0"/>
              <a:t>   g_num1 number := 95;  </a:t>
            </a:r>
          </a:p>
          <a:p>
            <a:pPr marL="0" indent="0">
              <a:buNone/>
            </a:pPr>
            <a:r>
              <a:rPr lang="en-US" sz="1100" dirty="0"/>
              <a:t>   g_num2 number := 85;  </a:t>
            </a:r>
          </a:p>
          <a:p>
            <a:pPr marL="0" indent="0">
              <a:buNone/>
            </a:pPr>
            <a:r>
              <a:rPr lang="en-US" sz="1100" b="1" dirty="0"/>
              <a:t>BEGIN  </a:t>
            </a:r>
          </a:p>
          <a:p>
            <a:pPr marL="0" indent="0">
              <a:buNone/>
            </a:pPr>
            <a:r>
              <a:rPr lang="en-US" sz="1100" dirty="0"/>
              <a:t>   dbms_output.put_line('Outer Variable num1: ' || g_num1); </a:t>
            </a:r>
          </a:p>
          <a:p>
            <a:pPr marL="0" indent="0">
              <a:buNone/>
            </a:pPr>
            <a:r>
              <a:rPr lang="en-US" sz="1100" dirty="0"/>
              <a:t>   dbms_output.put_line('Outer Variable num2: ' || g_num2); </a:t>
            </a:r>
          </a:p>
          <a:p>
            <a:pPr marL="0" indent="0">
              <a:buNone/>
            </a:pPr>
            <a:r>
              <a:rPr lang="en-US" sz="1100" b="1" dirty="0"/>
              <a:t>   DECLARE  </a:t>
            </a:r>
          </a:p>
          <a:p>
            <a:pPr marL="0" indent="0">
              <a:buNone/>
            </a:pPr>
            <a:r>
              <a:rPr lang="en-US" sz="1100" dirty="0"/>
              <a:t>      -- Local variables </a:t>
            </a:r>
          </a:p>
          <a:p>
            <a:pPr marL="0" indent="0">
              <a:buNone/>
            </a:pPr>
            <a:r>
              <a:rPr lang="en-US" sz="1100" dirty="0"/>
              <a:t>      l_num1 number := 195;  </a:t>
            </a:r>
          </a:p>
          <a:p>
            <a:pPr marL="0" indent="0">
              <a:buNone/>
            </a:pPr>
            <a:r>
              <a:rPr lang="en-US" sz="1100" dirty="0"/>
              <a:t>      l_num2 number := 185;  </a:t>
            </a:r>
          </a:p>
          <a:p>
            <a:pPr marL="0" indent="0">
              <a:buNone/>
            </a:pPr>
            <a:r>
              <a:rPr lang="en-US" sz="1100" b="1" dirty="0"/>
              <a:t>   BEGIN  </a:t>
            </a:r>
          </a:p>
          <a:p>
            <a:pPr marL="0" indent="0">
              <a:buNone/>
            </a:pPr>
            <a:r>
              <a:rPr lang="en-US" sz="1100" dirty="0"/>
              <a:t>      dbms_output.put_line('Inner Variable num1: ' || l_num1); </a:t>
            </a:r>
          </a:p>
          <a:p>
            <a:pPr marL="0" indent="0">
              <a:buNone/>
            </a:pPr>
            <a:r>
              <a:rPr lang="en-US" sz="1100" dirty="0"/>
              <a:t>      dbms_output.put_line('Inner Variable num2: ' || l_num2); </a:t>
            </a:r>
          </a:p>
          <a:p>
            <a:pPr marL="0" indent="0">
              <a:buNone/>
            </a:pPr>
            <a:r>
              <a:rPr lang="en-US" sz="1100" b="1" dirty="0"/>
              <a:t>   END;  </a:t>
            </a:r>
          </a:p>
          <a:p>
            <a:pPr marL="0" indent="0">
              <a:buNone/>
            </a:pPr>
            <a:r>
              <a:rPr lang="en-US" sz="1100" b="1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7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declared with a NOT NULL constraint cannot be accept a NULL value.</a:t>
            </a:r>
          </a:p>
          <a:p>
            <a:r>
              <a:rPr lang="en-US" dirty="0"/>
              <a:t>It must be initialized with a non-null value</a:t>
            </a:r>
          </a:p>
          <a:p>
            <a:r>
              <a:rPr lang="en-US" b="1" u="sng" dirty="0"/>
              <a:t>Example: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school_name</a:t>
            </a:r>
            <a:r>
              <a:rPr lang="en-US" dirty="0"/>
              <a:t> VARCHAR2(5) NOT NULL:= 'AUCA';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school_name</a:t>
            </a:r>
            <a:r>
              <a:rPr lang="en-US" dirty="0"/>
              <a:t>:= '';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6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440704" y="3594848"/>
            <a:ext cx="407895" cy="226358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50305" y="3861817"/>
            <a:ext cx="3801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Can you tell what is wrong with this program?</a:t>
            </a:r>
          </a:p>
        </p:txBody>
      </p:sp>
    </p:spTree>
    <p:extLst>
      <p:ext uri="{BB962C8B-B14F-4D97-AF65-F5344CB8AC3E}">
        <p14:creationId xmlns:p14="http://schemas.microsoft.com/office/powerpoint/2010/main" val="312828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declaring a PL/SQL variable to hold the column values, it must be of correct data types and precision, otherwise error will occur on execution</a:t>
            </a:r>
          </a:p>
          <a:p>
            <a:r>
              <a:rPr lang="en-US" sz="2400" dirty="0"/>
              <a:t>PL/SQL provides the facility to declare a variable without having to specify a particular data type using </a:t>
            </a:r>
            <a:r>
              <a:rPr lang="en-US" sz="2400" b="1" i="1" u="sng" dirty="0"/>
              <a:t>%TYPE and %ROWTYPE </a:t>
            </a:r>
            <a:r>
              <a:rPr lang="en-US" sz="2400" dirty="0"/>
              <a:t>attributes</a:t>
            </a:r>
          </a:p>
          <a:p>
            <a:r>
              <a:rPr lang="en-US" sz="2400" dirty="0"/>
              <a:t>These two attributes allow us to specify a variable and have that variable data type be defined by a table/view column or a PL/SQL package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6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%TYPE attribute is used to declare variables according to the already declared variable or database column</a:t>
            </a:r>
          </a:p>
          <a:p>
            <a:r>
              <a:rPr lang="en-US" b="1" u="sng" dirty="0"/>
              <a:t>It is used when you are declaring an individual variable</a:t>
            </a:r>
          </a:p>
          <a:p>
            <a:r>
              <a:rPr lang="en-US" dirty="0"/>
              <a:t>The data type and precision of the variable declared using %TYPE attribute is the same as that of the column that is referred from a given table</a:t>
            </a:r>
          </a:p>
          <a:p>
            <a:r>
              <a:rPr lang="en-US" dirty="0"/>
              <a:t>This is particularly useful when declaring variables that will hold database values</a:t>
            </a:r>
          </a:p>
          <a:p>
            <a:r>
              <a:rPr lang="en-US" b="1" u="sng" dirty="0"/>
              <a:t>The syntax is as below: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var_name</a:t>
            </a:r>
            <a:r>
              <a:rPr lang="en-US" dirty="0"/>
              <a:t>&gt; &lt;</a:t>
            </a:r>
            <a:r>
              <a:rPr lang="en-US" dirty="0" err="1"/>
              <a:t>table_name</a:t>
            </a:r>
            <a:r>
              <a:rPr lang="en-US" dirty="0"/>
              <a:t>&gt;.&lt;</a:t>
            </a:r>
            <a:r>
              <a:rPr lang="en-US" dirty="0" err="1"/>
              <a:t>column_name</a:t>
            </a:r>
            <a:r>
              <a:rPr lang="en-US" dirty="0"/>
              <a:t>&gt;%TYPE;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11622" y="5047130"/>
            <a:ext cx="8162366" cy="7216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%ROWTYPE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%ROWTYPE attribute is used to declare a record type that represents a row in a table</a:t>
            </a:r>
          </a:p>
          <a:p>
            <a:r>
              <a:rPr lang="en-US" sz="2500" dirty="0"/>
              <a:t>The record can store an entire row or some specific data selected from the table about a single record</a:t>
            </a:r>
          </a:p>
          <a:p>
            <a:r>
              <a:rPr lang="en-US" sz="2500" dirty="0"/>
              <a:t>The syntax is as below: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	&lt;</a:t>
            </a:r>
            <a:r>
              <a:rPr lang="en-US" sz="2500" dirty="0" err="1"/>
              <a:t>var_name</a:t>
            </a:r>
            <a:r>
              <a:rPr lang="en-US" sz="2500" dirty="0"/>
              <a:t>&gt; &lt;</a:t>
            </a:r>
            <a:r>
              <a:rPr lang="en-US" sz="2500" dirty="0" err="1"/>
              <a:t>tab_name</a:t>
            </a:r>
            <a:r>
              <a:rPr lang="en-US" sz="2500"/>
              <a:t>&gt;%ROWTYPE</a:t>
            </a:r>
            <a:r>
              <a:rPr lang="en-US" sz="2500" dirty="0"/>
              <a:t>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2/15/2023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4BB56-9D4D-42B9-AB5C-539CEB0B70B1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29551" y="4634754"/>
            <a:ext cx="8162366" cy="7216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159</TotalTime>
  <Words>1009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Wood Type</vt:lpstr>
      <vt:lpstr>Variables and constants</vt:lpstr>
      <vt:lpstr>variables</vt:lpstr>
      <vt:lpstr>Initializing VARIABLES</vt:lpstr>
      <vt:lpstr>Variable Scope in PL/SQL</vt:lpstr>
      <vt:lpstr>ILLUSTRATING VARIABLES SCOPE</vt:lpstr>
      <vt:lpstr>NOT NULL constraint</vt:lpstr>
      <vt:lpstr>VARIABLE ATTRIBUTES</vt:lpstr>
      <vt:lpstr>%type</vt:lpstr>
      <vt:lpstr>%ROWTYPE</vt:lpstr>
      <vt:lpstr>ILLUSTRATION VARIABLE ATTRIBUTES</vt:lpstr>
      <vt:lpstr>CONSTANTS</vt:lpstr>
      <vt:lpstr>EXERCISE – SPOT THE ERROR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PLSQL</dc:title>
  <dc:creator>Huguette Sandrine Ingenere</dc:creator>
  <cp:lastModifiedBy>Huguette Sandrine</cp:lastModifiedBy>
  <cp:revision>141</cp:revision>
  <dcterms:created xsi:type="dcterms:W3CDTF">2023-02-15T12:53:37Z</dcterms:created>
  <dcterms:modified xsi:type="dcterms:W3CDTF">2023-09-12T17:58:11Z</dcterms:modified>
</cp:coreProperties>
</file>