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268" r:id="rId3"/>
    <p:sldId id="269" r:id="rId4"/>
    <p:sldId id="270" r:id="rId5"/>
    <p:sldId id="271" r:id="rId6"/>
    <p:sldId id="272" r:id="rId7"/>
    <p:sldId id="274" r:id="rId8"/>
    <p:sldId id="273" r:id="rId9"/>
    <p:sldId id="275" r:id="rId10"/>
    <p:sldId id="277" r:id="rId11"/>
    <p:sldId id="27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E3872-CA58-4A59-8F05-4FFC8BA0A3E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87526F-59DD-4774-B844-16D75BD09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71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2/15/2023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A04BB56-9D4D-42B9-AB5C-539CEB0B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7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2/15/2023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5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2/15/2023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97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2/15/2023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9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r>
              <a:rPr lang="en-US"/>
              <a:t>2/15/2023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A04BB56-9D4D-42B9-AB5C-539CEB0B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99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2/15/2023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3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2/15/2023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5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2/15/2023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16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2/15/2023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19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2/15/2023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2/15/2023</a:t>
            </a: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04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2/15/2023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A04BB56-9D4D-42B9-AB5C-539CEB0B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82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EXCEPTIONS IN PLSQL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7" y="4389120"/>
            <a:ext cx="10041905" cy="1034527"/>
          </a:xfrm>
        </p:spPr>
        <p:txBody>
          <a:bodyPr/>
          <a:lstStyle/>
          <a:p>
            <a:r>
              <a:rPr lang="en-US" dirty="0"/>
              <a:t>Instructor: Ingenere Huguette Sandrine</a:t>
            </a:r>
          </a:p>
          <a:p>
            <a:r>
              <a:rPr lang="en-US" dirty="0"/>
              <a:t>E-mail: Sandrine.Ingenere@gmail.com</a:t>
            </a:r>
          </a:p>
        </p:txBody>
      </p:sp>
    </p:spTree>
    <p:extLst>
      <p:ext uri="{BB962C8B-B14F-4D97-AF65-F5344CB8AC3E}">
        <p14:creationId xmlns:p14="http://schemas.microsoft.com/office/powerpoint/2010/main" val="906321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EXCEPTION_INIT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38844"/>
            <a:ext cx="10785977" cy="4516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DECLARE</a:t>
            </a:r>
          </a:p>
          <a:p>
            <a:pPr marL="274320" lvl="1" indent="0">
              <a:buNone/>
            </a:pPr>
            <a:r>
              <a:rPr lang="en-US" dirty="0"/>
              <a:t>a number := &amp;num1;</a:t>
            </a:r>
          </a:p>
          <a:p>
            <a:pPr marL="274320" lvl="1" indent="0">
              <a:buNone/>
            </a:pPr>
            <a:r>
              <a:rPr lang="en-US" dirty="0" err="1"/>
              <a:t>check_user_number</a:t>
            </a:r>
            <a:r>
              <a:rPr lang="en-US" dirty="0"/>
              <a:t> EXCEPTION;</a:t>
            </a:r>
          </a:p>
          <a:p>
            <a:pPr marL="274320" lvl="1" indent="0">
              <a:buNone/>
            </a:pPr>
            <a:r>
              <a:rPr lang="en-US" dirty="0"/>
              <a:t>PRAGMA </a:t>
            </a:r>
            <a:r>
              <a:rPr lang="en-US" dirty="0" err="1"/>
              <a:t>exception_init</a:t>
            </a:r>
            <a:r>
              <a:rPr lang="en-US" dirty="0"/>
              <a:t>(</a:t>
            </a:r>
            <a:r>
              <a:rPr lang="en-US" dirty="0" err="1"/>
              <a:t>check_user_number</a:t>
            </a:r>
            <a:r>
              <a:rPr lang="en-US" dirty="0"/>
              <a:t>, -20001); </a:t>
            </a:r>
          </a:p>
          <a:p>
            <a:pPr marL="0" indent="0">
              <a:buNone/>
            </a:pPr>
            <a:r>
              <a:rPr lang="en-US" sz="1800" b="1" dirty="0"/>
              <a:t>BEGIN</a:t>
            </a:r>
          </a:p>
          <a:p>
            <a:pPr marL="274320" lvl="1" indent="0">
              <a:buNone/>
            </a:pPr>
            <a:r>
              <a:rPr lang="en-US" dirty="0"/>
              <a:t>IF a&lt;15 THEN</a:t>
            </a:r>
          </a:p>
          <a:p>
            <a:pPr marL="274320" lvl="1" indent="0">
              <a:buNone/>
            </a:pPr>
            <a:r>
              <a:rPr lang="en-US" dirty="0"/>
              <a:t>	RAISE </a:t>
            </a:r>
            <a:r>
              <a:rPr lang="en-US" dirty="0" err="1"/>
              <a:t>check_user_number</a:t>
            </a:r>
            <a:r>
              <a:rPr lang="en-US" dirty="0"/>
              <a:t>;</a:t>
            </a:r>
          </a:p>
          <a:p>
            <a:pPr marL="274320" lvl="1" indent="0">
              <a:buNone/>
            </a:pPr>
            <a:r>
              <a:rPr lang="en-US" dirty="0"/>
              <a:t>END IF;</a:t>
            </a:r>
          </a:p>
          <a:p>
            <a:pPr marL="0" indent="0">
              <a:buNone/>
            </a:pPr>
            <a:r>
              <a:rPr lang="en-US" sz="1800" b="1" dirty="0"/>
              <a:t>EXCEPTION </a:t>
            </a:r>
          </a:p>
          <a:p>
            <a:pPr marL="274320" lvl="1" indent="0">
              <a:buNone/>
            </a:pPr>
            <a:r>
              <a:rPr lang="en-US" dirty="0"/>
              <a:t>WHEN </a:t>
            </a:r>
            <a:r>
              <a:rPr lang="en-US" dirty="0" err="1"/>
              <a:t>check_user_number</a:t>
            </a:r>
            <a:r>
              <a:rPr lang="en-US" dirty="0"/>
              <a:t> THEN</a:t>
            </a:r>
          </a:p>
          <a:p>
            <a:pPr marL="274320" lvl="1" indent="0">
              <a:buNone/>
            </a:pPr>
            <a:r>
              <a:rPr lang="en-US" dirty="0"/>
              <a:t>dbms_output.put_line('The number must be greater than 15');</a:t>
            </a:r>
          </a:p>
          <a:p>
            <a:pPr marL="0" indent="0">
              <a:buNone/>
            </a:pPr>
            <a:r>
              <a:rPr lang="en-US" sz="1800" b="1" dirty="0"/>
              <a:t>END;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2/15/2023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49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TO REMEMBER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7"/>
            <a:ext cx="10168128" cy="4395933"/>
          </a:xfrm>
        </p:spPr>
        <p:txBody>
          <a:bodyPr>
            <a:normAutofit lnSpcReduction="10000"/>
          </a:bodyPr>
          <a:lstStyle/>
          <a:p>
            <a:r>
              <a:rPr lang="en-US" sz="2600" b="1" i="1" u="sng" dirty="0"/>
              <a:t>The </a:t>
            </a:r>
            <a:r>
              <a:rPr lang="en-US" sz="2600" b="1" i="1" u="sng" dirty="0" err="1"/>
              <a:t>error_code</a:t>
            </a:r>
            <a:r>
              <a:rPr lang="en-US" sz="2600" b="1" i="1" u="sng" dirty="0"/>
              <a:t> is an integer that ranges from -20,999 to -20,000</a:t>
            </a:r>
          </a:p>
          <a:p>
            <a:r>
              <a:rPr lang="en-US" sz="2600" dirty="0"/>
              <a:t>When an exception occurs in the executable section, the execution of the current block stops and control transfers to the exception-handling section</a:t>
            </a:r>
          </a:p>
          <a:p>
            <a:r>
              <a:rPr lang="en-US" sz="2600" dirty="0"/>
              <a:t>If two EXCEPTION_INIT pragmas assign different error codes to the same user-defined exception, then the later pragma overrides the earlier pragma</a:t>
            </a:r>
          </a:p>
          <a:p>
            <a:r>
              <a:rPr lang="en-US" sz="2600" b="1" u="sng" dirty="0"/>
              <a:t>It is possible to use a custom error message for a user defined exception using the RAISE_APPLICATION_ERROR function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2/15/2023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5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8836" y="2743198"/>
            <a:ext cx="9157446" cy="24697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END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2/15/2023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3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ighting Counterfeit Drugs – FDA Draft Guidance | Regulatory Complianc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188" y="-12819"/>
            <a:ext cx="2415987" cy="2415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35572"/>
            <a:ext cx="10794940" cy="4502337"/>
          </a:xfrm>
        </p:spPr>
        <p:txBody>
          <a:bodyPr>
            <a:noAutofit/>
          </a:bodyPr>
          <a:lstStyle/>
          <a:p>
            <a:r>
              <a:rPr lang="en-US" sz="2250" dirty="0"/>
              <a:t>An exception is an error condition during a program execution</a:t>
            </a:r>
          </a:p>
          <a:p>
            <a:r>
              <a:rPr lang="en-US" sz="2250" dirty="0"/>
              <a:t>PL/SQL allows programmers to catch such conditions using EXCEPTION block </a:t>
            </a:r>
          </a:p>
          <a:p>
            <a:r>
              <a:rPr lang="en-US" sz="2250" dirty="0"/>
              <a:t>The exception block ensures that an appropriate action is taken against the error condition</a:t>
            </a:r>
          </a:p>
          <a:p>
            <a:r>
              <a:rPr lang="en-US" sz="2250" dirty="0"/>
              <a:t>The exceptions can have different causes such as coding mistakes, bugs, even hardware failures</a:t>
            </a:r>
          </a:p>
          <a:p>
            <a:r>
              <a:rPr lang="en-US" sz="2250" u="sng" dirty="0"/>
              <a:t>The code that you write to handle exceptions is called an exception handler</a:t>
            </a:r>
          </a:p>
          <a:p>
            <a:r>
              <a:rPr lang="en-US" sz="2250" b="1" i="1" u="sng" dirty="0"/>
              <a:t>PL/SQL supports three categories of EXCEPTIONS</a:t>
            </a:r>
            <a:r>
              <a:rPr lang="en-US" sz="2250" u="sng" dirty="0"/>
              <a:t>:</a:t>
            </a:r>
          </a:p>
          <a:p>
            <a:pPr lvl="1"/>
            <a:r>
              <a:rPr lang="en-US" sz="2250" dirty="0"/>
              <a:t>Built-in (System defined) Exceptions</a:t>
            </a:r>
          </a:p>
          <a:p>
            <a:pPr lvl="1"/>
            <a:r>
              <a:rPr lang="en-US" sz="2250" dirty="0"/>
              <a:t>User defined Exceptions </a:t>
            </a:r>
          </a:p>
          <a:p>
            <a:pPr lvl="1"/>
            <a:r>
              <a:rPr lang="en-US" sz="2250" dirty="0"/>
              <a:t>Internally defined exceptions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2/15/2023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403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DEFINED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704550"/>
            <a:ext cx="10808387" cy="1137263"/>
          </a:xfrm>
        </p:spPr>
        <p:txBody>
          <a:bodyPr>
            <a:noAutofit/>
          </a:bodyPr>
          <a:lstStyle/>
          <a:p>
            <a:r>
              <a:rPr lang="en-US" dirty="0"/>
              <a:t>PL/SQL provides many pre-defined exceptions, which are executed when any database rule is violated by a program. </a:t>
            </a:r>
          </a:p>
          <a:p>
            <a:r>
              <a:rPr lang="en-US" b="1" u="sng" dirty="0"/>
              <a:t>System defined exceptions are not declared in the declaration section</a:t>
            </a:r>
            <a:r>
              <a:rPr lang="en-US" dirty="0"/>
              <a:t>. A few examples are as below: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2/15/2023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780675"/>
              </p:ext>
            </p:extLst>
          </p:nvPr>
        </p:nvGraphicFramePr>
        <p:xfrm>
          <a:off x="1017494" y="3021106"/>
          <a:ext cx="10860741" cy="3784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6528">
                  <a:extLst>
                    <a:ext uri="{9D8B030D-6E8A-4147-A177-3AD203B41FA5}">
                      <a16:colId xmlns:a16="http://schemas.microsoft.com/office/drawing/2014/main" val="699003483"/>
                    </a:ext>
                  </a:extLst>
                </a:gridCol>
                <a:gridCol w="7924213">
                  <a:extLst>
                    <a:ext uri="{9D8B030D-6E8A-4147-A177-3AD203B41FA5}">
                      <a16:colId xmlns:a16="http://schemas.microsoft.com/office/drawing/2014/main" val="2450419049"/>
                    </a:ext>
                  </a:extLst>
                </a:gridCol>
              </a:tblGrid>
              <a:tr h="410685">
                <a:tc>
                  <a:txBody>
                    <a:bodyPr/>
                    <a:lstStyle/>
                    <a:p>
                      <a:r>
                        <a:rPr lang="en-US" sz="2000" dirty="0"/>
                        <a:t>EXCEPTION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233837"/>
                  </a:ext>
                </a:extLst>
              </a:tr>
              <a:tr h="410685">
                <a:tc>
                  <a:txBody>
                    <a:bodyPr/>
                    <a:lstStyle/>
                    <a:p>
                      <a:r>
                        <a:rPr lang="en-US" sz="2000" dirty="0"/>
                        <a:t>NO_DATA_FOUND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Raised</a:t>
                      </a:r>
                      <a:r>
                        <a:rPr lang="en-US" sz="2000" baseline="0" dirty="0"/>
                        <a:t> when a </a:t>
                      </a:r>
                      <a:r>
                        <a:rPr lang="en-US" sz="2000" dirty="0"/>
                        <a:t>SELECT INTO statement returns no 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43050"/>
                  </a:ext>
                </a:extLst>
              </a:tr>
              <a:tr h="713814">
                <a:tc>
                  <a:txBody>
                    <a:bodyPr/>
                    <a:lstStyle/>
                    <a:p>
                      <a:r>
                        <a:rPr lang="en-US" sz="2000" dirty="0"/>
                        <a:t>CASE_NOT_FOUND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Raised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when none of the choices in the WHEN clause of a CASE statement is selected, and there is no ELSE clause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570891"/>
                  </a:ext>
                </a:extLst>
              </a:tr>
              <a:tr h="713814">
                <a:tc>
                  <a:txBody>
                    <a:bodyPr/>
                    <a:lstStyle/>
                    <a:p>
                      <a:r>
                        <a:rPr lang="en-US" sz="2000" dirty="0"/>
                        <a:t>INVALID_CURSOR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Raised when attempts are made to make a cursor operation that is not allowed, such as closing an unopened cursor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968333"/>
                  </a:ext>
                </a:extLst>
              </a:tr>
              <a:tr h="410685">
                <a:tc>
                  <a:txBody>
                    <a:bodyPr/>
                    <a:lstStyle/>
                    <a:p>
                      <a:r>
                        <a:rPr lang="en-US" sz="2000" dirty="0"/>
                        <a:t>TOO_MANY_ROWS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Raised when a SELECT INTO statement returns more than one 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096054"/>
                  </a:ext>
                </a:extLst>
              </a:tr>
              <a:tr h="410685">
                <a:tc>
                  <a:txBody>
                    <a:bodyPr/>
                    <a:lstStyle/>
                    <a:p>
                      <a:r>
                        <a:rPr lang="en-US" sz="2000" dirty="0"/>
                        <a:t>ZERO_DIVIDE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Raised when an attempt is made to divide a number by zero.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023897"/>
                  </a:ext>
                </a:extLst>
              </a:tr>
              <a:tr h="713814">
                <a:tc>
                  <a:txBody>
                    <a:bodyPr/>
                    <a:lstStyle/>
                    <a:p>
                      <a:r>
                        <a:rPr lang="en-US" sz="2000" dirty="0"/>
                        <a:t>ROWTYPE_MISMATCH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Raised when a cursor fetches value in a variable having incompatible 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733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4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1041470" cy="4288357"/>
          </a:xfrm>
        </p:spPr>
        <p:txBody>
          <a:bodyPr>
            <a:noAutofit/>
          </a:bodyPr>
          <a:lstStyle/>
          <a:p>
            <a:r>
              <a:rPr lang="en-US" sz="2600" dirty="0"/>
              <a:t>PL/SQL allows you to define your own exceptions according to the need of your program</a:t>
            </a:r>
          </a:p>
          <a:p>
            <a:r>
              <a:rPr lang="en-US" sz="2600" dirty="0"/>
              <a:t>A user-defined exception must be declared and then raised </a:t>
            </a:r>
          </a:p>
          <a:p>
            <a:r>
              <a:rPr lang="en-US" sz="2600" dirty="0"/>
              <a:t>User defined exception can have a code and a name</a:t>
            </a:r>
          </a:p>
          <a:p>
            <a:r>
              <a:rPr lang="en-US" sz="2600" dirty="0"/>
              <a:t>A user defined exception can be raised using either a RAISE statement or the procedure DBMS_STANDARD.RAISE_APPLICATION_ERROR</a:t>
            </a:r>
          </a:p>
          <a:p>
            <a:r>
              <a:rPr lang="en-US" sz="2600" b="1" u="sng" dirty="0"/>
              <a:t>The syntax to define a user defined exception is a shown</a:t>
            </a:r>
          </a:p>
          <a:p>
            <a:pPr lvl="1"/>
            <a:r>
              <a:rPr lang="en-US" sz="2600" dirty="0" err="1"/>
              <a:t>Exception_name</a:t>
            </a:r>
            <a:r>
              <a:rPr lang="en-US" sz="2600" dirty="0"/>
              <a:t> EXCEPTION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2/15/2023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27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5" descr="Life of an Educator - Dr. Justin Tarte: Don't forget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059" y="9503"/>
            <a:ext cx="3245897" cy="28131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2/15/2023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5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69848" y="2239921"/>
            <a:ext cx="10803906" cy="4479126"/>
          </a:xfrm>
        </p:spPr>
        <p:txBody>
          <a:bodyPr>
            <a:noAutofit/>
          </a:bodyPr>
          <a:lstStyle/>
          <a:p>
            <a:r>
              <a:rPr lang="en-US" sz="2400" dirty="0"/>
              <a:t>You can have more than one user or system defined exceptions in the same program</a:t>
            </a:r>
          </a:p>
          <a:p>
            <a:r>
              <a:rPr lang="en-US" sz="2400" dirty="0"/>
              <a:t>The exception section will look like this: </a:t>
            </a:r>
          </a:p>
          <a:p>
            <a:pPr marL="548640" lvl="2" indent="0">
              <a:buNone/>
            </a:pPr>
            <a:r>
              <a:rPr lang="en-US" sz="2400" dirty="0"/>
              <a:t> </a:t>
            </a:r>
            <a:r>
              <a:rPr lang="en-US" sz="2400" b="1" dirty="0"/>
              <a:t>EXCEPTION </a:t>
            </a:r>
          </a:p>
          <a:p>
            <a:pPr marL="548640" lvl="2" indent="0">
              <a:buNone/>
            </a:pPr>
            <a:r>
              <a:rPr lang="en-US" sz="2400" b="1" dirty="0"/>
              <a:t>        WHEN e1 THEN </a:t>
            </a:r>
          </a:p>
          <a:p>
            <a:pPr marL="548640" lvl="2" indent="0">
              <a:buNone/>
            </a:pPr>
            <a:r>
              <a:rPr lang="en-US" sz="2400" b="1" dirty="0"/>
              <a:t>            -- exception_handler1</a:t>
            </a:r>
          </a:p>
          <a:p>
            <a:pPr marL="548640" lvl="2" indent="0">
              <a:buNone/>
            </a:pPr>
            <a:r>
              <a:rPr lang="en-US" sz="2400" b="1" dirty="0"/>
              <a:t>        WHEN e2 THEN </a:t>
            </a:r>
          </a:p>
          <a:p>
            <a:pPr marL="548640" lvl="2" indent="0">
              <a:buNone/>
            </a:pPr>
            <a:r>
              <a:rPr lang="en-US" sz="2400" b="1" dirty="0"/>
              <a:t>            -- exception_handler1</a:t>
            </a:r>
          </a:p>
          <a:p>
            <a:pPr marL="548640" lvl="2" indent="0">
              <a:buNone/>
            </a:pPr>
            <a:r>
              <a:rPr lang="en-US" sz="2400" b="1" dirty="0"/>
              <a:t>        WHEN OTHERS THEN</a:t>
            </a:r>
          </a:p>
          <a:p>
            <a:pPr marL="548640" lvl="2" indent="0">
              <a:buNone/>
            </a:pPr>
            <a:r>
              <a:rPr lang="en-US" sz="2400" b="1" dirty="0"/>
              <a:t>            -- </a:t>
            </a:r>
            <a:r>
              <a:rPr lang="en-US" sz="2400" b="1" dirty="0" err="1"/>
              <a:t>other_exception_handler</a:t>
            </a:r>
            <a:endParaRPr lang="en-US" sz="2400" b="1" dirty="0"/>
          </a:p>
          <a:p>
            <a:pPr marL="548640" lvl="2" indent="0">
              <a:buNone/>
            </a:pPr>
            <a:r>
              <a:rPr lang="en-US" sz="2400" b="1" dirty="0"/>
              <a:t>END;</a:t>
            </a:r>
          </a:p>
        </p:txBody>
      </p:sp>
      <p:sp>
        <p:nvSpPr>
          <p:cNvPr id="9" name="Right Brace 8"/>
          <p:cNvSpPr/>
          <p:nvPr/>
        </p:nvSpPr>
        <p:spPr>
          <a:xfrm>
            <a:off x="7180728" y="3536577"/>
            <a:ext cx="261501" cy="2828365"/>
          </a:xfrm>
          <a:prstGeom prst="rightBrace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50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Internally defined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168128" cy="133000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These are the errors that arise from the Oracle Database environment</a:t>
            </a:r>
          </a:p>
          <a:p>
            <a:r>
              <a:rPr lang="en-US" sz="2400" dirty="0"/>
              <a:t>Internally defined exceptions do not have names, but an error code</a:t>
            </a:r>
          </a:p>
          <a:p>
            <a:r>
              <a:rPr lang="en-US" sz="2400" dirty="0"/>
              <a:t>The difference between the three categories of exception is: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2/15/2023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903942"/>
              </p:ext>
            </p:extLst>
          </p:nvPr>
        </p:nvGraphicFramePr>
        <p:xfrm>
          <a:off x="954026" y="3550560"/>
          <a:ext cx="10283950" cy="3153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790">
                  <a:extLst>
                    <a:ext uri="{9D8B030D-6E8A-4147-A177-3AD203B41FA5}">
                      <a16:colId xmlns:a16="http://schemas.microsoft.com/office/drawing/2014/main" val="307221990"/>
                    </a:ext>
                  </a:extLst>
                </a:gridCol>
                <a:gridCol w="2056790">
                  <a:extLst>
                    <a:ext uri="{9D8B030D-6E8A-4147-A177-3AD203B41FA5}">
                      <a16:colId xmlns:a16="http://schemas.microsoft.com/office/drawing/2014/main" val="448000414"/>
                    </a:ext>
                  </a:extLst>
                </a:gridCol>
                <a:gridCol w="2056790">
                  <a:extLst>
                    <a:ext uri="{9D8B030D-6E8A-4147-A177-3AD203B41FA5}">
                      <a16:colId xmlns:a16="http://schemas.microsoft.com/office/drawing/2014/main" val="3739249584"/>
                    </a:ext>
                  </a:extLst>
                </a:gridCol>
                <a:gridCol w="2056790">
                  <a:extLst>
                    <a:ext uri="{9D8B030D-6E8A-4147-A177-3AD203B41FA5}">
                      <a16:colId xmlns:a16="http://schemas.microsoft.com/office/drawing/2014/main" val="2434614751"/>
                    </a:ext>
                  </a:extLst>
                </a:gridCol>
                <a:gridCol w="2056790">
                  <a:extLst>
                    <a:ext uri="{9D8B030D-6E8A-4147-A177-3AD203B41FA5}">
                      <a16:colId xmlns:a16="http://schemas.microsoft.com/office/drawing/2014/main" val="4120483424"/>
                    </a:ext>
                  </a:extLst>
                </a:gridCol>
              </a:tblGrid>
              <a:tr h="821594">
                <a:tc>
                  <a:txBody>
                    <a:bodyPr/>
                    <a:lstStyle/>
                    <a:p>
                      <a:r>
                        <a:rPr lang="en-US" sz="225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50" dirty="0"/>
                        <a:t>Definer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50" dirty="0"/>
                        <a:t>Has error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50" dirty="0"/>
                        <a:t>Has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50" dirty="0"/>
                        <a:t>Raised</a:t>
                      </a:r>
                      <a:r>
                        <a:rPr lang="en-US" sz="2250" baseline="0" dirty="0"/>
                        <a:t> by user</a:t>
                      </a:r>
                      <a:endParaRPr lang="en-US" sz="22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300027"/>
                  </a:ext>
                </a:extLst>
              </a:tr>
              <a:tr h="476003">
                <a:tc>
                  <a:txBody>
                    <a:bodyPr/>
                    <a:lstStyle/>
                    <a:p>
                      <a:r>
                        <a:rPr lang="en-US" sz="2250" dirty="0"/>
                        <a:t>Internally defined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50" dirty="0"/>
                        <a:t>Runtime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50" dirty="0"/>
                        <a:t>Always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50" dirty="0"/>
                        <a:t>Only if you assign 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50" dirty="0"/>
                        <a:t>Not always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21696"/>
                  </a:ext>
                </a:extLst>
              </a:tr>
              <a:tr h="476003">
                <a:tc>
                  <a:txBody>
                    <a:bodyPr/>
                    <a:lstStyle/>
                    <a:p>
                      <a:r>
                        <a:rPr lang="en-US" sz="2250" dirty="0"/>
                        <a:t>Predefined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50" dirty="0"/>
                        <a:t>Runtime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50" dirty="0"/>
                        <a:t>Always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50" dirty="0"/>
                        <a:t>Only if you assign 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50" dirty="0"/>
                        <a:t>Not always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530903"/>
                  </a:ext>
                </a:extLst>
              </a:tr>
              <a:tr h="476003">
                <a:tc>
                  <a:txBody>
                    <a:bodyPr/>
                    <a:lstStyle/>
                    <a:p>
                      <a:r>
                        <a:rPr lang="en-US" sz="2250" dirty="0"/>
                        <a:t>User-defined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50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50" dirty="0"/>
                        <a:t>Only if you assign 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50" dirty="0"/>
                        <a:t>Only if you assign 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50" dirty="0"/>
                        <a:t>Always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102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557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SYSTEM DEFINED EXCEPTION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131" y="1700066"/>
            <a:ext cx="10881360" cy="50279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/>
              <a:t>DECLARE</a:t>
            </a:r>
          </a:p>
          <a:p>
            <a:pPr marL="274320" lvl="1" indent="0">
              <a:buNone/>
            </a:pPr>
            <a:r>
              <a:rPr lang="en-US" sz="2200" dirty="0" err="1"/>
              <a:t>emp_code</a:t>
            </a:r>
            <a:r>
              <a:rPr lang="en-US" sz="2200" dirty="0"/>
              <a:t> </a:t>
            </a:r>
            <a:r>
              <a:rPr lang="en-US" sz="2200" dirty="0" err="1"/>
              <a:t>employee.code%type</a:t>
            </a:r>
            <a:r>
              <a:rPr lang="en-US" sz="2200" dirty="0"/>
              <a:t>:=&amp;code;</a:t>
            </a:r>
          </a:p>
          <a:p>
            <a:pPr marL="274320" lvl="1" indent="0">
              <a:buNone/>
            </a:pPr>
            <a:r>
              <a:rPr lang="en-US" sz="2200" dirty="0" err="1"/>
              <a:t>emp_name</a:t>
            </a:r>
            <a:r>
              <a:rPr lang="en-US" sz="2200" dirty="0"/>
              <a:t> </a:t>
            </a:r>
            <a:r>
              <a:rPr lang="en-US" sz="2200" dirty="0" err="1"/>
              <a:t>employee.name%type</a:t>
            </a:r>
            <a:r>
              <a:rPr lang="en-US" sz="2200" dirty="0"/>
              <a:t>;</a:t>
            </a:r>
          </a:p>
          <a:p>
            <a:pPr marL="0" indent="0">
              <a:buNone/>
            </a:pPr>
            <a:r>
              <a:rPr lang="en-US" sz="2200" b="1" dirty="0"/>
              <a:t>BEGIN</a:t>
            </a:r>
          </a:p>
          <a:p>
            <a:pPr marL="274320" lvl="1" indent="0">
              <a:buNone/>
            </a:pPr>
            <a:r>
              <a:rPr lang="en-US" sz="2200" dirty="0"/>
              <a:t>SELECT name INTO </a:t>
            </a:r>
            <a:r>
              <a:rPr lang="en-US" sz="2200" dirty="0" err="1"/>
              <a:t>emp_name</a:t>
            </a:r>
            <a:r>
              <a:rPr lang="en-US" sz="2200" dirty="0"/>
              <a:t> FROM employee WHERE code=</a:t>
            </a:r>
            <a:r>
              <a:rPr lang="en-US" sz="2200" dirty="0" err="1"/>
              <a:t>emp_code</a:t>
            </a:r>
            <a:r>
              <a:rPr lang="en-US" sz="2200" dirty="0"/>
              <a:t>;</a:t>
            </a:r>
          </a:p>
          <a:p>
            <a:pPr marL="274320" lvl="1" indent="0">
              <a:buNone/>
            </a:pPr>
            <a:r>
              <a:rPr lang="en-US" sz="2200" dirty="0"/>
              <a:t>dbms_output.put_line ('The name of employee: '||</a:t>
            </a:r>
            <a:r>
              <a:rPr lang="en-US" sz="2200" dirty="0" err="1"/>
              <a:t>emp_code</a:t>
            </a:r>
            <a:r>
              <a:rPr lang="en-US" sz="2200" dirty="0"/>
              <a:t>||' is: '||</a:t>
            </a:r>
            <a:r>
              <a:rPr lang="en-US" sz="2200" dirty="0" err="1"/>
              <a:t>emp_name</a:t>
            </a:r>
            <a:r>
              <a:rPr lang="en-US" sz="2200" dirty="0"/>
              <a:t>);</a:t>
            </a:r>
          </a:p>
          <a:p>
            <a:pPr marL="0" indent="0">
              <a:buNone/>
            </a:pPr>
            <a:r>
              <a:rPr lang="en-US" sz="2200" b="1" dirty="0"/>
              <a:t>EXCEPTION</a:t>
            </a:r>
          </a:p>
          <a:p>
            <a:pPr marL="274320" lvl="1" indent="0">
              <a:buNone/>
            </a:pPr>
            <a:r>
              <a:rPr lang="en-US" sz="2200" dirty="0"/>
              <a:t>WHEN </a:t>
            </a:r>
            <a:r>
              <a:rPr lang="en-US" sz="2200" dirty="0" err="1"/>
              <a:t>no_data_found</a:t>
            </a:r>
            <a:r>
              <a:rPr lang="en-US" sz="2200" dirty="0"/>
              <a:t> THEN</a:t>
            </a:r>
          </a:p>
          <a:p>
            <a:pPr marL="274320" lvl="1" indent="0">
              <a:buNone/>
            </a:pPr>
            <a:r>
              <a:rPr lang="en-US" sz="2200" dirty="0"/>
              <a:t>dbms_output.put_line ('The employee: '||</a:t>
            </a:r>
            <a:r>
              <a:rPr lang="en-US" sz="2200" dirty="0" err="1"/>
              <a:t>emp_code</a:t>
            </a:r>
            <a:r>
              <a:rPr lang="en-US" sz="2200" dirty="0"/>
              <a:t>||' does not exist');</a:t>
            </a:r>
          </a:p>
          <a:p>
            <a:pPr marL="274320" lvl="1" indent="0">
              <a:buNone/>
            </a:pPr>
            <a:r>
              <a:rPr lang="en-US" sz="2200" dirty="0"/>
              <a:t>WHEN others THEN</a:t>
            </a:r>
          </a:p>
          <a:p>
            <a:pPr marL="274320" lvl="1" indent="0">
              <a:buNone/>
            </a:pPr>
            <a:r>
              <a:rPr lang="en-US" sz="2200" dirty="0"/>
              <a:t>dbms_output.put_line ('Some error have occurred');</a:t>
            </a:r>
          </a:p>
          <a:p>
            <a:pPr marL="0" indent="0">
              <a:buNone/>
            </a:pPr>
            <a:r>
              <a:rPr lang="en-US" sz="2200" b="1" dirty="0"/>
              <a:t>END;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2/15/2023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07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USER defined exception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694061"/>
            <a:ext cx="10983199" cy="46290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/>
              <a:t>DECLARE</a:t>
            </a:r>
          </a:p>
          <a:p>
            <a:pPr marL="0" indent="0">
              <a:buNone/>
            </a:pPr>
            <a:r>
              <a:rPr lang="en-US" sz="1900" dirty="0"/>
              <a:t>    a number := &amp;num1;</a:t>
            </a:r>
          </a:p>
          <a:p>
            <a:pPr marL="0" indent="0">
              <a:buNone/>
            </a:pPr>
            <a:r>
              <a:rPr lang="en-US" sz="1900"/>
              <a:t>check</a:t>
            </a:r>
            <a:r>
              <a:rPr lang="en-US" sz="1900" dirty="0" err="1"/>
              <a:t>_user_number</a:t>
            </a:r>
            <a:r>
              <a:rPr lang="en-US" sz="1900" dirty="0"/>
              <a:t> EXCEPTION;</a:t>
            </a:r>
          </a:p>
          <a:p>
            <a:pPr marL="0" indent="0">
              <a:buNone/>
            </a:pPr>
            <a:r>
              <a:rPr lang="en-US" sz="1900" b="1" dirty="0"/>
              <a:t>BEGIN</a:t>
            </a:r>
          </a:p>
          <a:p>
            <a:pPr marL="0" indent="0">
              <a:buNone/>
            </a:pPr>
            <a:r>
              <a:rPr lang="en-US" sz="1900" dirty="0"/>
              <a:t>	IF a&lt;15 THEN</a:t>
            </a:r>
          </a:p>
          <a:p>
            <a:pPr marL="0" indent="0">
              <a:buNone/>
            </a:pPr>
            <a:r>
              <a:rPr lang="en-US" sz="1900" dirty="0"/>
              <a:t>	RAISE </a:t>
            </a:r>
            <a:r>
              <a:rPr lang="en-US" sz="1900" dirty="0" err="1"/>
              <a:t>check_user_number</a:t>
            </a:r>
            <a:r>
              <a:rPr lang="en-US" sz="1900" dirty="0"/>
              <a:t>;</a:t>
            </a:r>
          </a:p>
          <a:p>
            <a:pPr marL="0" indent="0">
              <a:buNone/>
            </a:pPr>
            <a:r>
              <a:rPr lang="en-US" sz="1900" dirty="0"/>
              <a:t>	END IF;</a:t>
            </a:r>
          </a:p>
          <a:p>
            <a:pPr marL="0" indent="0">
              <a:buNone/>
            </a:pPr>
            <a:r>
              <a:rPr lang="en-US" sz="1900" b="1" dirty="0"/>
              <a:t>EXCEPTION </a:t>
            </a:r>
          </a:p>
          <a:p>
            <a:pPr marL="0" indent="0">
              <a:buNone/>
            </a:pPr>
            <a:r>
              <a:rPr lang="en-US" sz="1900" dirty="0"/>
              <a:t>    WHEN </a:t>
            </a:r>
            <a:r>
              <a:rPr lang="en-US" sz="1900" dirty="0" err="1"/>
              <a:t>check_user_number</a:t>
            </a:r>
            <a:r>
              <a:rPr lang="en-US" sz="1900" dirty="0"/>
              <a:t> THEN</a:t>
            </a:r>
          </a:p>
          <a:p>
            <a:pPr marL="0" indent="0">
              <a:buNone/>
            </a:pPr>
            <a:r>
              <a:rPr lang="en-US" sz="1900" dirty="0"/>
              <a:t>    dbms_output.put_line('The number must be greater than 15');</a:t>
            </a:r>
          </a:p>
          <a:p>
            <a:pPr marL="0" indent="0">
              <a:buNone/>
            </a:pPr>
            <a:r>
              <a:rPr lang="en-US" sz="1900" b="1" dirty="0"/>
              <a:t>END;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2/15/2023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16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Life of an Educator - Dr. Justin Tarte: Don't forget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777" y="0"/>
            <a:ext cx="3165232" cy="2743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EXCEPTION_INIT Pragma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6763" y="2282275"/>
            <a:ext cx="10844246" cy="4173071"/>
          </a:xfrm>
        </p:spPr>
        <p:txBody>
          <a:bodyPr>
            <a:normAutofit/>
          </a:bodyPr>
          <a:lstStyle/>
          <a:p>
            <a:r>
              <a:rPr lang="en-US" sz="2600" dirty="0"/>
              <a:t>This function associates a user-defined exception name with an error code</a:t>
            </a:r>
          </a:p>
          <a:p>
            <a:r>
              <a:rPr lang="en-US" sz="2600" b="1" u="sng" dirty="0"/>
              <a:t>The syntax of using this function is a below</a:t>
            </a:r>
            <a:r>
              <a:rPr lang="en-US" sz="2600" dirty="0"/>
              <a:t>:</a:t>
            </a:r>
          </a:p>
          <a:p>
            <a:pPr lvl="1"/>
            <a:r>
              <a:rPr lang="en-US" sz="2600" dirty="0"/>
              <a:t>PRAGMA EXCEPTION_INIT (exception, </a:t>
            </a:r>
            <a:r>
              <a:rPr lang="en-US" sz="2600" dirty="0" err="1"/>
              <a:t>error_code</a:t>
            </a:r>
            <a:r>
              <a:rPr lang="en-US" sz="2600" dirty="0"/>
              <a:t> ); </a:t>
            </a:r>
          </a:p>
          <a:p>
            <a:r>
              <a:rPr lang="en-US" sz="2600" dirty="0"/>
              <a:t>Where:</a:t>
            </a:r>
          </a:p>
          <a:p>
            <a:pPr lvl="1"/>
            <a:r>
              <a:rPr lang="en-US" sz="2600" b="1" i="1" dirty="0"/>
              <a:t>Exception</a:t>
            </a:r>
            <a:r>
              <a:rPr lang="en-US" sz="2600" dirty="0"/>
              <a:t>  is the name of a previously declared user-defined exception</a:t>
            </a:r>
          </a:p>
          <a:p>
            <a:pPr lvl="1"/>
            <a:r>
              <a:rPr lang="en-US" sz="2600" b="1" i="1" dirty="0" err="1"/>
              <a:t>Error_code</a:t>
            </a:r>
            <a:r>
              <a:rPr lang="en-US" sz="2600" dirty="0"/>
              <a:t> is the error code to be associated with exception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2/15/2023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048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317</TotalTime>
  <Words>908</Words>
  <Application>Microsoft Office PowerPoint</Application>
  <PresentationFormat>Widescreen</PresentationFormat>
  <Paragraphs>145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Rockwell</vt:lpstr>
      <vt:lpstr>Rockwell Condensed</vt:lpstr>
      <vt:lpstr>Wingdings</vt:lpstr>
      <vt:lpstr>Wood Type</vt:lpstr>
      <vt:lpstr>EXCEPTIONS IN PLSQL</vt:lpstr>
      <vt:lpstr>DEFINITION</vt:lpstr>
      <vt:lpstr>SYSTEM DEFINED EXCEPTIONS</vt:lpstr>
      <vt:lpstr>USER DEFINED EXCEPTIONS</vt:lpstr>
      <vt:lpstr>REMARKS</vt:lpstr>
      <vt:lpstr>Internally defined exceptions</vt:lpstr>
      <vt:lpstr>EXAMPLE 1: SYSTEM DEFINED EXCEPTION</vt:lpstr>
      <vt:lpstr>Example 2: USER defined exception</vt:lpstr>
      <vt:lpstr>EXCEPTION_INIT Pragma</vt:lpstr>
      <vt:lpstr>EXAMPLE 3: EXCEPTION_INIT</vt:lpstr>
      <vt:lpstr>POINTS TO REMEMBER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PLSQL</dc:title>
  <dc:creator>Huguette Sandrine Ingenere</dc:creator>
  <cp:lastModifiedBy>Huguette Sandrine</cp:lastModifiedBy>
  <cp:revision>251</cp:revision>
  <dcterms:created xsi:type="dcterms:W3CDTF">2023-02-15T12:53:37Z</dcterms:created>
  <dcterms:modified xsi:type="dcterms:W3CDTF">2023-09-14T09:34:31Z</dcterms:modified>
</cp:coreProperties>
</file>