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68" r:id="rId3"/>
    <p:sldId id="269" r:id="rId4"/>
    <p:sldId id="271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6" r:id="rId17"/>
    <p:sldId id="283" r:id="rId18"/>
    <p:sldId id="284" r:id="rId19"/>
    <p:sldId id="285" r:id="rId20"/>
    <p:sldId id="287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3872-CA58-4A59-8F05-4FFC8BA0A3E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7526F-59DD-4774-B844-16D75BD0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10041905" cy="1034527"/>
          </a:xfrm>
        </p:spPr>
        <p:txBody>
          <a:bodyPr/>
          <a:lstStyle/>
          <a:p>
            <a:r>
              <a:rPr lang="en-US" dirty="0" smtClean="0"/>
              <a:t>Instructor: Ingenere Huguette Sandrine</a:t>
            </a:r>
          </a:p>
          <a:p>
            <a:r>
              <a:rPr lang="en-US" dirty="0" smtClean="0"/>
              <a:t>E-mail: Sandrine.Ingenere@gmail.com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THEN END </a:t>
            </a:r>
            <a:r>
              <a:rPr lang="en-US" dirty="0" smtClean="0"/>
              <a:t>IF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449799" cy="4151376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US" sz="4000" dirty="0"/>
              <a:t>IF condition</a:t>
            </a:r>
          </a:p>
          <a:p>
            <a:pPr marL="274320" lvl="1" indent="0">
              <a:buNone/>
            </a:pPr>
            <a:r>
              <a:rPr lang="en-US" sz="4000" dirty="0"/>
              <a:t>THEN</a:t>
            </a:r>
          </a:p>
          <a:p>
            <a:pPr marL="274320" lvl="1" indent="0">
              <a:buNone/>
            </a:pPr>
            <a:r>
              <a:rPr lang="en-US" sz="4000" dirty="0"/>
              <a:t>... sequence of executable statements ...</a:t>
            </a:r>
          </a:p>
          <a:p>
            <a:pPr marL="274320" lvl="1" indent="0">
              <a:buNone/>
            </a:pPr>
            <a:r>
              <a:rPr lang="en-US" sz="4000" dirty="0"/>
              <a:t>END IF</a:t>
            </a:r>
            <a:r>
              <a:rPr lang="en-US" sz="4000" dirty="0" smtClean="0"/>
              <a:t>;</a:t>
            </a:r>
          </a:p>
          <a:p>
            <a:pPr marL="274320" lvl="1" indent="0">
              <a:buNone/>
            </a:pPr>
            <a:endParaRPr lang="en-US" sz="4000" dirty="0"/>
          </a:p>
          <a:p>
            <a:pPr marL="274320" lvl="1" indent="0">
              <a:buNone/>
            </a:pPr>
            <a:r>
              <a:rPr lang="en-US" sz="4000" b="1" dirty="0"/>
              <a:t>Note:</a:t>
            </a:r>
            <a:r>
              <a:rPr lang="en-US" sz="4000" dirty="0"/>
              <a:t> </a:t>
            </a:r>
            <a:r>
              <a:rPr lang="en-US" sz="4000" u="sng" dirty="0"/>
              <a:t>Place a semicolon (;) only after the END IF keywords</a:t>
            </a:r>
          </a:p>
          <a:p>
            <a:pPr marL="274320" lvl="1" indent="0">
              <a:buNone/>
            </a:pP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>
                <a:solidFill>
                  <a:schemeClr val="dk1"/>
                </a:solidFill>
              </a:rPr>
              <a:t>IF THEN END IF;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7"/>
            <a:ext cx="10606681" cy="42704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DECLARE</a:t>
            </a:r>
          </a:p>
          <a:p>
            <a:pPr marL="0" indent="0">
              <a:buNone/>
            </a:pPr>
            <a:r>
              <a:rPr lang="en-US" sz="2400" dirty="0"/>
              <a:t>     salary float :=&amp;salary;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IF salary &gt; 200 THEN salary := salary + 200; END IF;</a:t>
            </a:r>
          </a:p>
          <a:p>
            <a:pPr marL="0" indent="0">
              <a:buNone/>
            </a:pPr>
            <a:r>
              <a:rPr lang="en-US" sz="2400" dirty="0"/>
              <a:t>     dbms_output.put_line ('The new salary is now:' || salary);</a:t>
            </a: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/</a:t>
            </a:r>
          </a:p>
          <a:p>
            <a:pPr marL="0" indent="0">
              <a:buNone/>
            </a:pPr>
            <a:r>
              <a:rPr lang="en-US" b="1" u="sng" dirty="0"/>
              <a:t>Remark</a:t>
            </a:r>
            <a:r>
              <a:rPr lang="en-US" dirty="0"/>
              <a:t>:  It’s not necessary to put the IF, THEN, and END IF keywords on their own lines. In fact, line breaks don’t matter at all for any type of IF statement.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2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305" y="7574"/>
            <a:ext cx="3261941" cy="256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624611" cy="4391451"/>
          </a:xfrm>
        </p:spPr>
        <p:txBody>
          <a:bodyPr>
            <a:normAutofit/>
          </a:bodyPr>
          <a:lstStyle/>
          <a:p>
            <a:r>
              <a:rPr lang="en-US" sz="2600" dirty="0"/>
              <a:t>The second form of IF statement adds the keyword ELSE followed by an alternative sequence of </a:t>
            </a:r>
            <a:r>
              <a:rPr lang="en-US" sz="2600" dirty="0" smtClean="0"/>
              <a:t>statements</a:t>
            </a:r>
          </a:p>
          <a:p>
            <a:r>
              <a:rPr lang="en-US" sz="2600" b="1" u="sng" dirty="0"/>
              <a:t>This combination implements an either/or </a:t>
            </a:r>
            <a:r>
              <a:rPr lang="en-US" sz="2600" b="1" u="sng" dirty="0" smtClean="0"/>
              <a:t>Logic</a:t>
            </a:r>
          </a:p>
          <a:p>
            <a:r>
              <a:rPr lang="en-US" sz="2600" dirty="0"/>
              <a:t>Use the IF-THEN-ELSE format when you want to choose between two mutually exclusive </a:t>
            </a:r>
            <a:r>
              <a:rPr lang="en-US" sz="2600" dirty="0" smtClean="0"/>
              <a:t>actions</a:t>
            </a:r>
          </a:p>
          <a:p>
            <a:r>
              <a:rPr lang="en-US" sz="2600" dirty="0"/>
              <a:t>If the condition evaluates to FALSE or NULL</a:t>
            </a:r>
            <a:r>
              <a:rPr lang="en-US" sz="2600" b="1" u="sng" dirty="0"/>
              <a:t>, the executable statements that come after the ELSE keyword and before the matching END IF keywords are executed</a:t>
            </a:r>
            <a:r>
              <a:rPr lang="en-US" sz="26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844246" cy="4243533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600" dirty="0"/>
              <a:t>IF </a:t>
            </a:r>
            <a:r>
              <a:rPr lang="en-US" sz="2600" dirty="0" smtClean="0"/>
              <a:t>condition THEN</a:t>
            </a:r>
            <a:endParaRPr lang="en-US" sz="2600" dirty="0"/>
          </a:p>
          <a:p>
            <a:pPr marL="274320" lvl="1" indent="0">
              <a:buNone/>
            </a:pPr>
            <a:r>
              <a:rPr lang="en-US" sz="2600" dirty="0"/>
              <a:t>... TRUE sequence of executable statements ...</a:t>
            </a:r>
          </a:p>
          <a:p>
            <a:pPr marL="274320" lvl="1" indent="0">
              <a:buNone/>
            </a:pPr>
            <a:r>
              <a:rPr lang="en-US" sz="2600" dirty="0"/>
              <a:t>ELSE</a:t>
            </a:r>
          </a:p>
          <a:p>
            <a:pPr marL="274320" lvl="1" indent="0">
              <a:buNone/>
            </a:pPr>
            <a:r>
              <a:rPr lang="en-US" sz="2600" dirty="0"/>
              <a:t>... FALSE/NULL sequence of executable statements ...</a:t>
            </a:r>
          </a:p>
          <a:p>
            <a:pPr marL="274320" lvl="1" indent="0">
              <a:buNone/>
            </a:pPr>
            <a:r>
              <a:rPr lang="en-US" sz="2600" dirty="0"/>
              <a:t>END IF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u="sng" dirty="0"/>
              <a:t>Remark</a:t>
            </a:r>
            <a:r>
              <a:rPr lang="en-US" sz="2600" dirty="0"/>
              <a:t>: If the condition evaluates to TRUE, the executable statements found after the THEN keyword and before the ELSE keyword are executed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7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/>
              <a:t>IF-THEN-ELSE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7"/>
            <a:ext cx="10727705" cy="4091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DECLARE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/>
              <a:t>e_empcode</a:t>
            </a:r>
            <a:r>
              <a:rPr lang="en-US" sz="2800" dirty="0"/>
              <a:t> </a:t>
            </a:r>
            <a:r>
              <a:rPr lang="en-US" sz="2800" dirty="0" err="1"/>
              <a:t>employee.emp_code%TYPE</a:t>
            </a:r>
            <a:r>
              <a:rPr lang="en-US" sz="2800" dirty="0"/>
              <a:t> := &amp;</a:t>
            </a:r>
            <a:r>
              <a:rPr lang="en-US" sz="2800" dirty="0" err="1"/>
              <a:t>emp_code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/>
              <a:t>e_first_name</a:t>
            </a:r>
            <a:r>
              <a:rPr lang="en-US" sz="2800" dirty="0"/>
              <a:t> </a:t>
            </a:r>
            <a:r>
              <a:rPr lang="en-US" sz="2800" dirty="0" err="1"/>
              <a:t>employee.emp_first_name%TYPE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BEGIN</a:t>
            </a:r>
          </a:p>
          <a:p>
            <a:pPr marL="0" indent="0">
              <a:buNone/>
            </a:pPr>
            <a:r>
              <a:rPr lang="en-US" sz="2800" dirty="0"/>
              <a:t>    SELECT </a:t>
            </a:r>
            <a:r>
              <a:rPr lang="en-US" sz="2800" dirty="0" err="1"/>
              <a:t>emp_first_name</a:t>
            </a:r>
            <a:r>
              <a:rPr lang="en-US" sz="2800" dirty="0"/>
              <a:t> INTO </a:t>
            </a:r>
            <a:r>
              <a:rPr lang="en-US" sz="2800" dirty="0" err="1"/>
              <a:t>e_first_name</a:t>
            </a:r>
            <a:r>
              <a:rPr lang="en-US" sz="2800" dirty="0"/>
              <a:t> FROM employee WHERE </a:t>
            </a:r>
            <a:r>
              <a:rPr lang="en-US" sz="2800" dirty="0" err="1"/>
              <a:t>emp_code</a:t>
            </a:r>
            <a:r>
              <a:rPr lang="en-US" sz="2800" dirty="0"/>
              <a:t>=</a:t>
            </a:r>
            <a:r>
              <a:rPr lang="en-US" sz="2800" dirty="0" err="1"/>
              <a:t>e_empcode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b="1" dirty="0"/>
              <a:t>IF </a:t>
            </a:r>
            <a:r>
              <a:rPr lang="en-US" sz="2800" b="1" dirty="0" err="1"/>
              <a:t>e_first_name</a:t>
            </a:r>
            <a:r>
              <a:rPr lang="en-US" sz="2800" b="1" dirty="0"/>
              <a:t> IS NULL THEN</a:t>
            </a:r>
          </a:p>
          <a:p>
            <a:pPr marL="0" indent="0">
              <a:buNone/>
            </a:pPr>
            <a:r>
              <a:rPr lang="en-US" sz="2800" dirty="0"/>
              <a:t>        raise NO_DATA_FOUND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smtClean="0"/>
              <a:t>IF-THEN-ELSE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 ELSE   </a:t>
            </a:r>
          </a:p>
          <a:p>
            <a:pPr marL="0" indent="0">
              <a:buNone/>
            </a:pPr>
            <a:r>
              <a:rPr lang="en-US" sz="2800" dirty="0"/>
              <a:t>        dbms_output.put_line ('The employee exists!');</a:t>
            </a:r>
          </a:p>
          <a:p>
            <a:pPr marL="0" indent="0">
              <a:buNone/>
            </a:pPr>
            <a:r>
              <a:rPr lang="en-US" sz="2800" b="1" dirty="0"/>
              <a:t>    END IF;</a:t>
            </a:r>
          </a:p>
          <a:p>
            <a:pPr marL="0" indent="0">
              <a:buNone/>
            </a:pPr>
            <a:r>
              <a:rPr lang="en-US" sz="2800" dirty="0"/>
              <a:t>EXCEPTION</a:t>
            </a:r>
          </a:p>
          <a:p>
            <a:pPr marL="0" indent="0">
              <a:buNone/>
            </a:pPr>
            <a:r>
              <a:rPr lang="en-US" sz="2800" dirty="0"/>
              <a:t>    WHEN NO_DATA_FOUND THEN</a:t>
            </a:r>
          </a:p>
          <a:p>
            <a:pPr marL="0" indent="0">
              <a:buNone/>
            </a:pPr>
            <a:r>
              <a:rPr lang="en-US" sz="2800" dirty="0"/>
              <a:t>        dbms_output.put_line('The employee does not exist');</a:t>
            </a:r>
          </a:p>
          <a:p>
            <a:pPr marL="0" indent="0">
              <a:buNone/>
            </a:pPr>
            <a:r>
              <a:rPr lang="en-US" sz="2800" dirty="0"/>
              <a:t>END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059" y="7574"/>
            <a:ext cx="3261941" cy="256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IF-THEN-ELSIF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7"/>
            <a:ext cx="10606682" cy="447213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This </a:t>
            </a:r>
            <a:r>
              <a:rPr lang="en-US" sz="2800" dirty="0"/>
              <a:t>form </a:t>
            </a:r>
            <a:r>
              <a:rPr lang="en-US" sz="2800" dirty="0" smtClean="0"/>
              <a:t>of </a:t>
            </a:r>
            <a:r>
              <a:rPr lang="en-US" sz="2800" dirty="0"/>
              <a:t>IF statement uses the keyword ELSIF (not ELSEIF) to introduce additional </a:t>
            </a:r>
            <a:r>
              <a:rPr lang="en-US" sz="2800" dirty="0" smtClean="0"/>
              <a:t>conditions</a:t>
            </a:r>
          </a:p>
          <a:p>
            <a:r>
              <a:rPr lang="en-US" sz="2800" b="1" u="sng" dirty="0" smtClean="0"/>
              <a:t>This form is </a:t>
            </a:r>
            <a:r>
              <a:rPr lang="en-US" sz="2800" b="1" u="sng" dirty="0"/>
              <a:t>used when you want to select an action from several mutually exclusive </a:t>
            </a:r>
            <a:r>
              <a:rPr lang="en-US" sz="2800" b="1" u="sng" dirty="0" smtClean="0"/>
              <a:t>alternative</a:t>
            </a:r>
          </a:p>
          <a:p>
            <a:r>
              <a:rPr lang="en-US" sz="2800" b="1" u="sng" dirty="0"/>
              <a:t>It is not an either/or </a:t>
            </a:r>
            <a:r>
              <a:rPr lang="en-US" sz="2800" b="1" u="sng" dirty="0" smtClean="0"/>
              <a:t>situation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The ELSE clause in the IF-ELSIF is the “otherwise” of the </a:t>
            </a:r>
            <a:r>
              <a:rPr lang="en-US" sz="2800" dirty="0" smtClean="0"/>
              <a:t>statement</a:t>
            </a:r>
          </a:p>
          <a:p>
            <a:r>
              <a:rPr lang="en-US" sz="2800" b="1" u="sng" dirty="0" smtClean="0"/>
              <a:t>You </a:t>
            </a:r>
            <a:r>
              <a:rPr lang="en-US" sz="2800" b="1" u="sng" dirty="0"/>
              <a:t>should use ELSIF with mutually exclusive alternatives (i.e., only one condition can be TRUE for any execution of the IF statement).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IF-THEN-ELSIF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481176" cy="430180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800" dirty="0"/>
              <a:t>IF condition1 THEN</a:t>
            </a:r>
          </a:p>
          <a:p>
            <a:pPr marL="274320" lvl="1" indent="0">
              <a:buNone/>
            </a:pPr>
            <a:r>
              <a:rPr lang="en-US" sz="2800" dirty="0"/>
              <a:t>   sequence_of_statements1</a:t>
            </a:r>
          </a:p>
          <a:p>
            <a:pPr marL="274320" lvl="1" indent="0">
              <a:buNone/>
            </a:pPr>
            <a:r>
              <a:rPr lang="en-US" sz="2800" dirty="0"/>
              <a:t>ELSIF condition2 THEN</a:t>
            </a:r>
          </a:p>
          <a:p>
            <a:pPr marL="274320" lvl="1" indent="0">
              <a:buNone/>
            </a:pPr>
            <a:r>
              <a:rPr lang="en-US" sz="2800" dirty="0"/>
              <a:t>   sequence_of_statements2</a:t>
            </a:r>
          </a:p>
          <a:p>
            <a:pPr marL="274320" lvl="1" indent="0">
              <a:buNone/>
            </a:pPr>
            <a:r>
              <a:rPr lang="en-US" sz="2800" dirty="0"/>
              <a:t>ELSE</a:t>
            </a:r>
          </a:p>
          <a:p>
            <a:pPr marL="274320" lvl="1" indent="0">
              <a:buNone/>
            </a:pPr>
            <a:r>
              <a:rPr lang="en-US" sz="2800" dirty="0"/>
              <a:t>   sequence_of_statements3</a:t>
            </a:r>
          </a:p>
          <a:p>
            <a:pPr marL="274320" lvl="1" indent="0">
              <a:buNone/>
            </a:pPr>
            <a:r>
              <a:rPr lang="en-US" sz="2800" dirty="0"/>
              <a:t>END IF</a:t>
            </a:r>
            <a:r>
              <a:rPr lang="en-US" sz="2800" dirty="0" smtClean="0"/>
              <a:t>;</a:t>
            </a:r>
          </a:p>
          <a:p>
            <a:pPr marL="274320" lvl="1" indent="0">
              <a:buNone/>
            </a:pPr>
            <a:endParaRPr lang="en-US" sz="2800" dirty="0"/>
          </a:p>
          <a:p>
            <a:pPr marL="274320" lvl="1" indent="0">
              <a:buNone/>
            </a:pPr>
            <a:r>
              <a:rPr lang="en-US" sz="2800" b="1" dirty="0"/>
              <a:t>Note:</a:t>
            </a:r>
            <a:r>
              <a:rPr lang="en-US" sz="2800" dirty="0"/>
              <a:t> </a:t>
            </a:r>
            <a:r>
              <a:rPr lang="en-US" sz="2800" u="sng" dirty="0"/>
              <a:t>Place a semicolon (;) only after the END IF keywords</a:t>
            </a:r>
          </a:p>
          <a:p>
            <a:pPr marL="274320" lvl="1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/>
              <a:t>IF-THEN-ELSIF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7568"/>
            <a:ext cx="10839764" cy="4724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DECLARE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v_out</a:t>
            </a:r>
            <a:r>
              <a:rPr lang="en-US" sz="2400" dirty="0"/>
              <a:t> varchar(50);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v_num</a:t>
            </a:r>
            <a:r>
              <a:rPr lang="en-US" sz="2400" dirty="0"/>
              <a:t> number:=8;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v_name</a:t>
            </a:r>
            <a:r>
              <a:rPr lang="en-US" sz="2400" dirty="0"/>
              <a:t> varchar(100):='XYZ';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IF </a:t>
            </a:r>
            <a:r>
              <a:rPr lang="en-US" sz="2400" dirty="0" err="1"/>
              <a:t>v_num</a:t>
            </a:r>
            <a:r>
              <a:rPr lang="en-US" sz="2400" dirty="0"/>
              <a:t> = 2 THEN</a:t>
            </a:r>
          </a:p>
          <a:p>
            <a:pPr marL="0" indent="0">
              <a:buNone/>
            </a:pPr>
            <a:r>
              <a:rPr lang="en-US" sz="2400" dirty="0"/>
              <a:t>        NULL;</a:t>
            </a:r>
          </a:p>
          <a:p>
            <a:pPr marL="0" indent="0">
              <a:buNone/>
            </a:pPr>
            <a:r>
              <a:rPr lang="en-US" sz="2400" dirty="0"/>
              <a:t>    ELSIF </a:t>
            </a:r>
            <a:r>
              <a:rPr lang="en-US" sz="2400" dirty="0" err="1"/>
              <a:t>v_num</a:t>
            </a:r>
            <a:r>
              <a:rPr lang="en-US" sz="2400" dirty="0"/>
              <a:t> = 8 THEN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v_out</a:t>
            </a:r>
            <a:r>
              <a:rPr lang="en-US" sz="2400" dirty="0"/>
              <a:t> := 'The value: '||</a:t>
            </a:r>
            <a:r>
              <a:rPr lang="en-US" sz="2400" dirty="0" err="1"/>
              <a:t>v_num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dbms_output.put_line(</a:t>
            </a:r>
            <a:r>
              <a:rPr lang="en-US" sz="2400" dirty="0" err="1"/>
              <a:t>v_out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78" y="251549"/>
            <a:ext cx="10058400" cy="1609344"/>
          </a:xfrm>
        </p:spPr>
        <p:txBody>
          <a:bodyPr/>
          <a:lstStyle/>
          <a:p>
            <a:r>
              <a:rPr lang="en-US" dirty="0"/>
              <a:t>EXAMPLE 3: </a:t>
            </a:r>
            <a:r>
              <a:rPr lang="en-US" dirty="0" smtClean="0"/>
              <a:t>IF-THEN-ELSIF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778" y="1458019"/>
            <a:ext cx="10951822" cy="5341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 ELSE</a:t>
            </a:r>
          </a:p>
          <a:p>
            <a:pPr marL="0" indent="0">
              <a:buNone/>
            </a:pPr>
            <a:r>
              <a:rPr lang="en-US" sz="2200" dirty="0"/>
              <a:t>        dbms_output.put_line('This is the default print');</a:t>
            </a:r>
          </a:p>
          <a:p>
            <a:pPr marL="0" indent="0">
              <a:buNone/>
            </a:pPr>
            <a:r>
              <a:rPr lang="en-US" sz="2200" dirty="0"/>
              <a:t>    END IF;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IF </a:t>
            </a:r>
            <a:r>
              <a:rPr lang="en-US" sz="2200" dirty="0" err="1"/>
              <a:t>v_name</a:t>
            </a:r>
            <a:r>
              <a:rPr lang="en-US" sz="2200" dirty="0"/>
              <a:t> = '123' THEN</a:t>
            </a:r>
          </a:p>
          <a:p>
            <a:pPr marL="0" indent="0">
              <a:buNone/>
            </a:pPr>
            <a:r>
              <a:rPr lang="en-US" sz="2200" dirty="0"/>
              <a:t>        NULL;</a:t>
            </a:r>
          </a:p>
          <a:p>
            <a:pPr marL="0" indent="0">
              <a:buNone/>
            </a:pPr>
            <a:r>
              <a:rPr lang="en-US" sz="2200" dirty="0"/>
              <a:t>    ELSIF </a:t>
            </a:r>
            <a:r>
              <a:rPr lang="en-US" sz="2200" dirty="0" err="1"/>
              <a:t>v_name</a:t>
            </a:r>
            <a:r>
              <a:rPr lang="en-US" sz="2200" dirty="0"/>
              <a:t> = 'XYZ' THEN</a:t>
            </a:r>
          </a:p>
          <a:p>
            <a:pPr marL="0" indent="0">
              <a:buNone/>
            </a:pPr>
            <a:r>
              <a:rPr lang="en-US" sz="2200" dirty="0"/>
              <a:t>        dbms_output.put_line(</a:t>
            </a:r>
            <a:r>
              <a:rPr lang="en-US" sz="2200" dirty="0" err="1"/>
              <a:t>v_name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    ELSE</a:t>
            </a:r>
          </a:p>
          <a:p>
            <a:pPr marL="0" indent="0">
              <a:buNone/>
            </a:pPr>
            <a:r>
              <a:rPr lang="en-US" sz="2200" dirty="0"/>
              <a:t>        dbms_output.put_line('This is the default print');</a:t>
            </a:r>
          </a:p>
          <a:p>
            <a:pPr marL="0" indent="0">
              <a:buNone/>
            </a:pPr>
            <a:r>
              <a:rPr lang="en-US" sz="2200" dirty="0"/>
              <a:t>    END IF;</a:t>
            </a:r>
          </a:p>
          <a:p>
            <a:pPr marL="0" indent="0">
              <a:buNone/>
            </a:pPr>
            <a:r>
              <a:rPr lang="en-US" sz="2200" dirty="0"/>
              <a:t>END;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STATEMENTS IN A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602199" cy="4306286"/>
          </a:xfrm>
        </p:spPr>
        <p:txBody>
          <a:bodyPr>
            <a:normAutofit/>
          </a:bodyPr>
          <a:lstStyle/>
          <a:p>
            <a:r>
              <a:rPr lang="en-US" sz="2600" dirty="0"/>
              <a:t>PL/SQL is a database programming </a:t>
            </a:r>
            <a:r>
              <a:rPr lang="en-US" sz="2600" dirty="0" smtClean="0"/>
              <a:t>language</a:t>
            </a:r>
          </a:p>
          <a:p>
            <a:r>
              <a:rPr lang="en-US" sz="2600" dirty="0"/>
              <a:t> Almost all the programs you will ever write in PL/SQL will read from or write to Oracle Database by using </a:t>
            </a:r>
            <a:r>
              <a:rPr lang="en-US" sz="2600" dirty="0" smtClean="0"/>
              <a:t>SQL</a:t>
            </a:r>
          </a:p>
          <a:p>
            <a:r>
              <a:rPr lang="en-US" sz="2600" dirty="0"/>
              <a:t>Oracle Database makes it very easy to write and run SQL statements in </a:t>
            </a:r>
            <a:r>
              <a:rPr lang="en-US" sz="2600" dirty="0" smtClean="0"/>
              <a:t>PL/SQL</a:t>
            </a:r>
          </a:p>
          <a:p>
            <a:r>
              <a:rPr lang="en-US" sz="2600" dirty="0"/>
              <a:t>You write the SQL statement directly in your PL/SQL block and then add the code needed to interface between the SQL statement and the PL/SQL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IF 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687364" cy="4476616"/>
          </a:xfrm>
        </p:spPr>
        <p:txBody>
          <a:bodyPr>
            <a:normAutofit/>
          </a:bodyPr>
          <a:lstStyle/>
          <a:p>
            <a:r>
              <a:rPr lang="en-US" sz="2800" dirty="0"/>
              <a:t>Always match up an IF with an END </a:t>
            </a:r>
            <a:r>
              <a:rPr lang="en-US" sz="2800" dirty="0" smtClean="0"/>
              <a:t>IF</a:t>
            </a:r>
            <a:endParaRPr lang="en-US" sz="2800" dirty="0"/>
          </a:p>
          <a:p>
            <a:r>
              <a:rPr lang="en-US" sz="2800" dirty="0"/>
              <a:t>You must have a space between the keywords END and </a:t>
            </a:r>
            <a:r>
              <a:rPr lang="en-US" sz="2800" dirty="0" smtClean="0"/>
              <a:t>IF</a:t>
            </a:r>
            <a:endParaRPr lang="en-US" sz="2800" dirty="0"/>
          </a:p>
          <a:p>
            <a:r>
              <a:rPr lang="en-US" sz="2800" dirty="0"/>
              <a:t>If you type ENDIF instead of END IF, the compiler will get confused and give you the following hard-to-understand error messages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/>
              <a:t>ORA-06550: line 14, column 4: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/>
              <a:t>PLS-00103: Encountered the symbol ";" when expecting one of the following: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36" y="2743198"/>
            <a:ext cx="9157446" cy="24697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END </a:t>
            </a:r>
            <a:endParaRPr lang="en-US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RETRIEVING EMPLOYEE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768046" cy="4378004"/>
          </a:xfrm>
        </p:spPr>
        <p:txBody>
          <a:bodyPr>
            <a:normAutofit/>
          </a:bodyPr>
          <a:lstStyle/>
          <a:p>
            <a:r>
              <a:rPr lang="en-US" dirty="0" smtClean="0"/>
              <a:t>A simple SQL query to retrieve an employee’s first name can be written like this:</a:t>
            </a:r>
          </a:p>
          <a:p>
            <a:pPr marL="274320" lvl="1" indent="0">
              <a:buNone/>
            </a:pPr>
            <a:r>
              <a:rPr lang="en-US" b="1" dirty="0" smtClean="0"/>
              <a:t>SELECT </a:t>
            </a:r>
            <a:r>
              <a:rPr lang="en-US" b="1" dirty="0" err="1" smtClean="0"/>
              <a:t>first_name</a:t>
            </a:r>
            <a:r>
              <a:rPr lang="en-US" b="1" dirty="0" smtClean="0"/>
              <a:t> FROM employee WHERE id=2;</a:t>
            </a:r>
          </a:p>
          <a:p>
            <a:r>
              <a:rPr lang="en-US" dirty="0" smtClean="0"/>
              <a:t>To run this same </a:t>
            </a:r>
            <a:r>
              <a:rPr lang="en-US" dirty="0"/>
              <a:t>query inside my PL/SQL block and display the </a:t>
            </a:r>
            <a:r>
              <a:rPr lang="en-US" dirty="0" smtClean="0"/>
              <a:t>name; we have </a:t>
            </a:r>
            <a:r>
              <a:rPr lang="en-US" dirty="0"/>
              <a:t>to </a:t>
            </a:r>
            <a:r>
              <a:rPr lang="en-US" b="1" u="sng" dirty="0"/>
              <a:t>“copy” </a:t>
            </a:r>
            <a:r>
              <a:rPr lang="en-US" dirty="0"/>
              <a:t>the name from the table into a local </a:t>
            </a:r>
            <a:r>
              <a:rPr lang="en-US" dirty="0" smtClean="0"/>
              <a:t>variable.</a:t>
            </a:r>
          </a:p>
          <a:p>
            <a:r>
              <a:rPr lang="en-US" dirty="0" smtClean="0"/>
              <a:t>This is done using the </a:t>
            </a:r>
            <a:r>
              <a:rPr lang="en-US" b="1" u="sng" dirty="0"/>
              <a:t>INTO</a:t>
            </a:r>
            <a:r>
              <a:rPr lang="en-US" dirty="0"/>
              <a:t> </a:t>
            </a:r>
            <a:r>
              <a:rPr lang="en-US" dirty="0" smtClean="0"/>
              <a:t>clause. See e.g. below for illustration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DECLARE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 smtClean="0"/>
              <a:t>f_name</a:t>
            </a:r>
            <a:r>
              <a:rPr lang="en-US" dirty="0" smtClean="0"/>
              <a:t>  </a:t>
            </a:r>
            <a:r>
              <a:rPr lang="en-US" dirty="0" err="1" smtClean="0"/>
              <a:t>employees.first_name%TYPE</a:t>
            </a:r>
            <a:r>
              <a:rPr lang="en-US" dirty="0"/>
              <a:t>;</a:t>
            </a:r>
          </a:p>
          <a:p>
            <a:pPr marL="274320" lvl="1" indent="0">
              <a:buNone/>
            </a:pPr>
            <a:r>
              <a:rPr lang="en-US" dirty="0"/>
              <a:t>BEGIN</a:t>
            </a:r>
          </a:p>
          <a:p>
            <a:pPr marL="274320" lvl="1" indent="0">
              <a:buNone/>
            </a:pPr>
            <a:r>
              <a:rPr lang="en-US" dirty="0"/>
              <a:t>  SELECT </a:t>
            </a:r>
            <a:r>
              <a:rPr lang="en-US" dirty="0" err="1" smtClean="0"/>
              <a:t>first_name</a:t>
            </a:r>
            <a:r>
              <a:rPr lang="en-US" dirty="0" smtClean="0"/>
              <a:t> INTO </a:t>
            </a:r>
            <a:r>
              <a:rPr lang="en-US" dirty="0" err="1" smtClean="0"/>
              <a:t>f_name</a:t>
            </a:r>
            <a:r>
              <a:rPr lang="en-US" dirty="0" smtClean="0"/>
              <a:t> FROM employees </a:t>
            </a:r>
            <a:r>
              <a:rPr lang="en-US" dirty="0"/>
              <a:t>WHERE </a:t>
            </a:r>
            <a:r>
              <a:rPr lang="en-US" dirty="0" smtClean="0"/>
              <a:t>id </a:t>
            </a:r>
            <a:r>
              <a:rPr lang="en-US" dirty="0"/>
              <a:t>= 2</a:t>
            </a:r>
            <a:r>
              <a:rPr lang="en-US" dirty="0" smtClean="0"/>
              <a:t>;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  </a:t>
            </a:r>
            <a:r>
              <a:rPr lang="en-US" dirty="0" err="1"/>
              <a:t>DBMS_OUTPUT.put_line</a:t>
            </a:r>
            <a:r>
              <a:rPr lang="en-US" dirty="0"/>
              <a:t> (</a:t>
            </a:r>
            <a:r>
              <a:rPr lang="en-US" dirty="0" err="1"/>
              <a:t>l_name</a:t>
            </a:r>
            <a:r>
              <a:rPr lang="en-US" dirty="0"/>
              <a:t>);</a:t>
            </a:r>
          </a:p>
          <a:p>
            <a:pPr marL="274320" lvl="1" indent="0">
              <a:buNone/>
            </a:pPr>
            <a:r>
              <a:rPr lang="en-US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8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781493" cy="4151376"/>
          </a:xfrm>
        </p:spPr>
        <p:txBody>
          <a:bodyPr>
            <a:normAutofit/>
          </a:bodyPr>
          <a:lstStyle/>
          <a:p>
            <a:r>
              <a:rPr lang="en-US" sz="2800" dirty="0"/>
              <a:t>It is a codebase portion that supports decisions based on analysis of </a:t>
            </a:r>
            <a:r>
              <a:rPr lang="en-US" sz="2800" dirty="0" smtClean="0"/>
              <a:t>variables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It basically analyzes and chooses in which direction a program flows based on certain parameters or </a:t>
            </a:r>
            <a:r>
              <a:rPr lang="en-US" sz="2800" dirty="0" smtClean="0"/>
              <a:t>conditions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u="sng" dirty="0"/>
              <a:t>A condition is any variable or expression that returns a Boolean value (TRUE or FALSE</a:t>
            </a:r>
            <a:r>
              <a:rPr lang="en-US" sz="2800" u="sng" dirty="0" smtClean="0"/>
              <a:t>)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PL/SQL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732187" cy="43555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</a:t>
            </a:r>
            <a:r>
              <a:rPr lang="en-US" sz="2800" dirty="0"/>
              <a:t>computer program can be written using the basic control </a:t>
            </a:r>
            <a:r>
              <a:rPr lang="en-US" sz="2800" dirty="0" smtClean="0"/>
              <a:t>structures</a:t>
            </a:r>
          </a:p>
          <a:p>
            <a:r>
              <a:rPr lang="en-US" sz="2800" b="1" u="sng" dirty="0" smtClean="0"/>
              <a:t>PL/SQL control structures are grouped into three categories:</a:t>
            </a:r>
          </a:p>
          <a:p>
            <a:pPr lvl="1"/>
            <a:r>
              <a:rPr lang="en-US" sz="2800" dirty="0"/>
              <a:t>Conditional </a:t>
            </a:r>
            <a:r>
              <a:rPr lang="en-US" sz="2800" dirty="0" smtClean="0"/>
              <a:t>(or Selection) Control Structures</a:t>
            </a:r>
          </a:p>
          <a:p>
            <a:pPr lvl="1"/>
            <a:r>
              <a:rPr lang="en-US" sz="2800" dirty="0" smtClean="0"/>
              <a:t>Sequential Control Structures</a:t>
            </a:r>
          </a:p>
          <a:p>
            <a:pPr lvl="1"/>
            <a:r>
              <a:rPr lang="en-US" sz="2800" dirty="0"/>
              <a:t>Iterative Control </a:t>
            </a:r>
            <a:r>
              <a:rPr lang="en-US" sz="2800" dirty="0" smtClean="0"/>
              <a:t>Structures</a:t>
            </a:r>
          </a:p>
          <a:p>
            <a:r>
              <a:rPr lang="en-US" sz="3000" dirty="0"/>
              <a:t>They can be combined in any way necessary to deal with a given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696328" cy="4516501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The selection structure </a:t>
            </a:r>
            <a:r>
              <a:rPr lang="en-US" sz="2800" dirty="0"/>
              <a:t>tests a condition, then executes one sequence of statements instead of another, depending on whether the condition is true or </a:t>
            </a:r>
            <a:r>
              <a:rPr lang="en-US" sz="2800" dirty="0" smtClean="0"/>
              <a:t>false</a:t>
            </a:r>
          </a:p>
          <a:p>
            <a:pPr marL="548640" lvl="2" indent="0">
              <a:buNone/>
            </a:pPr>
            <a:r>
              <a:rPr lang="en-US" sz="2400" b="1" i="1" dirty="0" smtClean="0"/>
              <a:t>E.g.: IF statements</a:t>
            </a:r>
          </a:p>
          <a:p>
            <a:r>
              <a:rPr lang="en-US" sz="2800" b="1" u="sng" dirty="0"/>
              <a:t>The sequence structure </a:t>
            </a:r>
            <a:r>
              <a:rPr lang="en-US" sz="2800" dirty="0"/>
              <a:t>simply executes a sequence of statements in the order in which they occur</a:t>
            </a:r>
            <a:r>
              <a:rPr lang="en-US" sz="2800" dirty="0" smtClean="0"/>
              <a:t>.</a:t>
            </a:r>
          </a:p>
          <a:p>
            <a:pPr marL="548640" lvl="2" indent="0">
              <a:buNone/>
            </a:pPr>
            <a:r>
              <a:rPr lang="en-US" sz="2400" b="1" i="1" dirty="0" smtClean="0"/>
              <a:t>E.g.: CASE statements</a:t>
            </a:r>
          </a:p>
          <a:p>
            <a:r>
              <a:rPr lang="en-US" sz="2800" dirty="0"/>
              <a:t> </a:t>
            </a:r>
            <a:r>
              <a:rPr lang="en-US" sz="2800" b="1" u="sng" dirty="0"/>
              <a:t>The iteration structure </a:t>
            </a:r>
            <a:r>
              <a:rPr lang="en-US" sz="2800" dirty="0"/>
              <a:t>executes a sequence of statements repeatedly as long as a condition holds </a:t>
            </a:r>
            <a:r>
              <a:rPr lang="en-US" sz="2800" dirty="0" smtClean="0"/>
              <a:t>true</a:t>
            </a:r>
          </a:p>
          <a:p>
            <a:pPr marL="548640" lvl="2" indent="0">
              <a:buNone/>
            </a:pPr>
            <a:r>
              <a:rPr lang="en-US" sz="2400" b="1" i="1" dirty="0" smtClean="0"/>
              <a:t>E.g.: LOOPs</a:t>
            </a:r>
            <a:endParaRPr lang="en-US" sz="24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682" y="0"/>
            <a:ext cx="3261941" cy="256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Almost every piece of code you write will require conditional control, which is the ability to direct the flow of execution through your program based on a </a:t>
            </a:r>
            <a:r>
              <a:rPr lang="en-US" sz="2400" dirty="0" smtClean="0"/>
              <a:t>condition</a:t>
            </a:r>
          </a:p>
          <a:p>
            <a:r>
              <a:rPr lang="en-US" sz="2400" dirty="0" smtClean="0"/>
              <a:t>These structures allow you to take </a:t>
            </a:r>
            <a:r>
              <a:rPr lang="en-US" sz="2400" dirty="0"/>
              <a:t>alternative actions depending on </a:t>
            </a:r>
            <a:r>
              <a:rPr lang="en-US" sz="2400" dirty="0" smtClean="0"/>
              <a:t>circumstance</a:t>
            </a:r>
          </a:p>
          <a:p>
            <a:r>
              <a:rPr lang="en-US" sz="2400" dirty="0"/>
              <a:t>The IF </a:t>
            </a:r>
            <a:r>
              <a:rPr lang="en-US" sz="2400" dirty="0" smtClean="0"/>
              <a:t>statements let </a:t>
            </a:r>
            <a:r>
              <a:rPr lang="en-US" sz="2400" dirty="0"/>
              <a:t>you execute a sequence of statements </a:t>
            </a:r>
            <a:r>
              <a:rPr lang="en-US" sz="2400" dirty="0" smtClean="0"/>
              <a:t>conditionally</a:t>
            </a:r>
          </a:p>
          <a:p>
            <a:r>
              <a:rPr lang="en-US" sz="2400" b="1" u="sng" dirty="0"/>
              <a:t>There are three forms of IF statements: IF-THEN, IF-THEN-ELSE, and IF-THEN-ELSIF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987681" cy="706957"/>
          </a:xfrm>
        </p:spPr>
        <p:txBody>
          <a:bodyPr>
            <a:noAutofit/>
          </a:bodyPr>
          <a:lstStyle/>
          <a:p>
            <a:r>
              <a:rPr lang="en-US" sz="2400" dirty="0"/>
              <a:t>The IF </a:t>
            </a:r>
            <a:r>
              <a:rPr lang="en-US" sz="2400" dirty="0" smtClean="0"/>
              <a:t>statements allow </a:t>
            </a:r>
            <a:r>
              <a:rPr lang="en-US" sz="2400" dirty="0"/>
              <a:t>you to implement conditional branching logic in your </a:t>
            </a:r>
            <a:r>
              <a:rPr lang="en-US" sz="2400" dirty="0" smtClean="0"/>
              <a:t>programs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35741" y="2684929"/>
            <a:ext cx="10134600" cy="3666565"/>
            <a:chOff x="703729" y="2156015"/>
            <a:chExt cx="9592303" cy="4235820"/>
          </a:xfrm>
        </p:grpSpPr>
        <p:sp>
          <p:nvSpPr>
            <p:cNvPr id="7" name="Diamond 6"/>
            <p:cNvSpPr/>
            <p:nvPr/>
          </p:nvSpPr>
          <p:spPr>
            <a:xfrm>
              <a:off x="4881282" y="2156015"/>
              <a:ext cx="999565" cy="1286435"/>
            </a:xfrm>
            <a:prstGeom prst="diamond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703729" y="4773706"/>
              <a:ext cx="1878106" cy="712694"/>
            </a:xfrm>
            <a:prstGeom prst="flowChartInputOutpu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ata 8"/>
            <p:cNvSpPr/>
            <p:nvPr/>
          </p:nvSpPr>
          <p:spPr>
            <a:xfrm>
              <a:off x="4442036" y="4773706"/>
              <a:ext cx="1878106" cy="712694"/>
            </a:xfrm>
            <a:prstGeom prst="flowChartInputOutpu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8417926" y="4764741"/>
              <a:ext cx="1878106" cy="712694"/>
            </a:xfrm>
            <a:prstGeom prst="flowChartInputOutpu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878106" y="4101353"/>
              <a:ext cx="7687235" cy="179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  <a:endCxn id="9" idx="1"/>
            </p:cNvCxnSpPr>
            <p:nvPr/>
          </p:nvCxnSpPr>
          <p:spPr>
            <a:xfrm>
              <a:off x="5381065" y="3442450"/>
              <a:ext cx="24" cy="133125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8" idx="0"/>
            </p:cNvCxnSpPr>
            <p:nvPr/>
          </p:nvCxnSpPr>
          <p:spPr>
            <a:xfrm flipH="1">
              <a:off x="1830593" y="4110318"/>
              <a:ext cx="47513" cy="66338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0"/>
            </p:cNvCxnSpPr>
            <p:nvPr/>
          </p:nvCxnSpPr>
          <p:spPr>
            <a:xfrm flipV="1">
              <a:off x="9544790" y="4096871"/>
              <a:ext cx="11586" cy="66787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761565" y="5486400"/>
              <a:ext cx="15688" cy="66787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9493624" y="5481918"/>
              <a:ext cx="20170" cy="6275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372101" y="5490886"/>
              <a:ext cx="20170" cy="90094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57082" y="6131859"/>
              <a:ext cx="3608294" cy="896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383306" y="6113929"/>
              <a:ext cx="4128247" cy="3137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939090" y="3023106"/>
            <a:ext cx="67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14074" y="5129281"/>
            <a:ext cx="18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can’t vote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4532" y="4583436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18 - 64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842523" y="4550080"/>
            <a:ext cx="67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 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58472" y="4627254"/>
            <a:ext cx="107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0 - 17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63643" y="5138625"/>
            <a:ext cx="18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Group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51205" y="5132448"/>
            <a:ext cx="165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retire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7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059" y="7574"/>
            <a:ext cx="3261941" cy="256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IF-THEN STATMENT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799423" cy="41513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</a:t>
            </a:r>
            <a:r>
              <a:rPr lang="en-US" sz="2800" dirty="0"/>
              <a:t>is the simplest form of the IF statement. </a:t>
            </a:r>
          </a:p>
          <a:p>
            <a:r>
              <a:rPr lang="en-US" sz="2800" dirty="0"/>
              <a:t>The condition between IF and THEN determines whether the set of statements between THEN and END IF should be </a:t>
            </a:r>
            <a:r>
              <a:rPr lang="en-US" sz="2800" dirty="0" smtClean="0"/>
              <a:t>executed</a:t>
            </a:r>
          </a:p>
          <a:p>
            <a:r>
              <a:rPr lang="en-US" sz="2800" b="1" u="sng" dirty="0"/>
              <a:t>If the condition evaluates to FALSE or NULL, the code is not </a:t>
            </a:r>
            <a:r>
              <a:rPr lang="en-US" sz="2800" b="1" u="sng" dirty="0" smtClean="0"/>
              <a:t>executed</a:t>
            </a:r>
          </a:p>
          <a:p>
            <a:r>
              <a:rPr lang="en-US" sz="2800" b="1" u="sng" dirty="0"/>
              <a:t>If the condition evaluates to TRUE, the executable statements found after the THEN keyword and before the matching END IF statement are executed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9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431</TotalTime>
  <Words>1144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Rockwell</vt:lpstr>
      <vt:lpstr>Rockwell Condensed</vt:lpstr>
      <vt:lpstr>Wingdings</vt:lpstr>
      <vt:lpstr>Wood Type</vt:lpstr>
      <vt:lpstr>CONTROL STRUCTURES</vt:lpstr>
      <vt:lpstr>SQL STATEMENTS IN A PL/SQL BLOCK</vt:lpstr>
      <vt:lpstr>EXAMPLE: RETRIEVING EMPLOYEE NAME</vt:lpstr>
      <vt:lpstr>DEFINITION</vt:lpstr>
      <vt:lpstr>Overview of PL/SQL Control Structures</vt:lpstr>
      <vt:lpstr>CONTROL STRUCTURES EXPLAINED</vt:lpstr>
      <vt:lpstr>CONDITIONAL CONTROL STRUCTURES</vt:lpstr>
      <vt:lpstr>ILLUSTRATION</vt:lpstr>
      <vt:lpstr>IF-THEN STATMENT</vt:lpstr>
      <vt:lpstr>IF THEN END IF syntax</vt:lpstr>
      <vt:lpstr>EXAMPLE 1: IF THEN END IF;</vt:lpstr>
      <vt:lpstr>IF-THEN-ELSE STATEMENT</vt:lpstr>
      <vt:lpstr>IF-THEN-ELSE syntax</vt:lpstr>
      <vt:lpstr>EXAMPLE 2: IF-THEN-ELSE</vt:lpstr>
      <vt:lpstr>EXAMPLE 2: IF-THEN-ELSE CONT’D</vt:lpstr>
      <vt:lpstr>IF-THEN-ELSIF STATEMENT</vt:lpstr>
      <vt:lpstr>IF-THEN-ELSIF SYNTAX</vt:lpstr>
      <vt:lpstr>EXAMPLE 3: IF-THEN-ELSIF</vt:lpstr>
      <vt:lpstr>EXAMPLE 3: IF-THEN-ELSIF CONT’D</vt:lpstr>
      <vt:lpstr>AVOIDING IF SYNTAX ERRORS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PLSQL</dc:title>
  <dc:creator>Huguette Sandrine Ingenere</dc:creator>
  <cp:lastModifiedBy>Huguette Sandrine Ingenere</cp:lastModifiedBy>
  <cp:revision>367</cp:revision>
  <dcterms:created xsi:type="dcterms:W3CDTF">2023-02-15T12:53:37Z</dcterms:created>
  <dcterms:modified xsi:type="dcterms:W3CDTF">2023-02-27T12:33:46Z</dcterms:modified>
</cp:coreProperties>
</file>