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E3872-CA58-4A59-8F05-4FFC8BA0A3E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7526F-59DD-4774-B844-16D75BD0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7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9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3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5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1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10041905" cy="1034527"/>
          </a:xfrm>
        </p:spPr>
        <p:txBody>
          <a:bodyPr/>
          <a:lstStyle/>
          <a:p>
            <a:r>
              <a:rPr lang="en-US" dirty="0" smtClean="0"/>
              <a:t>Instructor: Ingenere Huguette Sandrine</a:t>
            </a:r>
          </a:p>
          <a:p>
            <a:r>
              <a:rPr lang="en-US" dirty="0" smtClean="0"/>
              <a:t>E-mail: Sandrine.Ingenere@gmail.com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752" y="2864223"/>
            <a:ext cx="10399060" cy="3527611"/>
          </a:xfrm>
        </p:spPr>
        <p:txBody>
          <a:bodyPr>
            <a:normAutofit/>
          </a:bodyPr>
          <a:lstStyle/>
          <a:p>
            <a:r>
              <a:rPr lang="en-US" sz="3000" dirty="0"/>
              <a:t>In other words, if you don’t specify an ELSE clause, and none of the results in </a:t>
            </a:r>
            <a:r>
              <a:rPr lang="en-US" sz="3000" dirty="0" smtClean="0"/>
              <a:t>the WHEN </a:t>
            </a:r>
            <a:r>
              <a:rPr lang="en-US" sz="3000" dirty="0"/>
              <a:t>clauses </a:t>
            </a:r>
            <a:r>
              <a:rPr lang="en-US" sz="3000" dirty="0" smtClean="0"/>
              <a:t>matches </a:t>
            </a:r>
            <a:r>
              <a:rPr lang="en-US" sz="3000" dirty="0"/>
              <a:t>the result of the CASE expression, PL/SQL raises </a:t>
            </a:r>
            <a:r>
              <a:rPr lang="en-US" sz="3000" dirty="0" smtClean="0"/>
              <a:t>a CASE_NOT_FOUND </a:t>
            </a:r>
            <a:r>
              <a:rPr lang="en-US" sz="3000" dirty="0"/>
              <a:t>error.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DEF-D592-4D1B-9CBC-3A001F9C6B6F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965" y="2335306"/>
            <a:ext cx="11183469" cy="4298576"/>
          </a:xfrm>
        </p:spPr>
        <p:txBody>
          <a:bodyPr>
            <a:normAutofit/>
          </a:bodyPr>
          <a:lstStyle/>
          <a:p>
            <a:r>
              <a:rPr lang="en-US" sz="2800" dirty="0"/>
              <a:t>This behavior is different from </a:t>
            </a:r>
            <a:r>
              <a:rPr lang="en-US" sz="2800" dirty="0" smtClean="0"/>
              <a:t>how it is done </a:t>
            </a:r>
            <a:r>
              <a:rPr lang="en-US" sz="2800" dirty="0"/>
              <a:t>with </a:t>
            </a:r>
            <a:r>
              <a:rPr lang="en-US" sz="2800" dirty="0" smtClean="0"/>
              <a:t>IF statements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an IF statement lacks an ELSE clause, </a:t>
            </a:r>
            <a:r>
              <a:rPr lang="en-US" sz="2800" b="1" u="sng" dirty="0"/>
              <a:t>nothing happens </a:t>
            </a:r>
            <a:r>
              <a:rPr lang="en-US" sz="2800" dirty="0"/>
              <a:t>when </a:t>
            </a:r>
            <a:r>
              <a:rPr lang="en-US" sz="2800" dirty="0" smtClean="0"/>
              <a:t>the condition </a:t>
            </a:r>
            <a:r>
              <a:rPr lang="en-US" sz="2800" dirty="0"/>
              <a:t>is not met. </a:t>
            </a:r>
            <a:endParaRPr lang="en-US" sz="2800" dirty="0" smtClean="0"/>
          </a:p>
          <a:p>
            <a:r>
              <a:rPr lang="en-US" sz="2800" dirty="0" smtClean="0"/>
              <a:t>With </a:t>
            </a:r>
            <a:r>
              <a:rPr lang="en-US" sz="2800" dirty="0"/>
              <a:t>CASE, the analogous situation </a:t>
            </a:r>
            <a:r>
              <a:rPr lang="en-US" sz="2800" b="1" u="sng" dirty="0"/>
              <a:t>leads to an error</a:t>
            </a:r>
          </a:p>
        </p:txBody>
      </p:sp>
      <p:pic>
        <p:nvPicPr>
          <p:cNvPr id="2052" name="Picture 4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588" y="3890682"/>
            <a:ext cx="2308410" cy="230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2DB3-B7A0-4651-874C-1A5B0966A595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Searched 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8" y="3003176"/>
            <a:ext cx="10007660" cy="3169024"/>
          </a:xfrm>
        </p:spPr>
        <p:txBody>
          <a:bodyPr>
            <a:normAutofit/>
          </a:bodyPr>
          <a:lstStyle/>
          <a:p>
            <a:r>
              <a:rPr lang="en-US" sz="3000" dirty="0"/>
              <a:t>A searched CASE statement evaluates a list of Boolean expressions </a:t>
            </a:r>
            <a:r>
              <a:rPr lang="en-US" sz="3000" dirty="0" smtClean="0"/>
              <a:t>and </a:t>
            </a:r>
            <a:r>
              <a:rPr lang="en-US" sz="3000" dirty="0"/>
              <a:t>when it </a:t>
            </a:r>
            <a:r>
              <a:rPr lang="en-US" sz="3000" dirty="0" smtClean="0"/>
              <a:t>finds an </a:t>
            </a:r>
            <a:r>
              <a:rPr lang="en-US" sz="3000" dirty="0"/>
              <a:t>expression that evaluates to TRUE, executes a sequence of statements </a:t>
            </a:r>
            <a:r>
              <a:rPr lang="en-US" sz="3000" dirty="0" smtClean="0"/>
              <a:t>associated with </a:t>
            </a:r>
            <a:r>
              <a:rPr lang="en-US" sz="3000" dirty="0"/>
              <a:t>that expression.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05F5-6C66-4EC6-86F0-5DF8070D76F4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Searched CASE statement</a:t>
            </a:r>
            <a:br>
              <a:rPr lang="en-US" b="1" i="1" dirty="0"/>
            </a:br>
            <a:r>
              <a:rPr lang="en-US" b="1" i="1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</a:t>
            </a:r>
          </a:p>
          <a:p>
            <a:pPr marL="0" indent="0">
              <a:buNone/>
            </a:pPr>
            <a:r>
              <a:rPr lang="en-US" dirty="0" smtClean="0"/>
              <a:t>	WHEN </a:t>
            </a:r>
            <a:r>
              <a:rPr lang="en-US" i="1" dirty="0"/>
              <a:t>expression1 </a:t>
            </a: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i="1" dirty="0" smtClean="0"/>
              <a:t>	statements1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	WHEN </a:t>
            </a:r>
            <a:r>
              <a:rPr lang="en-US" i="1" dirty="0"/>
              <a:t>expression2 </a:t>
            </a: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i="1" dirty="0" smtClean="0"/>
              <a:t>	statements2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	...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statements_else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END CASE;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E961-AC0E-485A-BB98-C04EB927824C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611164" cy="431525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Execution ends once a sequence of statements has been executed. If more than </a:t>
            </a:r>
            <a:r>
              <a:rPr lang="en-US" sz="2800" dirty="0" smtClean="0"/>
              <a:t>one expression </a:t>
            </a:r>
            <a:r>
              <a:rPr lang="en-US" sz="2800" dirty="0"/>
              <a:t>evaluates to TRUE, only the statements associated with the first </a:t>
            </a:r>
            <a:r>
              <a:rPr lang="en-US" sz="2800" dirty="0" smtClean="0"/>
              <a:t>such expression </a:t>
            </a:r>
            <a:r>
              <a:rPr lang="en-US" sz="2800" dirty="0"/>
              <a:t>are executed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ELSE clause is optional. If no ELSE is specified, and no expressions </a:t>
            </a:r>
            <a:r>
              <a:rPr lang="en-US" sz="2800" dirty="0" smtClean="0"/>
              <a:t>evaluate to </a:t>
            </a:r>
            <a:r>
              <a:rPr lang="en-US" sz="2800" dirty="0"/>
              <a:t>TRUE, then a CASE_NOT_FOUND exception is raised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WHEN </a:t>
            </a:r>
            <a:r>
              <a:rPr lang="en-US" sz="2800" dirty="0"/>
              <a:t>clauses are evaluated in order, from top to bottom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71E-BB2F-4699-86E4-6BD85585A013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SEARCHED CASE </a:t>
            </a:r>
            <a:r>
              <a:rPr lang="en-US" dirty="0"/>
              <a:t>STATMENT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CASE</a:t>
            </a:r>
          </a:p>
          <a:p>
            <a:pPr marL="0" indent="0">
              <a:buNone/>
            </a:pPr>
            <a:r>
              <a:rPr lang="en-US" dirty="0" smtClean="0"/>
              <a:t>	WHEN </a:t>
            </a:r>
            <a:r>
              <a:rPr lang="en-US" dirty="0"/>
              <a:t>salary &gt;= 10000 AND salary &lt;=20000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SALARY:= SALARY + 2000;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WHEN </a:t>
            </a:r>
            <a:r>
              <a:rPr lang="en-US" dirty="0"/>
              <a:t>salary &gt; 20000 AND salary &lt;= 40000 THEN</a:t>
            </a:r>
          </a:p>
          <a:p>
            <a:pPr marL="0" indent="0">
              <a:buNone/>
            </a:pPr>
            <a:r>
              <a:rPr lang="en-US" dirty="0" smtClean="0"/>
              <a:t>	SALARY := </a:t>
            </a:r>
            <a:r>
              <a:rPr lang="en-US" dirty="0"/>
              <a:t>SALARY + </a:t>
            </a:r>
            <a:r>
              <a:rPr lang="en-US" dirty="0" smtClean="0"/>
              <a:t>1000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WHEN </a:t>
            </a:r>
            <a:r>
              <a:rPr lang="en-US" dirty="0"/>
              <a:t>salary &gt; 40000 THEN</a:t>
            </a:r>
          </a:p>
          <a:p>
            <a:pPr marL="0" indent="0">
              <a:buNone/>
            </a:pPr>
            <a:r>
              <a:rPr lang="en-US" dirty="0" smtClean="0"/>
              <a:t>	SALARY := </a:t>
            </a:r>
            <a:r>
              <a:rPr lang="en-US" dirty="0"/>
              <a:t>SALARY + 5</a:t>
            </a:r>
            <a:r>
              <a:rPr lang="en-US" dirty="0" smtClean="0"/>
              <a:t>00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ELSE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SALARY := </a:t>
            </a:r>
            <a:r>
              <a:rPr lang="en-US" dirty="0"/>
              <a:t>SALARY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CASE;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0788-205D-4FD3-A44F-8843BA8619C8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program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898034" cy="4512474"/>
          </a:xfrm>
        </p:spPr>
        <p:txBody>
          <a:bodyPr>
            <a:normAutofit/>
          </a:bodyPr>
          <a:lstStyle/>
          <a:p>
            <a:r>
              <a:rPr lang="en-US" sz="3000" dirty="0"/>
              <a:t>Execution of the CASE statement will cease with the first WHEN condition that </a:t>
            </a:r>
            <a:r>
              <a:rPr lang="en-US" sz="3000" dirty="0" smtClean="0"/>
              <a:t>evaluates to TRUE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Always </a:t>
            </a:r>
            <a:r>
              <a:rPr lang="en-US" sz="3000" dirty="0"/>
              <a:t>remember that order matters, slight </a:t>
            </a:r>
            <a:r>
              <a:rPr lang="en-US" sz="3000" b="1" u="sng" dirty="0"/>
              <a:t>overlap</a:t>
            </a:r>
            <a:r>
              <a:rPr lang="en-US" sz="3000" dirty="0"/>
              <a:t> between the </a:t>
            </a:r>
            <a:r>
              <a:rPr lang="en-US" sz="3000" dirty="0" smtClean="0"/>
              <a:t>WHEN clauses </a:t>
            </a:r>
            <a:r>
              <a:rPr lang="en-US" sz="3000" b="1" u="sng" dirty="0" smtClean="0"/>
              <a:t>can introduce </a:t>
            </a:r>
            <a:r>
              <a:rPr lang="en-US" sz="3000" b="1" u="sng" dirty="0"/>
              <a:t>a subtle bug into the code</a:t>
            </a:r>
          </a:p>
        </p:txBody>
      </p:sp>
      <p:pic>
        <p:nvPicPr>
          <p:cNvPr id="4" name="Picture 4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884" y="129989"/>
            <a:ext cx="1904998" cy="190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E0B8-A419-481D-8195-75C9B60B05C7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CASE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CASE statements can be nested </a:t>
            </a:r>
            <a:r>
              <a:rPr lang="en-US" sz="2200" dirty="0" smtClean="0"/>
              <a:t>just </a:t>
            </a:r>
            <a:r>
              <a:rPr lang="en-US" sz="2200" dirty="0"/>
              <a:t>as IF statements </a:t>
            </a:r>
            <a:r>
              <a:rPr lang="en-US" sz="2200" dirty="0" smtClean="0"/>
              <a:t>can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DF92-06A9-4101-A52D-32700FD49B65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CASE </a:t>
            </a:r>
            <a:r>
              <a:rPr lang="en-US" dirty="0" smtClean="0"/>
              <a:t>Statements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938376" cy="4597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CASE</a:t>
            </a:r>
          </a:p>
          <a:p>
            <a:pPr marL="0" indent="0">
              <a:buNone/>
            </a:pPr>
            <a:r>
              <a:rPr lang="en-US" sz="1400" dirty="0" smtClean="0"/>
              <a:t>WHEN </a:t>
            </a:r>
            <a:r>
              <a:rPr lang="en-US" sz="1400" dirty="0"/>
              <a:t>expression1 THEN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CASE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	WHEN expression1 THEN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	statements1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	...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	END CASE;</a:t>
            </a:r>
          </a:p>
          <a:p>
            <a:pPr marL="0" indent="0">
              <a:buNone/>
            </a:pPr>
            <a:r>
              <a:rPr lang="en-US" sz="1400" dirty="0"/>
              <a:t>WHEN expression2 THEN</a:t>
            </a:r>
          </a:p>
          <a:p>
            <a:pPr marL="0" indent="0">
              <a:buNone/>
            </a:pPr>
            <a:r>
              <a:rPr lang="en-US" sz="1400" dirty="0"/>
              <a:t>statements1</a:t>
            </a:r>
          </a:p>
          <a:p>
            <a:pPr marL="0" indent="0">
              <a:buNone/>
            </a:pPr>
            <a:r>
              <a:rPr lang="en-US" sz="1400" dirty="0" smtClean="0"/>
              <a:t>...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ELSE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statements_else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END CASE;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ight Brace 3"/>
          <p:cNvSpPr/>
          <p:nvPr/>
        </p:nvSpPr>
        <p:spPr>
          <a:xfrm>
            <a:off x="4473388" y="2729753"/>
            <a:ext cx="1107141" cy="1640541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52247" y="3316941"/>
            <a:ext cx="419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Nested CASE statement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7A3E-9D46-404F-BDB5-B50F8B08AAB5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517034" cy="4642463"/>
          </a:xfrm>
        </p:spPr>
        <p:txBody>
          <a:bodyPr>
            <a:normAutofit/>
          </a:bodyPr>
          <a:lstStyle/>
          <a:p>
            <a:r>
              <a:rPr lang="en-US" sz="3000" dirty="0"/>
              <a:t>A CASE expression evaluates a list of conditions and returns one of multiple possible result </a:t>
            </a:r>
            <a:r>
              <a:rPr lang="en-US" sz="3000" dirty="0" smtClean="0"/>
              <a:t>expressions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/>
              <a:t>CASE expressions let you choose an expression to evaluate based on a scalar value </a:t>
            </a:r>
            <a:r>
              <a:rPr lang="en-US" sz="3000" dirty="0" smtClean="0"/>
              <a:t>that you </a:t>
            </a:r>
            <a:r>
              <a:rPr lang="en-US" sz="3000" dirty="0"/>
              <a:t>provide as input</a:t>
            </a:r>
            <a:endParaRPr lang="en-US" sz="3000" dirty="0" smtClean="0"/>
          </a:p>
          <a:p>
            <a:r>
              <a:rPr lang="en-US" sz="3000" dirty="0"/>
              <a:t>CASE expressions are terminated by a simple </a:t>
            </a:r>
            <a:r>
              <a:rPr lang="en-US" sz="3000" dirty="0" smtClean="0"/>
              <a:t>END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b="1" dirty="0"/>
              <a:t>Do not use semicolons or END CASE to mark the end of the CASE expression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9E50-06F8-4BC5-B697-C768489817A0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900" dirty="0"/>
              <a:t>Like the IF statement, the CASE statement selects one sequence of statements to </a:t>
            </a:r>
            <a:r>
              <a:rPr lang="en-US" sz="2900" dirty="0" smtClean="0"/>
              <a:t>execute out of many possible sequences.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/>
              <a:t>However, to select the sequence, the CASE statement uses a selector rather than multiple Boolean </a:t>
            </a:r>
            <a:r>
              <a:rPr lang="en-US" sz="2900" dirty="0" smtClean="0"/>
              <a:t>expressions.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b="1" u="sng" dirty="0"/>
              <a:t>A selector</a:t>
            </a:r>
            <a:r>
              <a:rPr lang="en-US" sz="2900" dirty="0"/>
              <a:t> is an expression whose value is used to select one of several alternatives.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990F-0668-45E0-8B50-CA032E6715E8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30164" cy="1366580"/>
          </a:xfrm>
        </p:spPr>
        <p:txBody>
          <a:bodyPr/>
          <a:lstStyle/>
          <a:p>
            <a:r>
              <a:rPr lang="en-US" dirty="0"/>
              <a:t>CASE </a:t>
            </a:r>
            <a:r>
              <a:rPr lang="en-US" dirty="0" smtClean="0"/>
              <a:t>Expressions SYNTAX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6824" y="2030506"/>
            <a:ext cx="4809564" cy="422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Using Simple CASE Expression:</a:t>
            </a:r>
          </a:p>
          <a:p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imple_Case_Expression</a:t>
            </a:r>
            <a:r>
              <a:rPr lang="en-US" dirty="0" smtClean="0"/>
              <a:t> </a:t>
            </a:r>
            <a:r>
              <a:rPr lang="en-US" dirty="0"/>
              <a:t>:=</a:t>
            </a:r>
          </a:p>
          <a:p>
            <a:r>
              <a:rPr lang="en-US" dirty="0"/>
              <a:t>CASE </a:t>
            </a:r>
            <a:r>
              <a:rPr lang="en-US" i="1" dirty="0" smtClean="0"/>
              <a:t>expression</a:t>
            </a:r>
          </a:p>
          <a:p>
            <a:endParaRPr lang="en-US" i="1" dirty="0"/>
          </a:p>
          <a:p>
            <a:r>
              <a:rPr lang="en-US" dirty="0"/>
              <a:t>WHEN </a:t>
            </a:r>
            <a:r>
              <a:rPr lang="en-US" i="1" dirty="0"/>
              <a:t>result1 </a:t>
            </a:r>
            <a:r>
              <a:rPr lang="en-US" dirty="0"/>
              <a:t>THEN</a:t>
            </a:r>
          </a:p>
          <a:p>
            <a:r>
              <a:rPr lang="en-US" i="1" dirty="0" smtClean="0"/>
              <a:t>result_expression1</a:t>
            </a:r>
          </a:p>
          <a:p>
            <a:endParaRPr lang="en-US" i="1" dirty="0"/>
          </a:p>
          <a:p>
            <a:r>
              <a:rPr lang="en-US" dirty="0"/>
              <a:t>WHEN </a:t>
            </a:r>
            <a:r>
              <a:rPr lang="en-US" i="1" dirty="0"/>
              <a:t>result2 </a:t>
            </a:r>
            <a:r>
              <a:rPr lang="en-US" dirty="0"/>
              <a:t>THEN</a:t>
            </a:r>
          </a:p>
          <a:p>
            <a:r>
              <a:rPr lang="en-US" i="1" dirty="0"/>
              <a:t>result_expression2</a:t>
            </a:r>
          </a:p>
          <a:p>
            <a:r>
              <a:rPr lang="en-US" dirty="0"/>
              <a:t>...</a:t>
            </a:r>
          </a:p>
          <a:p>
            <a:r>
              <a:rPr lang="en-US" dirty="0" smtClean="0"/>
              <a:t>ELSE</a:t>
            </a:r>
          </a:p>
          <a:p>
            <a:endParaRPr lang="en-US" dirty="0"/>
          </a:p>
          <a:p>
            <a:r>
              <a:rPr lang="en-US" i="1" dirty="0" err="1" smtClean="0"/>
              <a:t>result_expression_else</a:t>
            </a:r>
            <a:endParaRPr lang="en-US" i="1" dirty="0"/>
          </a:p>
          <a:p>
            <a:r>
              <a:rPr lang="en-US" dirty="0"/>
              <a:t>END;</a:t>
            </a:r>
          </a:p>
        </p:txBody>
      </p:sp>
      <p:sp>
        <p:nvSpPr>
          <p:cNvPr id="8" name="Rectangle 7"/>
          <p:cNvSpPr/>
          <p:nvPr/>
        </p:nvSpPr>
        <p:spPr>
          <a:xfrm>
            <a:off x="690280" y="2012576"/>
            <a:ext cx="4917144" cy="44106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81482" y="2039470"/>
            <a:ext cx="4625789" cy="4365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Using Searched CASE Expression:</a:t>
            </a:r>
          </a:p>
          <a:p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earched_Case_Expression</a:t>
            </a:r>
            <a:r>
              <a:rPr lang="en-US" dirty="0" smtClean="0"/>
              <a:t> </a:t>
            </a:r>
            <a:r>
              <a:rPr lang="en-US" dirty="0"/>
              <a:t>:=</a:t>
            </a:r>
          </a:p>
          <a:p>
            <a:r>
              <a:rPr lang="en-US" dirty="0" smtClean="0"/>
              <a:t>CASE</a:t>
            </a:r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i="1" dirty="0"/>
              <a:t>expression1 </a:t>
            </a:r>
            <a:r>
              <a:rPr lang="en-US" dirty="0"/>
              <a:t>THEN</a:t>
            </a:r>
          </a:p>
          <a:p>
            <a:r>
              <a:rPr lang="en-US" i="1" dirty="0" smtClean="0"/>
              <a:t>result_expression1</a:t>
            </a:r>
          </a:p>
          <a:p>
            <a:endParaRPr lang="en-US" i="1" dirty="0"/>
          </a:p>
          <a:p>
            <a:r>
              <a:rPr lang="en-US" dirty="0"/>
              <a:t>WHEN </a:t>
            </a:r>
            <a:r>
              <a:rPr lang="en-US" i="1" dirty="0"/>
              <a:t>expression2 </a:t>
            </a:r>
            <a:r>
              <a:rPr lang="en-US" dirty="0"/>
              <a:t>THEN</a:t>
            </a:r>
          </a:p>
          <a:p>
            <a:r>
              <a:rPr lang="en-US" i="1" dirty="0"/>
              <a:t>result_expression2</a:t>
            </a:r>
          </a:p>
          <a:p>
            <a:r>
              <a:rPr lang="en-US" dirty="0"/>
              <a:t>...</a:t>
            </a:r>
          </a:p>
          <a:p>
            <a:r>
              <a:rPr lang="en-US" dirty="0" smtClean="0"/>
              <a:t>ELSE</a:t>
            </a:r>
          </a:p>
          <a:p>
            <a:endParaRPr lang="en-US" dirty="0"/>
          </a:p>
          <a:p>
            <a:r>
              <a:rPr lang="en-US" i="1" dirty="0" err="1" smtClean="0"/>
              <a:t>result_expression_else</a:t>
            </a:r>
            <a:endParaRPr lang="en-US" i="1" dirty="0"/>
          </a:p>
          <a:p>
            <a:r>
              <a:rPr lang="en-US" dirty="0"/>
              <a:t>END;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08055" y="2021540"/>
            <a:ext cx="4917144" cy="44106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BD9E-F8B2-4947-BE48-F3587E2AF630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4: </a:t>
            </a:r>
            <a:r>
              <a:rPr lang="en-US" dirty="0"/>
              <a:t>CASE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DECLARE</a:t>
            </a:r>
          </a:p>
          <a:p>
            <a:pPr marL="0" indent="0">
              <a:buNone/>
            </a:pPr>
            <a:r>
              <a:rPr lang="en-US" sz="3200" dirty="0" smtClean="0"/>
              <a:t>salary NUMBER := 20000;</a:t>
            </a:r>
          </a:p>
          <a:p>
            <a:pPr marL="0" indent="0">
              <a:buNone/>
            </a:pPr>
            <a:r>
              <a:rPr lang="en-US" sz="3200" dirty="0" err="1" smtClean="0"/>
              <a:t>bonus_amount</a:t>
            </a:r>
            <a:r>
              <a:rPr lang="en-US" sz="3200" dirty="0" smtClean="0"/>
              <a:t> NUMBER;</a:t>
            </a:r>
          </a:p>
          <a:p>
            <a:pPr marL="0" indent="0">
              <a:buNone/>
            </a:pPr>
            <a:r>
              <a:rPr lang="en-US" sz="3200" dirty="0" smtClean="0"/>
              <a:t>BEGIN</a:t>
            </a:r>
          </a:p>
          <a:p>
            <a:pPr marL="0" indent="0">
              <a:buNone/>
            </a:pPr>
            <a:r>
              <a:rPr lang="en-US" sz="3200" dirty="0" err="1" smtClean="0"/>
              <a:t>bonus_amount</a:t>
            </a:r>
            <a:r>
              <a:rPr lang="en-US" sz="3200" dirty="0" smtClean="0"/>
              <a:t> :=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BD2B-B890-4549-AAB2-66575E6253F5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CASE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CASE</a:t>
            </a:r>
          </a:p>
          <a:p>
            <a:pPr marL="0" indent="0">
              <a:buNone/>
            </a:pPr>
            <a:r>
              <a:rPr lang="en-US" sz="3000" dirty="0"/>
              <a:t>WHEN salary &gt;= 10000 AND salary &lt;= 20000 THEN 1500</a:t>
            </a:r>
          </a:p>
          <a:p>
            <a:pPr marL="0" indent="0">
              <a:buNone/>
            </a:pPr>
            <a:r>
              <a:rPr lang="en-US" sz="3000" dirty="0"/>
              <a:t>WHEN salary &gt; 20000 AND salary &lt;= 40000 THEN 1000</a:t>
            </a:r>
          </a:p>
          <a:p>
            <a:pPr marL="0" indent="0">
              <a:buNone/>
            </a:pPr>
            <a:r>
              <a:rPr lang="en-US" sz="3000" dirty="0"/>
              <a:t>WHEN salary &gt; 40000 THEN 500</a:t>
            </a:r>
          </a:p>
          <a:p>
            <a:pPr marL="0" indent="0">
              <a:buNone/>
            </a:pPr>
            <a:r>
              <a:rPr lang="en-US" sz="3000" dirty="0"/>
              <a:t>ELSE 0</a:t>
            </a:r>
          </a:p>
          <a:p>
            <a:pPr marL="0" indent="0">
              <a:buNone/>
            </a:pPr>
            <a:r>
              <a:rPr lang="en-US" sz="3000" dirty="0"/>
              <a:t>END * 10;</a:t>
            </a:r>
          </a:p>
          <a:p>
            <a:pPr marL="0" indent="0">
              <a:buNone/>
            </a:pPr>
            <a:r>
              <a:rPr lang="en-US" sz="3000" dirty="0" err="1"/>
              <a:t>dbms_output.put_line</a:t>
            </a:r>
            <a:r>
              <a:rPr lang="en-US" sz="3000" dirty="0"/>
              <a:t>(</a:t>
            </a:r>
            <a:r>
              <a:rPr lang="en-US" sz="3000" dirty="0" err="1"/>
              <a:t>bonus_amount</a:t>
            </a:r>
            <a:r>
              <a:rPr lang="en-US" sz="3000" dirty="0"/>
              <a:t>);</a:t>
            </a:r>
          </a:p>
          <a:p>
            <a:pPr marL="0" indent="0">
              <a:buNone/>
            </a:pPr>
            <a:r>
              <a:rPr lang="en-US" sz="3000" dirty="0"/>
              <a:t>END;</a:t>
            </a:r>
          </a:p>
          <a:p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43A2-B928-4A73-8F3D-488E83BC255F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Use a </a:t>
            </a:r>
            <a:r>
              <a:rPr lang="en-US" sz="3000" dirty="0"/>
              <a:t>searched CASE statement when you want to execute a sequence </a:t>
            </a:r>
            <a:r>
              <a:rPr lang="en-US" sz="3000" dirty="0" smtClean="0"/>
              <a:t>of statements </a:t>
            </a:r>
            <a:r>
              <a:rPr lang="en-US" sz="3000" dirty="0"/>
              <a:t>based on the results of multiple Boolean expressions 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Use </a:t>
            </a:r>
            <a:r>
              <a:rPr lang="en-US" sz="3000" dirty="0"/>
              <a:t>a simple CASE </a:t>
            </a:r>
            <a:r>
              <a:rPr lang="en-US" sz="3000" dirty="0" smtClean="0"/>
              <a:t>statement </a:t>
            </a:r>
            <a:r>
              <a:rPr lang="en-US" sz="3000" dirty="0"/>
              <a:t>when you want to execute a sequence </a:t>
            </a:r>
            <a:r>
              <a:rPr lang="en-US" sz="3000" dirty="0" smtClean="0"/>
              <a:t>of </a:t>
            </a:r>
            <a:r>
              <a:rPr lang="en-US" sz="3000" dirty="0"/>
              <a:t>statements based on the result of a single expression.</a:t>
            </a:r>
          </a:p>
        </p:txBody>
      </p:sp>
      <p:pic>
        <p:nvPicPr>
          <p:cNvPr id="5" name="Picture 4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27" y="157871"/>
            <a:ext cx="1949821" cy="194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F68-7B63-478B-B451-FDBA6EE7F386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CASE expression evaluates a list of conditions and returns one of multiple possible result expressions</a:t>
            </a:r>
            <a:r>
              <a:rPr lang="en-US" sz="3000" dirty="0" smtClean="0"/>
              <a:t>.</a:t>
            </a:r>
          </a:p>
          <a:p>
            <a:endParaRPr lang="en-US" sz="3000" dirty="0"/>
          </a:p>
          <a:p>
            <a:r>
              <a:rPr lang="en-US" sz="3000" dirty="0"/>
              <a:t>The result of a </a:t>
            </a:r>
            <a:r>
              <a:rPr lang="en-US" sz="3000" b="1" u="sng" dirty="0"/>
              <a:t>CASE expression is a single value </a:t>
            </a:r>
            <a:r>
              <a:rPr lang="en-US" sz="3000" dirty="0"/>
              <a:t>whereas the result of a </a:t>
            </a:r>
            <a:r>
              <a:rPr lang="en-US" sz="3000" b="1" u="sng" dirty="0"/>
              <a:t>CASE statement is the execution </a:t>
            </a:r>
            <a:r>
              <a:rPr lang="en-US" sz="3000" b="1" u="sng" dirty="0" smtClean="0"/>
              <a:t>of </a:t>
            </a:r>
            <a:r>
              <a:rPr lang="en-US" sz="3000" b="1" u="sng" dirty="0"/>
              <a:t>a sequence of statements</a:t>
            </a:r>
            <a:r>
              <a:rPr lang="en-US" sz="3000" dirty="0"/>
              <a:t>.</a:t>
            </a:r>
          </a:p>
        </p:txBody>
      </p:sp>
      <p:pic>
        <p:nvPicPr>
          <p:cNvPr id="5" name="Picture 4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978" y="216410"/>
            <a:ext cx="1904998" cy="190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7EB9-A2F9-41F5-AE91-F339E230DD63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41905" cy="4095616"/>
          </a:xfrm>
        </p:spPr>
        <p:txBody>
          <a:bodyPr>
            <a:noAutofit/>
          </a:bodyPr>
          <a:lstStyle/>
          <a:p>
            <a:r>
              <a:rPr lang="en-US" sz="3000" dirty="0"/>
              <a:t>The conditions in the WHEN clauses in are evaluated in order, from top to bottom</a:t>
            </a:r>
            <a:r>
              <a:rPr lang="en-US" sz="3000" dirty="0" smtClean="0"/>
              <a:t>.</a:t>
            </a:r>
          </a:p>
          <a:p>
            <a:endParaRPr lang="en-US" sz="3000" dirty="0"/>
          </a:p>
          <a:p>
            <a:r>
              <a:rPr lang="en-US" sz="3000" dirty="0"/>
              <a:t>The sequence of statements associated with the WHEN clause whose condition evaluates to TRUE is executed. </a:t>
            </a:r>
          </a:p>
          <a:p>
            <a:r>
              <a:rPr lang="en-US" sz="3000" dirty="0"/>
              <a:t>If more than one condition evaluates to TRUE, </a:t>
            </a:r>
            <a:r>
              <a:rPr lang="en-US" sz="3000" dirty="0" smtClean="0"/>
              <a:t>only </a:t>
            </a:r>
            <a:r>
              <a:rPr lang="en-US" sz="3000" dirty="0"/>
              <a:t>the first one executes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pic>
        <p:nvPicPr>
          <p:cNvPr id="4" name="Picture 4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11" y="202961"/>
            <a:ext cx="1918447" cy="191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C74C-9D61-4DAB-9783-7C40CB2C0616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836" y="2743198"/>
            <a:ext cx="9157446" cy="24697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END </a:t>
            </a:r>
            <a:endParaRPr lang="en-US" sz="9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2/15/2023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1014576" cy="4646945"/>
          </a:xfrm>
        </p:spPr>
        <p:txBody>
          <a:bodyPr>
            <a:noAutofit/>
          </a:bodyPr>
          <a:lstStyle/>
          <a:p>
            <a:r>
              <a:rPr lang="en-US" sz="3000" b="1" i="1" dirty="0"/>
              <a:t>Simple CASE </a:t>
            </a:r>
            <a:r>
              <a:rPr lang="en-US" sz="3000" b="1" i="1" dirty="0" smtClean="0"/>
              <a:t>statement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i="1" dirty="0"/>
              <a:t>A simple CASE statement evaluates a single expression and compares the result with some </a:t>
            </a:r>
            <a:r>
              <a:rPr lang="en-US" sz="3000" i="1" dirty="0" smtClean="0"/>
              <a:t>value</a:t>
            </a:r>
          </a:p>
          <a:p>
            <a:pPr marL="274320" lvl="1" indent="0">
              <a:buNone/>
            </a:pPr>
            <a:endParaRPr lang="en-US" sz="2800" i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Associates each of one or more sequences of PL/SQL statements with a value</a:t>
            </a:r>
            <a:r>
              <a:rPr lang="en-US" sz="3000" dirty="0" smtClean="0"/>
              <a:t>.</a:t>
            </a:r>
          </a:p>
          <a:p>
            <a:pPr marL="274320" lvl="1" indent="0">
              <a:buNone/>
            </a:pPr>
            <a:endParaRPr lang="en-US" sz="3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Chooses which sequence of statements to execute based on an expression </a:t>
            </a:r>
            <a:r>
              <a:rPr lang="en-US" sz="3000" dirty="0" smtClean="0"/>
              <a:t>that returns </a:t>
            </a:r>
            <a:r>
              <a:rPr lang="en-US" sz="3000" dirty="0"/>
              <a:t>one of those values</a:t>
            </a:r>
            <a:r>
              <a:rPr lang="en-US" sz="3000" dirty="0" smtClean="0"/>
              <a:t>.</a:t>
            </a:r>
          </a:p>
          <a:p>
            <a:pPr marL="274320" lvl="1" indent="0">
              <a:buNone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7B8A-6716-4428-B4DA-DB5523BD8F04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CASE </a:t>
            </a:r>
            <a:r>
              <a:rPr lang="en-US" dirty="0" smtClean="0"/>
              <a:t>STATEMENT (</a:t>
            </a:r>
            <a:r>
              <a:rPr lang="en-US" dirty="0"/>
              <a:t>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i="1" dirty="0"/>
              <a:t>Searched CASE </a:t>
            </a:r>
            <a:r>
              <a:rPr lang="en-US" sz="3000" b="1" i="1" dirty="0" smtClean="0"/>
              <a:t>statement</a:t>
            </a:r>
          </a:p>
          <a:p>
            <a:endParaRPr lang="en-US" sz="3000" b="1" i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Chooses which of one or more sequences of PL/SQL statements to execute by evaluating a list of Boolean conditions. </a:t>
            </a:r>
          </a:p>
          <a:p>
            <a:pPr marL="274320" lvl="1" indent="0">
              <a:buNone/>
            </a:pPr>
            <a:endParaRPr lang="en-US" sz="3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The sequence of statements associated with the first condition that evaluates to TRUE is executed.</a:t>
            </a:r>
          </a:p>
          <a:p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F20C-8337-4EB6-AB03-140ACB70EE5F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Simple CASE statement</a:t>
            </a:r>
            <a:br>
              <a:rPr lang="en-US" b="1" i="1" dirty="0"/>
            </a:b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</a:t>
            </a:r>
            <a:r>
              <a:rPr lang="en-US" i="1" dirty="0"/>
              <a:t>expression</a:t>
            </a:r>
          </a:p>
          <a:p>
            <a:pPr marL="0" indent="0">
              <a:buNone/>
            </a:pPr>
            <a:r>
              <a:rPr lang="en-US" dirty="0" smtClean="0"/>
              <a:t>	WHEN </a:t>
            </a:r>
            <a:r>
              <a:rPr lang="en-US" i="1" dirty="0"/>
              <a:t>result1 </a:t>
            </a: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i="1" dirty="0" smtClean="0"/>
              <a:t>	statements1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	WHEN </a:t>
            </a:r>
            <a:r>
              <a:rPr lang="en-US" i="1" dirty="0"/>
              <a:t>result2 </a:t>
            </a: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i="1" dirty="0" smtClean="0"/>
              <a:t>	statements2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	...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statements_else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END CASE;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EC61-D6B6-4420-8F0B-89BA9D9F1611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-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ELSE portion of the statement is optional. 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When </a:t>
            </a:r>
            <a:r>
              <a:rPr lang="en-US" sz="3000" dirty="0"/>
              <a:t>evaluating such a CASE statement</a:t>
            </a:r>
            <a:r>
              <a:rPr lang="en-US" sz="3000" dirty="0" smtClean="0"/>
              <a:t>, PL/SQL </a:t>
            </a:r>
            <a:r>
              <a:rPr lang="en-US" sz="3000" dirty="0"/>
              <a:t>first evaluates </a:t>
            </a:r>
            <a:r>
              <a:rPr lang="en-US" sz="3000" i="1" dirty="0"/>
              <a:t>expression</a:t>
            </a:r>
            <a:r>
              <a:rPr lang="en-US" sz="3000" dirty="0"/>
              <a:t>. It then compares the result of </a:t>
            </a:r>
            <a:r>
              <a:rPr lang="en-US" sz="3000" i="1" dirty="0"/>
              <a:t>expression </a:t>
            </a:r>
            <a:r>
              <a:rPr lang="en-US" sz="3000" dirty="0" smtClean="0"/>
              <a:t>with </a:t>
            </a:r>
            <a:r>
              <a:rPr lang="en-US" sz="3000" i="1" dirty="0" smtClean="0"/>
              <a:t>result1</a:t>
            </a:r>
            <a:r>
              <a:rPr lang="en-US" sz="3000" dirty="0"/>
              <a:t>. 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If </a:t>
            </a:r>
            <a:r>
              <a:rPr lang="en-US" sz="3000" dirty="0"/>
              <a:t>the two results match, </a:t>
            </a:r>
            <a:r>
              <a:rPr lang="en-US" sz="3000" i="1" dirty="0" smtClean="0"/>
              <a:t>result1 </a:t>
            </a:r>
            <a:r>
              <a:rPr lang="en-US" sz="3000" dirty="0"/>
              <a:t>is executed. Otherwise, </a:t>
            </a:r>
            <a:r>
              <a:rPr lang="en-US" sz="3000" i="1" dirty="0"/>
              <a:t>result2 </a:t>
            </a:r>
            <a:r>
              <a:rPr lang="en-US" sz="3000" dirty="0"/>
              <a:t>is checked</a:t>
            </a:r>
            <a:r>
              <a:rPr lang="en-US" sz="3000" dirty="0" smtClean="0"/>
              <a:t>, and </a:t>
            </a:r>
            <a:r>
              <a:rPr lang="en-US" sz="3000" dirty="0"/>
              <a:t>so forth.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BC61-168D-44FE-B271-63F662788FB9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The following </a:t>
            </a:r>
            <a:r>
              <a:rPr lang="en-US" sz="3500" dirty="0"/>
              <a:t>is an example of a simple CASE statement that uses </a:t>
            </a:r>
            <a:r>
              <a:rPr lang="en-US" sz="3500" dirty="0" smtClean="0"/>
              <a:t>the student grade as a basis </a:t>
            </a:r>
            <a:r>
              <a:rPr lang="en-US" sz="3500" dirty="0"/>
              <a:t>for </a:t>
            </a:r>
            <a:r>
              <a:rPr lang="en-US" sz="3500" dirty="0" smtClean="0"/>
              <a:t>printing a message associated with the grade</a:t>
            </a:r>
            <a:endParaRPr lang="en-US" sz="3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FD8-2B62-4146-A853-7DC8C856DA38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236" y="135008"/>
            <a:ext cx="10058400" cy="1609344"/>
          </a:xfrm>
        </p:spPr>
        <p:txBody>
          <a:bodyPr/>
          <a:lstStyle/>
          <a:p>
            <a:r>
              <a:rPr lang="en-US" dirty="0" smtClean="0"/>
              <a:t>EXAMPLE 1: SIMPLE CASE STATMENT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988" y="1502843"/>
            <a:ext cx="10110754" cy="5032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 smtClean="0"/>
              <a:t>	grade </a:t>
            </a:r>
            <a:r>
              <a:rPr lang="en-US" dirty="0"/>
              <a:t>CHAR(1);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grade := 'B';</a:t>
            </a:r>
          </a:p>
          <a:p>
            <a:pPr marL="0" indent="0">
              <a:buNone/>
            </a:pPr>
            <a:r>
              <a:rPr lang="en-US" dirty="0"/>
              <a:t>CASE grade</a:t>
            </a:r>
          </a:p>
          <a:p>
            <a:pPr marL="0" indent="0">
              <a:buNone/>
            </a:pPr>
            <a:r>
              <a:rPr lang="en-US" dirty="0" smtClean="0"/>
              <a:t>	WHEN </a:t>
            </a:r>
            <a:r>
              <a:rPr lang="en-US" dirty="0"/>
              <a:t>'A' THEN DBMS_OUTPUT.PUT_LINE('Excellent');</a:t>
            </a:r>
          </a:p>
          <a:p>
            <a:pPr marL="0" indent="0">
              <a:buNone/>
            </a:pPr>
            <a:r>
              <a:rPr lang="en-US" dirty="0" smtClean="0"/>
              <a:t>	WHEN </a:t>
            </a:r>
            <a:r>
              <a:rPr lang="en-US" dirty="0"/>
              <a:t>'B' THEN DBMS_OUTPUT.PUT_LINE('Very Good');</a:t>
            </a:r>
          </a:p>
          <a:p>
            <a:pPr marL="0" indent="0">
              <a:buNone/>
            </a:pPr>
            <a:r>
              <a:rPr lang="en-US" dirty="0" smtClean="0"/>
              <a:t>	WHEN </a:t>
            </a:r>
            <a:r>
              <a:rPr lang="en-US" dirty="0"/>
              <a:t>'C' THEN DBMS_OUTPUT.PUT_LINE('Good');</a:t>
            </a:r>
          </a:p>
          <a:p>
            <a:pPr marL="0" indent="0">
              <a:buNone/>
            </a:pPr>
            <a:r>
              <a:rPr lang="en-US" dirty="0" smtClean="0"/>
              <a:t>	WHEN ‘D' </a:t>
            </a:r>
            <a:r>
              <a:rPr lang="en-US" dirty="0"/>
              <a:t>THEN DBMS_OUTPUT.PUT_LINE('Poor');</a:t>
            </a:r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dirty="0"/>
              <a:t>DBMS_OUTPUT.PUT_LINE('No such grade');</a:t>
            </a:r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/>
              <a:t>CASE;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6A04-7B8D-416E-9D5C-B113B1CB9C3B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program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CASE statement </a:t>
            </a:r>
            <a:r>
              <a:rPr lang="en-US" sz="2800" dirty="0" smtClean="0"/>
              <a:t>in the program has </a:t>
            </a:r>
            <a:r>
              <a:rPr lang="en-US" sz="2800" dirty="0"/>
              <a:t>an explicit ELSE clause; however, the ELSE is optional.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When you </a:t>
            </a:r>
            <a:r>
              <a:rPr lang="en-US" sz="2800" dirty="0"/>
              <a:t>do not explicitly specify an ELSE clause of your own, PL/SQL implicitly uses </a:t>
            </a:r>
            <a:r>
              <a:rPr lang="en-US" sz="2800" dirty="0" smtClean="0"/>
              <a:t>the following:</a:t>
            </a:r>
          </a:p>
          <a:p>
            <a:pPr marL="548640" lvl="2" indent="0">
              <a:buNone/>
            </a:pPr>
            <a:r>
              <a:rPr lang="en-US" sz="2800" b="1" dirty="0"/>
              <a:t>ELSE</a:t>
            </a:r>
          </a:p>
          <a:p>
            <a:pPr marL="548640" lvl="2" indent="0">
              <a:buNone/>
            </a:pPr>
            <a:r>
              <a:rPr lang="en-US" sz="2800" b="1" dirty="0"/>
              <a:t>RAISE CASE_NOT_FOUND;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C33-2813-4EBB-9A87-50351AA472A8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469</TotalTime>
  <Words>1097</Words>
  <Application>Microsoft Office PowerPoint</Application>
  <PresentationFormat>Widescreen</PresentationFormat>
  <Paragraphs>208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Rockwell</vt:lpstr>
      <vt:lpstr>Rockwell Condensed</vt:lpstr>
      <vt:lpstr>Wingdings</vt:lpstr>
      <vt:lpstr>Wood Type</vt:lpstr>
      <vt:lpstr>CONTROL STRUCTURES</vt:lpstr>
      <vt:lpstr>CASE STATEMENT</vt:lpstr>
      <vt:lpstr>TYPES OF CASE STATEMENT</vt:lpstr>
      <vt:lpstr>TYPES OF CASE STATEMENT (CONT’D)</vt:lpstr>
      <vt:lpstr>Simple CASE statement SYNTAX</vt:lpstr>
      <vt:lpstr>SYNTAX - explained</vt:lpstr>
      <vt:lpstr>Sample program</vt:lpstr>
      <vt:lpstr>EXAMPLE 1: SIMPLE CASE STATMENT</vt:lpstr>
      <vt:lpstr>EXAMPLE 1 program explained</vt:lpstr>
      <vt:lpstr>Sample program explained</vt:lpstr>
      <vt:lpstr>remark</vt:lpstr>
      <vt:lpstr>Searched CASE statement</vt:lpstr>
      <vt:lpstr>Searched CASE statement SYNTAX</vt:lpstr>
      <vt:lpstr>SYNTAX - explained</vt:lpstr>
      <vt:lpstr>EXAMPLE 2: SEARCHED CASE STATMENT</vt:lpstr>
      <vt:lpstr>EXAMPLE 2 program explained</vt:lpstr>
      <vt:lpstr>Nested CASE Statements</vt:lpstr>
      <vt:lpstr>Nested CASE Statements SYNTAX</vt:lpstr>
      <vt:lpstr>CASE Expressions</vt:lpstr>
      <vt:lpstr>CASE Expressions SYNTAX</vt:lpstr>
      <vt:lpstr>EXAMPLE 4: CASE Expressions</vt:lpstr>
      <vt:lpstr>EXAMPLE 4: CASE Expressions</vt:lpstr>
      <vt:lpstr>REMARKS</vt:lpstr>
      <vt:lpstr>REMARKS (CONT’D)</vt:lpstr>
      <vt:lpstr>REMARKS (CONT’D)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PLSQL</dc:title>
  <dc:creator>Huguette Sandrine Ingenere</dc:creator>
  <cp:lastModifiedBy>Huguette Sandrine Ingenere</cp:lastModifiedBy>
  <cp:revision>372</cp:revision>
  <dcterms:created xsi:type="dcterms:W3CDTF">2023-02-15T12:53:37Z</dcterms:created>
  <dcterms:modified xsi:type="dcterms:W3CDTF">2023-03-27T17:28:13Z</dcterms:modified>
</cp:coreProperties>
</file>