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69" r:id="rId3"/>
    <p:sldId id="268"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uette Sandrine Ingenere" initials="HSI" lastIdx="1" clrIdx="0">
    <p:extLst>
      <p:ext uri="{19B8F6BF-5375-455C-9EA6-DF929625EA0E}">
        <p15:presenceInfo xmlns:p15="http://schemas.microsoft.com/office/powerpoint/2012/main" userId="S-1-5-21-367653040-3284563744-1480659140-441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85" d="100"/>
          <a:sy n="85" d="100"/>
        </p:scale>
        <p:origin x="50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1T16:49:32.793" idx="1">
    <p:pos x="10" y="10"/>
    <p:text>The CONTINUE statement causes the loop to skip the remainder of its body and immediately retest its condition prior to reiterating. In other words, it forces the next iteration of the loop to take place, skipping any code in between</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E3872-CA58-4A59-8F05-4FFC8BA0A3E4}"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7526F-59DD-4774-B844-16D75BD09747}" type="slidenum">
              <a:rPr lang="en-US" smtClean="0"/>
              <a:t>‹#›</a:t>
            </a:fld>
            <a:endParaRPr lang="en-US"/>
          </a:p>
        </p:txBody>
      </p:sp>
    </p:spTree>
    <p:extLst>
      <p:ext uri="{BB962C8B-B14F-4D97-AF65-F5344CB8AC3E}">
        <p14:creationId xmlns:p14="http://schemas.microsoft.com/office/powerpoint/2010/main" val="50797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CONTINUE</a:t>
            </a:r>
            <a:r>
              <a:rPr lang="en-US" sz="1200" b="0" i="0" kern="1200" dirty="0" smtClean="0">
                <a:solidFill>
                  <a:schemeClr val="tx1"/>
                </a:solidFill>
                <a:effectLst/>
                <a:latin typeface="+mn-lt"/>
                <a:ea typeface="+mn-ea"/>
                <a:cs typeface="+mn-cs"/>
              </a:rPr>
              <a:t> statement causes the loop to skip the remainder of its body and immediately retest its condition prior to reiterating. In other words, it forces the next iteration of the loop to take place, skipping any code in between</a:t>
            </a:r>
            <a:endParaRPr lang="en-US" dirty="0"/>
          </a:p>
        </p:txBody>
      </p:sp>
      <p:sp>
        <p:nvSpPr>
          <p:cNvPr id="4" name="Slide Number Placeholder 3"/>
          <p:cNvSpPr>
            <a:spLocks noGrp="1"/>
          </p:cNvSpPr>
          <p:nvPr>
            <p:ph type="sldNum" sz="quarter" idx="10"/>
          </p:nvPr>
        </p:nvSpPr>
        <p:spPr/>
        <p:txBody>
          <a:bodyPr/>
          <a:lstStyle/>
          <a:p>
            <a:fld id="{462B4F82-E788-4221-847B-04B21F2CBDAA}" type="slidenum">
              <a:rPr lang="en-US" smtClean="0"/>
              <a:t>28</a:t>
            </a:fld>
            <a:endParaRPr lang="en-US"/>
          </a:p>
        </p:txBody>
      </p:sp>
    </p:spTree>
    <p:extLst>
      <p:ext uri="{BB962C8B-B14F-4D97-AF65-F5344CB8AC3E}">
        <p14:creationId xmlns:p14="http://schemas.microsoft.com/office/powerpoint/2010/main" val="67239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B4F82-E788-4221-847B-04B21F2CBDAA}" type="slidenum">
              <a:rPr lang="en-US" smtClean="0"/>
              <a:t>29</a:t>
            </a:fld>
            <a:endParaRPr lang="en-US"/>
          </a:p>
        </p:txBody>
      </p:sp>
    </p:spTree>
    <p:extLst>
      <p:ext uri="{BB962C8B-B14F-4D97-AF65-F5344CB8AC3E}">
        <p14:creationId xmlns:p14="http://schemas.microsoft.com/office/powerpoint/2010/main" val="4830799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2/15/2023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04BB56-9D4D-42B9-AB5C-539CEB0B70B1}" type="slidenum">
              <a:rPr lang="en-US" smtClean="0"/>
              <a:t>‹#›</a:t>
            </a:fld>
            <a:endParaRPr lang="en-US"/>
          </a:p>
        </p:txBody>
      </p:sp>
    </p:spTree>
    <p:extLst>
      <p:ext uri="{BB962C8B-B14F-4D97-AF65-F5344CB8AC3E}">
        <p14:creationId xmlns:p14="http://schemas.microsoft.com/office/powerpoint/2010/main" val="18038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2/15/2023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286695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2/15/2023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307059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2/15/2023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222809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smtClean="0"/>
              <a:t>2/15/2023</a:t>
            </a:r>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04BB56-9D4D-42B9-AB5C-539CEB0B70B1}" type="slidenum">
              <a:rPr lang="en-US" smtClean="0"/>
              <a:t>‹#›</a:t>
            </a:fld>
            <a:endParaRPr lang="en-US"/>
          </a:p>
        </p:txBody>
      </p:sp>
    </p:spTree>
    <p:extLst>
      <p:ext uri="{BB962C8B-B14F-4D97-AF65-F5344CB8AC3E}">
        <p14:creationId xmlns:p14="http://schemas.microsoft.com/office/powerpoint/2010/main" val="92669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2/15/2023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336543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2/15/2023</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214535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2/15/2023</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212571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2/15/2023</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247381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2/15/2023</a:t>
            </a:r>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1018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2/15/2023</a:t>
            </a:r>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04BB56-9D4D-42B9-AB5C-539CEB0B70B1}" type="slidenum">
              <a:rPr lang="en-US" smtClean="0"/>
              <a:t>‹#›</a:t>
            </a:fld>
            <a:endParaRPr lang="en-US"/>
          </a:p>
        </p:txBody>
      </p:sp>
    </p:spTree>
    <p:extLst>
      <p:ext uri="{BB962C8B-B14F-4D97-AF65-F5344CB8AC3E}">
        <p14:creationId xmlns:p14="http://schemas.microsoft.com/office/powerpoint/2010/main" val="73370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smtClean="0"/>
              <a:t>2/15/2023</a:t>
            </a:r>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04BB56-9D4D-42B9-AB5C-539CEB0B70B1}" type="slidenum">
              <a:rPr lang="en-US" smtClean="0"/>
              <a:t>‹#›</a:t>
            </a:fld>
            <a:endParaRPr lang="en-US"/>
          </a:p>
        </p:txBody>
      </p:sp>
    </p:spTree>
    <p:extLst>
      <p:ext uri="{BB962C8B-B14F-4D97-AF65-F5344CB8AC3E}">
        <p14:creationId xmlns:p14="http://schemas.microsoft.com/office/powerpoint/2010/main" val="1618882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STRUCTURES</a:t>
            </a:r>
            <a:endParaRPr lang="en-US" dirty="0"/>
          </a:p>
        </p:txBody>
      </p:sp>
      <p:sp>
        <p:nvSpPr>
          <p:cNvPr id="3" name="Subtitle 2"/>
          <p:cNvSpPr>
            <a:spLocks noGrp="1"/>
          </p:cNvSpPr>
          <p:nvPr>
            <p:ph type="subTitle" idx="1"/>
          </p:nvPr>
        </p:nvSpPr>
        <p:spPr>
          <a:xfrm>
            <a:off x="1069847" y="4389120"/>
            <a:ext cx="10041905" cy="1034527"/>
          </a:xfrm>
        </p:spPr>
        <p:txBody>
          <a:bodyPr/>
          <a:lstStyle/>
          <a:p>
            <a:r>
              <a:rPr lang="en-US" dirty="0" smtClean="0"/>
              <a:t>Instructor: Ingenere Huguette Sandrine</a:t>
            </a:r>
          </a:p>
          <a:p>
            <a:r>
              <a:rPr lang="en-US" dirty="0" smtClean="0"/>
              <a:t>E-mail: Sandrine.Ingenere@gmail.com</a:t>
            </a:r>
            <a:endParaRPr lang="en-US" dirty="0"/>
          </a:p>
        </p:txBody>
      </p:sp>
    </p:spTree>
    <p:extLst>
      <p:ext uri="{BB962C8B-B14F-4D97-AF65-F5344CB8AC3E}">
        <p14:creationId xmlns:p14="http://schemas.microsoft.com/office/powerpoint/2010/main" val="906321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Terminating a Simple Loop: EXIT and EXIT WHEN</a:t>
            </a:r>
          </a:p>
        </p:txBody>
      </p:sp>
      <p:sp>
        <p:nvSpPr>
          <p:cNvPr id="3" name="Content Placeholder 2"/>
          <p:cNvSpPr>
            <a:spLocks noGrp="1"/>
          </p:cNvSpPr>
          <p:nvPr>
            <p:ph idx="1"/>
          </p:nvPr>
        </p:nvSpPr>
        <p:spPr/>
        <p:txBody>
          <a:bodyPr>
            <a:normAutofit fontScale="92500"/>
          </a:bodyPr>
          <a:lstStyle/>
          <a:p>
            <a:r>
              <a:rPr lang="en-US" sz="2800" dirty="0"/>
              <a:t>Unless you want your loop to run “forever,” you </a:t>
            </a:r>
            <a:r>
              <a:rPr lang="en-US" sz="2800" dirty="0" smtClean="0"/>
              <a:t>must </a:t>
            </a:r>
            <a:r>
              <a:rPr lang="en-US" sz="2800" dirty="0"/>
              <a:t>put an EXIT or </a:t>
            </a:r>
            <a:r>
              <a:rPr lang="en-US" sz="2800" dirty="0" smtClean="0"/>
              <a:t>EXIT WHEN statement </a:t>
            </a:r>
            <a:r>
              <a:rPr lang="en-US" sz="2800" dirty="0"/>
              <a:t>within the body of the </a:t>
            </a:r>
            <a:r>
              <a:rPr lang="en-US" sz="2800" dirty="0" smtClean="0"/>
              <a:t>loop</a:t>
            </a:r>
          </a:p>
          <a:p>
            <a:pPr marL="0" indent="0">
              <a:buNone/>
            </a:pPr>
            <a:endParaRPr lang="en-US" sz="2800" dirty="0" smtClean="0"/>
          </a:p>
          <a:p>
            <a:r>
              <a:rPr lang="en-US" sz="2800" dirty="0" smtClean="0"/>
              <a:t>The </a:t>
            </a:r>
            <a:r>
              <a:rPr lang="en-US" sz="2800" dirty="0"/>
              <a:t>EXIT forces the loop to immediately </a:t>
            </a:r>
            <a:r>
              <a:rPr lang="en-US" sz="2800" dirty="0" smtClean="0"/>
              <a:t>halt execution </a:t>
            </a:r>
            <a:r>
              <a:rPr lang="en-US" sz="2800" dirty="0"/>
              <a:t>and pass </a:t>
            </a:r>
            <a:r>
              <a:rPr lang="en-US" sz="2800" dirty="0" smtClean="0"/>
              <a:t>the control </a:t>
            </a:r>
            <a:r>
              <a:rPr lang="en-US" sz="2800" dirty="0"/>
              <a:t>to the next statement after the END LOOP </a:t>
            </a:r>
            <a:r>
              <a:rPr lang="en-US" sz="2800" dirty="0" smtClean="0"/>
              <a:t>statement</a:t>
            </a:r>
          </a:p>
          <a:p>
            <a:pPr marL="0" indent="0">
              <a:buNone/>
            </a:pPr>
            <a:endParaRPr lang="en-US" sz="2800" dirty="0" smtClean="0"/>
          </a:p>
          <a:p>
            <a:r>
              <a:rPr lang="en-US" sz="2800" dirty="0"/>
              <a:t>EXIT WHEN is best used when there is a single conditional expression that </a:t>
            </a:r>
            <a:r>
              <a:rPr lang="en-US" sz="2800" dirty="0" smtClean="0"/>
              <a:t>determines whether </a:t>
            </a:r>
            <a:r>
              <a:rPr lang="en-US" sz="2800" dirty="0"/>
              <a:t>or not a loop should terminate</a:t>
            </a:r>
            <a:r>
              <a:rPr lang="en-US" sz="2800" dirty="0" smtClean="0"/>
              <a:t>.</a:t>
            </a:r>
          </a:p>
          <a:p>
            <a:pPr marL="0" indent="0">
              <a:buNone/>
            </a:pPr>
            <a:endParaRPr lang="en-US" sz="2800" dirty="0"/>
          </a:p>
        </p:txBody>
      </p:sp>
      <p:sp>
        <p:nvSpPr>
          <p:cNvPr id="4" name="Date Placeholder 3"/>
          <p:cNvSpPr>
            <a:spLocks noGrp="1"/>
          </p:cNvSpPr>
          <p:nvPr>
            <p:ph type="dt" sz="half" idx="10"/>
          </p:nvPr>
        </p:nvSpPr>
        <p:spPr/>
        <p:txBody>
          <a:bodyPr/>
          <a:lstStyle/>
          <a:p>
            <a:fld id="{FE13190F-9856-4CB7-9B91-83E3C552F3A3}"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10</a:t>
            </a:fld>
            <a:endParaRPr lang="en-US"/>
          </a:p>
        </p:txBody>
      </p:sp>
    </p:spTree>
    <p:extLst>
      <p:ext uri="{BB962C8B-B14F-4D97-AF65-F5344CB8AC3E}">
        <p14:creationId xmlns:p14="http://schemas.microsoft.com/office/powerpoint/2010/main" val="1273280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The simple loop</a:t>
            </a:r>
          </a:p>
        </p:txBody>
      </p:sp>
      <p:sp>
        <p:nvSpPr>
          <p:cNvPr id="3" name="Content Placeholder 2"/>
          <p:cNvSpPr>
            <a:spLocks noGrp="1"/>
          </p:cNvSpPr>
          <p:nvPr>
            <p:ph idx="1"/>
          </p:nvPr>
        </p:nvSpPr>
        <p:spPr>
          <a:xfrm>
            <a:off x="998130" y="1812126"/>
            <a:ext cx="10942858" cy="4839686"/>
          </a:xfrm>
        </p:spPr>
        <p:txBody>
          <a:bodyPr>
            <a:noAutofit/>
          </a:bodyPr>
          <a:lstStyle/>
          <a:p>
            <a:pPr marL="0" indent="0">
              <a:buNone/>
            </a:pPr>
            <a:r>
              <a:rPr lang="en-US" sz="2100" dirty="0"/>
              <a:t>DECLARE</a:t>
            </a:r>
          </a:p>
          <a:p>
            <a:pPr marL="0" indent="0">
              <a:buNone/>
            </a:pPr>
            <a:r>
              <a:rPr lang="en-US" sz="2100" dirty="0"/>
              <a:t>    </a:t>
            </a:r>
            <a:r>
              <a:rPr lang="en-US" sz="2100" dirty="0" err="1"/>
              <a:t>v_num</a:t>
            </a:r>
            <a:r>
              <a:rPr lang="en-US" sz="2100" dirty="0"/>
              <a:t> NUMBER:=0;</a:t>
            </a:r>
          </a:p>
          <a:p>
            <a:pPr marL="0" indent="0">
              <a:buNone/>
            </a:pPr>
            <a:r>
              <a:rPr lang="en-US" sz="2100" dirty="0"/>
              <a:t>BEGIN</a:t>
            </a:r>
          </a:p>
          <a:p>
            <a:pPr marL="0" indent="0">
              <a:buNone/>
            </a:pPr>
            <a:r>
              <a:rPr lang="en-US" sz="2100" dirty="0"/>
              <a:t>    LOOP</a:t>
            </a:r>
          </a:p>
          <a:p>
            <a:pPr marL="0" indent="0">
              <a:buNone/>
            </a:pPr>
            <a:r>
              <a:rPr lang="en-US" sz="2100" dirty="0"/>
              <a:t>        </a:t>
            </a:r>
            <a:r>
              <a:rPr lang="en-US" sz="2100" dirty="0" err="1"/>
              <a:t>v_num</a:t>
            </a:r>
            <a:r>
              <a:rPr lang="en-US" sz="2100" dirty="0"/>
              <a:t>:=v_num+1;</a:t>
            </a:r>
          </a:p>
          <a:p>
            <a:pPr marL="0" indent="0">
              <a:buNone/>
            </a:pPr>
            <a:r>
              <a:rPr lang="en-US" sz="2100" dirty="0"/>
              <a:t>        </a:t>
            </a:r>
            <a:r>
              <a:rPr lang="en-US" sz="2100" dirty="0" err="1"/>
              <a:t>DBMS_OUTPUT.put_line</a:t>
            </a:r>
            <a:r>
              <a:rPr lang="en-US" sz="2100" dirty="0"/>
              <a:t>('Number: ' || </a:t>
            </a:r>
            <a:r>
              <a:rPr lang="en-US" sz="2100" dirty="0" err="1"/>
              <a:t>v_num</a:t>
            </a:r>
            <a:r>
              <a:rPr lang="en-US" sz="2100" dirty="0"/>
              <a:t>);</a:t>
            </a:r>
          </a:p>
          <a:p>
            <a:pPr marL="0" indent="0">
              <a:buNone/>
            </a:pPr>
            <a:r>
              <a:rPr lang="en-US" sz="2100" dirty="0"/>
              <a:t>        IF </a:t>
            </a:r>
            <a:r>
              <a:rPr lang="en-US" sz="2100" dirty="0" err="1"/>
              <a:t>v_num</a:t>
            </a:r>
            <a:r>
              <a:rPr lang="en-US" sz="2100" dirty="0"/>
              <a:t> = 5 THEN</a:t>
            </a:r>
          </a:p>
          <a:p>
            <a:pPr marL="0" indent="0">
              <a:buNone/>
            </a:pPr>
            <a:r>
              <a:rPr lang="en-US" sz="2100" dirty="0"/>
              <a:t>            EXIT;</a:t>
            </a:r>
          </a:p>
          <a:p>
            <a:pPr marL="0" indent="0">
              <a:buNone/>
            </a:pPr>
            <a:r>
              <a:rPr lang="en-US" sz="2100" dirty="0"/>
              <a:t>        END IF;</a:t>
            </a:r>
          </a:p>
          <a:p>
            <a:pPr marL="0" indent="0">
              <a:buNone/>
            </a:pPr>
            <a:r>
              <a:rPr lang="en-US" sz="2100" dirty="0"/>
              <a:t>    END LOOP;</a:t>
            </a:r>
          </a:p>
          <a:p>
            <a:pPr marL="0" indent="0">
              <a:buNone/>
            </a:pPr>
            <a:r>
              <a:rPr lang="en-US" sz="2100" dirty="0"/>
              <a:t>END;</a:t>
            </a:r>
          </a:p>
        </p:txBody>
      </p:sp>
      <p:sp>
        <p:nvSpPr>
          <p:cNvPr id="4" name="Date Placeholder 3"/>
          <p:cNvSpPr>
            <a:spLocks noGrp="1"/>
          </p:cNvSpPr>
          <p:nvPr>
            <p:ph type="dt" sz="half" idx="10"/>
          </p:nvPr>
        </p:nvSpPr>
        <p:spPr/>
        <p:txBody>
          <a:bodyPr/>
          <a:lstStyle/>
          <a:p>
            <a:fld id="{674F67B8-1A8B-48E3-BB62-94E0A6ADCB10}"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11</a:t>
            </a:fld>
            <a:endParaRPr lang="en-US"/>
          </a:p>
        </p:txBody>
      </p:sp>
    </p:spTree>
    <p:extLst>
      <p:ext uri="{BB962C8B-B14F-4D97-AF65-F5344CB8AC3E}">
        <p14:creationId xmlns:p14="http://schemas.microsoft.com/office/powerpoint/2010/main" val="1407088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 </a:t>
            </a:r>
            <a:r>
              <a:rPr lang="en-US" dirty="0" smtClean="0"/>
              <a:t>loop – NUMERIC for loop</a:t>
            </a:r>
            <a:endParaRPr lang="en-US" dirty="0"/>
          </a:p>
        </p:txBody>
      </p:sp>
      <p:sp>
        <p:nvSpPr>
          <p:cNvPr id="3" name="Content Placeholder 2"/>
          <p:cNvSpPr>
            <a:spLocks noGrp="1"/>
          </p:cNvSpPr>
          <p:nvPr>
            <p:ph idx="1"/>
          </p:nvPr>
        </p:nvSpPr>
        <p:spPr/>
        <p:txBody>
          <a:bodyPr>
            <a:normAutofit/>
          </a:bodyPr>
          <a:lstStyle/>
          <a:p>
            <a:pPr algn="just"/>
            <a:r>
              <a:rPr lang="en-US" sz="2800" dirty="0"/>
              <a:t>There are two kinds of PL/SQL FOR loops: </a:t>
            </a:r>
            <a:r>
              <a:rPr lang="en-US" sz="2800" b="1" i="1" u="sng" dirty="0" smtClean="0"/>
              <a:t>the </a:t>
            </a:r>
            <a:r>
              <a:rPr lang="en-US" sz="2800" b="1" i="1" u="sng" dirty="0"/>
              <a:t>numeric FOR loop and the cursor </a:t>
            </a:r>
            <a:r>
              <a:rPr lang="en-US" sz="2800" b="1" i="1" u="sng" dirty="0" smtClean="0"/>
              <a:t>FOR loop</a:t>
            </a:r>
            <a:r>
              <a:rPr lang="en-US" sz="2800" dirty="0"/>
              <a:t>. The numeric FOR loop is the traditional and familiar “counted” loop. The </a:t>
            </a:r>
            <a:r>
              <a:rPr lang="en-US" sz="2800" dirty="0" smtClean="0"/>
              <a:t>number of </a:t>
            </a:r>
            <a:r>
              <a:rPr lang="en-US" sz="2800" dirty="0"/>
              <a:t>iterations of the FOR loop is known when the loop starts; it is specified in </a:t>
            </a:r>
            <a:r>
              <a:rPr lang="en-US" sz="2800" dirty="0" smtClean="0"/>
              <a:t>the range </a:t>
            </a:r>
            <a:r>
              <a:rPr lang="en-US" sz="2800" dirty="0"/>
              <a:t>scheme found between the FOR and LOOP keywords in the </a:t>
            </a:r>
            <a:r>
              <a:rPr lang="en-US" sz="2800" dirty="0" smtClean="0"/>
              <a:t>boundary</a:t>
            </a:r>
          </a:p>
          <a:p>
            <a:pPr marL="0" indent="0" algn="just">
              <a:buNone/>
            </a:pPr>
            <a:endParaRPr lang="en-US" sz="2800" dirty="0" smtClean="0"/>
          </a:p>
          <a:p>
            <a:pPr algn="just"/>
            <a:r>
              <a:rPr lang="en-US" sz="2800" dirty="0" smtClean="0"/>
              <a:t>Optionally, it </a:t>
            </a:r>
            <a:r>
              <a:rPr lang="en-US" sz="2800" dirty="0"/>
              <a:t>dictates the order in </a:t>
            </a:r>
            <a:r>
              <a:rPr lang="en-US" sz="2800" dirty="0" smtClean="0"/>
              <a:t>which the </a:t>
            </a:r>
            <a:r>
              <a:rPr lang="en-US" sz="2800" dirty="0"/>
              <a:t>loop index proceeds (from lowest to highest or highest to lowest).</a:t>
            </a:r>
          </a:p>
        </p:txBody>
      </p:sp>
      <p:sp>
        <p:nvSpPr>
          <p:cNvPr id="4" name="Date Placeholder 3"/>
          <p:cNvSpPr>
            <a:spLocks noGrp="1"/>
          </p:cNvSpPr>
          <p:nvPr>
            <p:ph type="dt" sz="half" idx="10"/>
          </p:nvPr>
        </p:nvSpPr>
        <p:spPr/>
        <p:txBody>
          <a:bodyPr/>
          <a:lstStyle/>
          <a:p>
            <a:fld id="{B48FB90B-B48C-4705-9B7F-9D1BBC43AF79}"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12</a:t>
            </a:fld>
            <a:endParaRPr lang="en-US"/>
          </a:p>
        </p:txBody>
      </p:sp>
    </p:spTree>
    <p:extLst>
      <p:ext uri="{BB962C8B-B14F-4D97-AF65-F5344CB8AC3E}">
        <p14:creationId xmlns:p14="http://schemas.microsoft.com/office/powerpoint/2010/main" val="3223850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The NUMERIC </a:t>
            </a:r>
            <a:r>
              <a:rPr lang="en-US" dirty="0" smtClean="0"/>
              <a:t>FOR loop</a:t>
            </a:r>
            <a:endParaRPr lang="en-US" dirty="0"/>
          </a:p>
        </p:txBody>
      </p:sp>
      <p:sp>
        <p:nvSpPr>
          <p:cNvPr id="3" name="Content Placeholder 2"/>
          <p:cNvSpPr>
            <a:spLocks noGrp="1"/>
          </p:cNvSpPr>
          <p:nvPr>
            <p:ph idx="1"/>
          </p:nvPr>
        </p:nvSpPr>
        <p:spPr>
          <a:xfrm>
            <a:off x="784413" y="2420470"/>
            <a:ext cx="10780058" cy="4164106"/>
          </a:xfrm>
        </p:spPr>
        <p:txBody>
          <a:bodyPr>
            <a:normAutofit fontScale="85000" lnSpcReduction="20000"/>
          </a:bodyPr>
          <a:lstStyle/>
          <a:p>
            <a:pPr marL="0" indent="0">
              <a:buNone/>
            </a:pPr>
            <a:r>
              <a:rPr lang="en-US" sz="3000" dirty="0"/>
              <a:t>FOR </a:t>
            </a:r>
            <a:r>
              <a:rPr lang="en-US" sz="3000" b="1" dirty="0" err="1" smtClean="0"/>
              <a:t>loop_index</a:t>
            </a:r>
            <a:r>
              <a:rPr lang="en-US" sz="3000" dirty="0" smtClean="0"/>
              <a:t> </a:t>
            </a:r>
            <a:r>
              <a:rPr lang="en-US" sz="3000" dirty="0"/>
              <a:t>IN [REVERSE] lowest number .. highest number</a:t>
            </a:r>
          </a:p>
          <a:p>
            <a:pPr marL="0" indent="0">
              <a:buNone/>
            </a:pPr>
            <a:r>
              <a:rPr lang="en-US" sz="3000" dirty="0"/>
              <a:t>LOOP</a:t>
            </a:r>
          </a:p>
          <a:p>
            <a:pPr marL="0" indent="0">
              <a:buNone/>
            </a:pPr>
            <a:r>
              <a:rPr lang="en-US" sz="3000" dirty="0" smtClean="0"/>
              <a:t>	executable </a:t>
            </a:r>
            <a:r>
              <a:rPr lang="en-US" sz="3000" dirty="0"/>
              <a:t>statement(s)</a:t>
            </a:r>
          </a:p>
          <a:p>
            <a:pPr marL="0" indent="0">
              <a:buNone/>
            </a:pPr>
            <a:r>
              <a:rPr lang="en-US" sz="3000" dirty="0"/>
              <a:t>END LOOP</a:t>
            </a:r>
            <a:r>
              <a:rPr lang="en-US" sz="3000" dirty="0" smtClean="0"/>
              <a:t>;</a:t>
            </a:r>
            <a:endParaRPr lang="en-US" sz="3000" dirty="0"/>
          </a:p>
          <a:p>
            <a:pPr marL="0" indent="0">
              <a:buNone/>
            </a:pPr>
            <a:endParaRPr lang="en-US" sz="3000" dirty="0" smtClean="0"/>
          </a:p>
          <a:p>
            <a:pPr marL="0" indent="0">
              <a:buNone/>
            </a:pPr>
            <a:r>
              <a:rPr lang="en-US" sz="3000" b="1" u="sng" dirty="0" smtClean="0"/>
              <a:t>Remark</a:t>
            </a:r>
            <a:r>
              <a:rPr lang="en-US" sz="3000" dirty="0" smtClean="0"/>
              <a:t>: </a:t>
            </a:r>
          </a:p>
          <a:p>
            <a:pPr>
              <a:buFont typeface="Arial" panose="020B0604020202020204" pitchFamily="34" charset="0"/>
              <a:buChar char="•"/>
            </a:pPr>
            <a:r>
              <a:rPr lang="en-US" sz="3000" b="1" dirty="0" smtClean="0"/>
              <a:t>Do </a:t>
            </a:r>
            <a:r>
              <a:rPr lang="en-US" sz="3000" b="1" dirty="0"/>
              <a:t>not reverse the order in which you specify these values when </a:t>
            </a:r>
            <a:r>
              <a:rPr lang="en-US" sz="3000" b="1" dirty="0" smtClean="0"/>
              <a:t>you use </a:t>
            </a:r>
            <a:r>
              <a:rPr lang="en-US" sz="3000" b="1" dirty="0"/>
              <a:t>the REVERSE </a:t>
            </a:r>
            <a:r>
              <a:rPr lang="en-US" sz="3000" b="1" dirty="0" smtClean="0"/>
              <a:t>keyword</a:t>
            </a:r>
          </a:p>
          <a:p>
            <a:pPr>
              <a:buFont typeface="Arial" panose="020B0604020202020204" pitchFamily="34" charset="0"/>
              <a:buChar char="•"/>
            </a:pPr>
            <a:r>
              <a:rPr lang="en-US" sz="3000" b="1" dirty="0" smtClean="0"/>
              <a:t>The </a:t>
            </a:r>
            <a:r>
              <a:rPr lang="en-US" sz="3000" b="1" dirty="0" err="1" smtClean="0"/>
              <a:t>loop_index</a:t>
            </a:r>
            <a:r>
              <a:rPr lang="en-US" sz="3000" b="1" dirty="0" smtClean="0"/>
              <a:t> variable does </a:t>
            </a:r>
            <a:r>
              <a:rPr lang="en-US" sz="3000" b="1" dirty="0"/>
              <a:t>not need to be </a:t>
            </a:r>
            <a:r>
              <a:rPr lang="en-US" sz="3000" b="1" dirty="0" smtClean="0"/>
              <a:t>declared. It </a:t>
            </a:r>
            <a:r>
              <a:rPr lang="en-US" sz="3000" b="1" dirty="0"/>
              <a:t>is automatically declared with the definition of a for loop</a:t>
            </a:r>
          </a:p>
          <a:p>
            <a:pPr marL="0" indent="0">
              <a:buNone/>
            </a:pPr>
            <a:endParaRPr lang="en-US" sz="3000" b="1" dirty="0"/>
          </a:p>
        </p:txBody>
      </p:sp>
      <p:sp>
        <p:nvSpPr>
          <p:cNvPr id="4" name="Date Placeholder 3"/>
          <p:cNvSpPr>
            <a:spLocks noGrp="1"/>
          </p:cNvSpPr>
          <p:nvPr>
            <p:ph type="dt" sz="half" idx="10"/>
          </p:nvPr>
        </p:nvSpPr>
        <p:spPr/>
        <p:txBody>
          <a:bodyPr/>
          <a:lstStyle/>
          <a:p>
            <a:fld id="{70B4C58D-9B42-453A-B8DE-DC6D9ED405DB}"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13</a:t>
            </a:fld>
            <a:endParaRPr lang="en-US"/>
          </a:p>
        </p:txBody>
      </p:sp>
    </p:spTree>
    <p:extLst>
      <p:ext uri="{BB962C8B-B14F-4D97-AF65-F5344CB8AC3E}">
        <p14:creationId xmlns:p14="http://schemas.microsoft.com/office/powerpoint/2010/main" val="3744622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11" y="72255"/>
            <a:ext cx="11622742" cy="1609344"/>
          </a:xfrm>
        </p:spPr>
        <p:txBody>
          <a:bodyPr/>
          <a:lstStyle/>
          <a:p>
            <a:r>
              <a:rPr lang="en-US" dirty="0"/>
              <a:t>The FOR loop – numeric FOR </a:t>
            </a:r>
            <a:r>
              <a:rPr lang="en-US" dirty="0" smtClean="0"/>
              <a:t>loop explained</a:t>
            </a:r>
            <a:endParaRPr lang="en-US" dirty="0"/>
          </a:p>
        </p:txBody>
      </p:sp>
      <p:graphicFrame>
        <p:nvGraphicFramePr>
          <p:cNvPr id="4" name="Content Placeholder 3"/>
          <p:cNvGraphicFramePr>
            <a:graphicFrameLocks noGrp="1"/>
          </p:cNvGraphicFramePr>
          <p:nvPr>
            <p:ph idx="1"/>
            <p:extLst/>
          </p:nvPr>
        </p:nvGraphicFramePr>
        <p:xfrm>
          <a:off x="639669" y="1739900"/>
          <a:ext cx="11117543" cy="4972426"/>
        </p:xfrm>
        <a:graphic>
          <a:graphicData uri="http://schemas.openxmlformats.org/drawingml/2006/table">
            <a:tbl>
              <a:tblPr firstRow="1" bandRow="1">
                <a:tableStyleId>{073A0DAA-6AF3-43AB-8588-CEC1D06C72B9}</a:tableStyleId>
              </a:tblPr>
              <a:tblGrid>
                <a:gridCol w="2582656">
                  <a:extLst>
                    <a:ext uri="{9D8B030D-6E8A-4147-A177-3AD203B41FA5}">
                      <a16:colId xmlns:a16="http://schemas.microsoft.com/office/drawing/2014/main" val="3305389120"/>
                    </a:ext>
                  </a:extLst>
                </a:gridCol>
                <a:gridCol w="8534887">
                  <a:extLst>
                    <a:ext uri="{9D8B030D-6E8A-4147-A177-3AD203B41FA5}">
                      <a16:colId xmlns:a16="http://schemas.microsoft.com/office/drawing/2014/main" val="1355691449"/>
                    </a:ext>
                  </a:extLst>
                </a:gridCol>
              </a:tblGrid>
              <a:tr h="397889">
                <a:tc>
                  <a:txBody>
                    <a:bodyPr/>
                    <a:lstStyle/>
                    <a:p>
                      <a:r>
                        <a:rPr lang="en-US" sz="2200" dirty="0" smtClean="0"/>
                        <a:t>Property</a:t>
                      </a:r>
                      <a:endParaRPr lang="en-US" sz="2200" dirty="0"/>
                    </a:p>
                  </a:txBody>
                  <a:tcPr/>
                </a:tc>
                <a:tc>
                  <a:txBody>
                    <a:bodyPr/>
                    <a:lstStyle/>
                    <a:p>
                      <a:r>
                        <a:rPr lang="en-US" sz="2200" dirty="0" smtClean="0"/>
                        <a:t>Description</a:t>
                      </a:r>
                      <a:endParaRPr lang="en-US" sz="2200" dirty="0"/>
                    </a:p>
                  </a:txBody>
                  <a:tcPr/>
                </a:tc>
                <a:extLst>
                  <a:ext uri="{0D108BD9-81ED-4DB2-BD59-A6C34878D82A}">
                    <a16:rowId xmlns:a16="http://schemas.microsoft.com/office/drawing/2014/main" val="1268529155"/>
                  </a:ext>
                </a:extLst>
              </a:tr>
              <a:tr h="1080347">
                <a:tc>
                  <a:txBody>
                    <a:bodyPr/>
                    <a:lstStyle/>
                    <a:p>
                      <a:r>
                        <a:rPr lang="en-US" sz="2200" dirty="0" smtClean="0"/>
                        <a:t>How the loop is</a:t>
                      </a:r>
                    </a:p>
                    <a:p>
                      <a:r>
                        <a:rPr lang="en-US" sz="2200" dirty="0" smtClean="0"/>
                        <a:t>terminated</a:t>
                      </a:r>
                      <a:endParaRPr lang="en-US" sz="2200" dirty="0"/>
                    </a:p>
                  </a:txBody>
                  <a:tcPr/>
                </a:tc>
                <a:tc>
                  <a:txBody>
                    <a:bodyPr/>
                    <a:lstStyle/>
                    <a:p>
                      <a:r>
                        <a:rPr lang="en-US" sz="2200" dirty="0" smtClean="0"/>
                        <a:t>The numeric FOR loop terminates unconditionally when the number of times specified in its range scheme has been satisfied. You can also terminate the loop with an EXIT statement, but this is not recommended</a:t>
                      </a:r>
                      <a:endParaRPr lang="en-US" sz="2200" dirty="0"/>
                    </a:p>
                  </a:txBody>
                  <a:tcPr/>
                </a:tc>
                <a:extLst>
                  <a:ext uri="{0D108BD9-81ED-4DB2-BD59-A6C34878D82A}">
                    <a16:rowId xmlns:a16="http://schemas.microsoft.com/office/drawing/2014/main" val="1450409806"/>
                  </a:ext>
                </a:extLst>
              </a:tr>
              <a:tr h="1652686">
                <a:tc>
                  <a:txBody>
                    <a:bodyPr/>
                    <a:lstStyle/>
                    <a:p>
                      <a:r>
                        <a:rPr lang="en-US" sz="2200" dirty="0" smtClean="0"/>
                        <a:t>When the test for termination</a:t>
                      </a:r>
                    </a:p>
                    <a:p>
                      <a:r>
                        <a:rPr lang="en-US" sz="2200" dirty="0" smtClean="0"/>
                        <a:t>takes place</a:t>
                      </a:r>
                      <a:endParaRPr lang="en-US" sz="2200" dirty="0"/>
                    </a:p>
                  </a:txBody>
                  <a:tcPr/>
                </a:tc>
                <a:tc>
                  <a:txBody>
                    <a:bodyPr/>
                    <a:lstStyle/>
                    <a:p>
                      <a:r>
                        <a:rPr lang="en-US" sz="2200" dirty="0" smtClean="0"/>
                        <a:t>After each execution of the loop body, PL/SQL increments (or decrements if REVERSE is specified) the loop index and then checks its value. When it exceeds the upper bound of the range scheme, the loop terminates. If the lower bound is greater than the upper bound of the range scheme, the loop never executes its body</a:t>
                      </a:r>
                      <a:endParaRPr lang="en-US" sz="2200" dirty="0"/>
                    </a:p>
                  </a:txBody>
                  <a:tcPr/>
                </a:tc>
                <a:extLst>
                  <a:ext uri="{0D108BD9-81ED-4DB2-BD59-A6C34878D82A}">
                    <a16:rowId xmlns:a16="http://schemas.microsoft.com/office/drawing/2014/main" val="1348669246"/>
                  </a:ext>
                </a:extLst>
              </a:tr>
              <a:tr h="1010026">
                <a:tc>
                  <a:txBody>
                    <a:bodyPr/>
                    <a:lstStyle/>
                    <a:p>
                      <a:r>
                        <a:rPr lang="en-US" sz="2200" dirty="0" smtClean="0"/>
                        <a:t>When to use this loop</a:t>
                      </a:r>
                      <a:endParaRPr lang="en-US" sz="2200" dirty="0"/>
                    </a:p>
                  </a:txBody>
                  <a:tcPr/>
                </a:tc>
                <a:tc>
                  <a:txBody>
                    <a:bodyPr/>
                    <a:lstStyle/>
                    <a:p>
                      <a:r>
                        <a:rPr lang="en-US" sz="2200" dirty="0" smtClean="0"/>
                        <a:t>when you want to execute a body of code a fixed number of times and do not want to halt that looping prematurely</a:t>
                      </a:r>
                      <a:endParaRPr lang="en-US" sz="2200" dirty="0"/>
                    </a:p>
                  </a:txBody>
                  <a:tcPr/>
                </a:tc>
                <a:extLst>
                  <a:ext uri="{0D108BD9-81ED-4DB2-BD59-A6C34878D82A}">
                    <a16:rowId xmlns:a16="http://schemas.microsoft.com/office/drawing/2014/main" val="708315868"/>
                  </a:ext>
                </a:extLst>
              </a:tr>
            </a:tbl>
          </a:graphicData>
        </a:graphic>
      </p:graphicFrame>
      <p:sp>
        <p:nvSpPr>
          <p:cNvPr id="3" name="Date Placeholder 2"/>
          <p:cNvSpPr>
            <a:spLocks noGrp="1"/>
          </p:cNvSpPr>
          <p:nvPr>
            <p:ph type="dt" sz="half" idx="10"/>
          </p:nvPr>
        </p:nvSpPr>
        <p:spPr/>
        <p:txBody>
          <a:bodyPr/>
          <a:lstStyle/>
          <a:p>
            <a:fld id="{D92E48EF-2F7F-40CE-A483-88B26B8B97B9}"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14</a:t>
            </a:fld>
            <a:endParaRPr lang="en-US"/>
          </a:p>
        </p:txBody>
      </p:sp>
    </p:spTree>
    <p:extLst>
      <p:ext uri="{BB962C8B-B14F-4D97-AF65-F5344CB8AC3E}">
        <p14:creationId xmlns:p14="http://schemas.microsoft.com/office/powerpoint/2010/main" val="1811331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The </a:t>
            </a:r>
            <a:r>
              <a:rPr lang="en-US" dirty="0"/>
              <a:t>numeric FOR loop </a:t>
            </a:r>
          </a:p>
        </p:txBody>
      </p:sp>
      <p:sp>
        <p:nvSpPr>
          <p:cNvPr id="3" name="Content Placeholder 2"/>
          <p:cNvSpPr>
            <a:spLocks noGrp="1"/>
          </p:cNvSpPr>
          <p:nvPr>
            <p:ph idx="1"/>
          </p:nvPr>
        </p:nvSpPr>
        <p:spPr>
          <a:xfrm>
            <a:off x="1079275" y="2135548"/>
            <a:ext cx="10058400" cy="4050792"/>
          </a:xfrm>
        </p:spPr>
        <p:txBody>
          <a:bodyPr>
            <a:normAutofit/>
          </a:bodyPr>
          <a:lstStyle/>
          <a:p>
            <a:pPr marL="0" indent="0">
              <a:buNone/>
            </a:pPr>
            <a:r>
              <a:rPr lang="en-US" sz="2600" dirty="0"/>
              <a:t>DECLARE </a:t>
            </a:r>
          </a:p>
          <a:p>
            <a:pPr marL="0" indent="0">
              <a:buNone/>
            </a:pPr>
            <a:r>
              <a:rPr lang="en-US" sz="2600" dirty="0"/>
              <a:t>   a number(2); </a:t>
            </a:r>
            <a:r>
              <a:rPr lang="en-US" sz="2600" dirty="0" smtClean="0"/>
              <a:t> </a:t>
            </a:r>
            <a:r>
              <a:rPr lang="en-US" sz="2600" b="1" dirty="0" smtClean="0"/>
              <a:t>-- What will happen if we remove this line?</a:t>
            </a:r>
            <a:endParaRPr lang="en-US" sz="2600" b="1" dirty="0"/>
          </a:p>
          <a:p>
            <a:pPr marL="0" indent="0">
              <a:buNone/>
            </a:pPr>
            <a:r>
              <a:rPr lang="en-US" sz="2600" dirty="0"/>
              <a:t>BEGIN </a:t>
            </a:r>
          </a:p>
          <a:p>
            <a:pPr marL="0" indent="0">
              <a:buNone/>
            </a:pPr>
            <a:r>
              <a:rPr lang="en-US" sz="2600" dirty="0"/>
              <a:t>   FOR a in 10 .. 20 LOOP </a:t>
            </a:r>
          </a:p>
          <a:p>
            <a:pPr marL="0" indent="0">
              <a:buNone/>
            </a:pPr>
            <a:r>
              <a:rPr lang="en-US" sz="2600" dirty="0"/>
              <a:t> </a:t>
            </a:r>
            <a:r>
              <a:rPr lang="en-US" sz="2600" dirty="0" smtClean="0"/>
              <a:t>  </a:t>
            </a:r>
            <a:r>
              <a:rPr lang="en-US" sz="2800" dirty="0" err="1" smtClean="0"/>
              <a:t>DBMS_OUTPUT.put_line</a:t>
            </a:r>
            <a:r>
              <a:rPr lang="en-US" sz="2600" dirty="0" smtClean="0"/>
              <a:t>(a</a:t>
            </a:r>
            <a:r>
              <a:rPr lang="en-US" sz="2600" dirty="0"/>
              <a:t>); </a:t>
            </a:r>
          </a:p>
          <a:p>
            <a:pPr marL="0" indent="0">
              <a:buNone/>
            </a:pPr>
            <a:r>
              <a:rPr lang="en-US" sz="2600" dirty="0"/>
              <a:t>  END LOOP; </a:t>
            </a:r>
          </a:p>
          <a:p>
            <a:pPr marL="0" indent="0">
              <a:buNone/>
            </a:pPr>
            <a:r>
              <a:rPr lang="en-US" sz="2600" dirty="0"/>
              <a:t>END; </a:t>
            </a:r>
          </a:p>
          <a:p>
            <a:pPr marL="0" indent="0">
              <a:buNone/>
            </a:pPr>
            <a:r>
              <a:rPr lang="en-US" sz="2600" dirty="0"/>
              <a:t>/</a:t>
            </a:r>
          </a:p>
        </p:txBody>
      </p:sp>
      <p:sp>
        <p:nvSpPr>
          <p:cNvPr id="4" name="Rectangle 3"/>
          <p:cNvSpPr/>
          <p:nvPr/>
        </p:nvSpPr>
        <p:spPr>
          <a:xfrm>
            <a:off x="3446930" y="2411506"/>
            <a:ext cx="7176247" cy="842682"/>
          </a:xfrm>
          <a:prstGeom prst="rect">
            <a:avLst/>
          </a:prstGeom>
          <a:no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51E5901-34FD-4290-96E7-A7BAF423B71F}" type="datetime1">
              <a:rPr lang="en-US" smtClean="0"/>
              <a:t>3/27/2023</a:t>
            </a:fld>
            <a:endParaRPr lang="en-US"/>
          </a:p>
        </p:txBody>
      </p:sp>
      <p:sp>
        <p:nvSpPr>
          <p:cNvPr id="6" name="Slide Number Placeholder 5"/>
          <p:cNvSpPr>
            <a:spLocks noGrp="1"/>
          </p:cNvSpPr>
          <p:nvPr>
            <p:ph type="sldNum" sz="quarter" idx="12"/>
          </p:nvPr>
        </p:nvSpPr>
        <p:spPr/>
        <p:txBody>
          <a:bodyPr/>
          <a:lstStyle/>
          <a:p>
            <a:fld id="{312E74B4-8CA9-452E-97C9-0BB13CDCD7E6}" type="slidenum">
              <a:rPr lang="en-US" smtClean="0"/>
              <a:t>15</a:t>
            </a:fld>
            <a:endParaRPr lang="en-US"/>
          </a:p>
        </p:txBody>
      </p:sp>
    </p:spTree>
    <p:extLst>
      <p:ext uri="{BB962C8B-B14F-4D97-AF65-F5344CB8AC3E}">
        <p14:creationId xmlns:p14="http://schemas.microsoft.com/office/powerpoint/2010/main" val="3391899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1134034" y="2577353"/>
            <a:ext cx="10340790" cy="2774576"/>
          </a:xfrm>
        </p:spPr>
        <p:txBody>
          <a:bodyPr>
            <a:normAutofit/>
          </a:bodyPr>
          <a:lstStyle/>
          <a:p>
            <a:pPr marL="0" indent="0">
              <a:buNone/>
            </a:pPr>
            <a:r>
              <a:rPr lang="en-US" sz="4000" dirty="0" smtClean="0"/>
              <a:t>Use a numeric for loop to re-write the EXAMPLE </a:t>
            </a:r>
            <a:r>
              <a:rPr lang="en-US" sz="4000" dirty="0"/>
              <a:t>1: The simple </a:t>
            </a:r>
            <a:r>
              <a:rPr lang="en-US" sz="4000" dirty="0" smtClean="0"/>
              <a:t>loop program on slide number 10</a:t>
            </a:r>
            <a:endParaRPr lang="en-US" sz="4000" dirty="0"/>
          </a:p>
        </p:txBody>
      </p:sp>
      <p:sp>
        <p:nvSpPr>
          <p:cNvPr id="4" name="Date Placeholder 3"/>
          <p:cNvSpPr>
            <a:spLocks noGrp="1"/>
          </p:cNvSpPr>
          <p:nvPr>
            <p:ph type="dt" sz="half" idx="10"/>
          </p:nvPr>
        </p:nvSpPr>
        <p:spPr/>
        <p:txBody>
          <a:bodyPr/>
          <a:lstStyle/>
          <a:p>
            <a:fld id="{84E01659-ED57-4F3E-BFDC-F9CC301FADC0}"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16</a:t>
            </a:fld>
            <a:endParaRPr lang="en-US"/>
          </a:p>
        </p:txBody>
      </p:sp>
    </p:spTree>
    <p:extLst>
      <p:ext uri="{BB962C8B-B14F-4D97-AF65-F5344CB8AC3E}">
        <p14:creationId xmlns:p14="http://schemas.microsoft.com/office/powerpoint/2010/main" val="3895892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 loop – The Cursor FOR Loop</a:t>
            </a:r>
          </a:p>
        </p:txBody>
      </p:sp>
      <p:sp>
        <p:nvSpPr>
          <p:cNvPr id="3" name="Content Placeholder 2"/>
          <p:cNvSpPr>
            <a:spLocks noGrp="1"/>
          </p:cNvSpPr>
          <p:nvPr>
            <p:ph idx="1"/>
          </p:nvPr>
        </p:nvSpPr>
        <p:spPr>
          <a:xfrm>
            <a:off x="1069848" y="2121407"/>
            <a:ext cx="10714258" cy="4091133"/>
          </a:xfrm>
        </p:spPr>
        <p:txBody>
          <a:bodyPr>
            <a:normAutofit/>
          </a:bodyPr>
          <a:lstStyle/>
          <a:p>
            <a:r>
              <a:rPr lang="en-US" sz="2500" dirty="0"/>
              <a:t>A cursor FOR loop is a loop that is associated with (and actually defined by) an </a:t>
            </a:r>
            <a:r>
              <a:rPr lang="en-US" sz="2500" dirty="0" smtClean="0"/>
              <a:t>explicit cursor </a:t>
            </a:r>
            <a:r>
              <a:rPr lang="en-US" sz="2500" dirty="0"/>
              <a:t>or a SELECT statement incorporated directly within the loop </a:t>
            </a:r>
            <a:r>
              <a:rPr lang="en-US" sz="2500" dirty="0" smtClean="0"/>
              <a:t>boundary.</a:t>
            </a:r>
          </a:p>
          <a:p>
            <a:pPr marL="0" indent="0">
              <a:buNone/>
            </a:pPr>
            <a:endParaRPr lang="en-US" sz="2500" dirty="0" smtClean="0"/>
          </a:p>
          <a:p>
            <a:r>
              <a:rPr lang="en-US" sz="2500" dirty="0" smtClean="0"/>
              <a:t>Use the </a:t>
            </a:r>
            <a:r>
              <a:rPr lang="en-US" sz="2500" dirty="0"/>
              <a:t>cursor FOR loop only if you need to fetch and process each and every record </a:t>
            </a:r>
            <a:r>
              <a:rPr lang="en-US" sz="2500" dirty="0" smtClean="0"/>
              <a:t>from a </a:t>
            </a:r>
            <a:r>
              <a:rPr lang="en-US" sz="2500" dirty="0"/>
              <a:t>cursor, which is often the case with </a:t>
            </a:r>
            <a:r>
              <a:rPr lang="en-US" sz="2500" dirty="0" smtClean="0"/>
              <a:t>cursors</a:t>
            </a:r>
          </a:p>
          <a:p>
            <a:pPr marL="0" indent="0">
              <a:buNone/>
            </a:pPr>
            <a:endParaRPr lang="en-US" sz="2500" dirty="0" smtClean="0"/>
          </a:p>
          <a:p>
            <a:pPr marL="0" indent="0">
              <a:buNone/>
            </a:pPr>
            <a:r>
              <a:rPr lang="en-US" sz="2500" b="1" u="sng" dirty="0" smtClean="0"/>
              <a:t>Side Note</a:t>
            </a:r>
            <a:r>
              <a:rPr lang="en-US" sz="2500" b="1" dirty="0" smtClean="0"/>
              <a:t>: </a:t>
            </a:r>
            <a:r>
              <a:rPr lang="en-US" sz="2500" b="1" i="1" dirty="0" smtClean="0"/>
              <a:t>A cursor</a:t>
            </a:r>
            <a:r>
              <a:rPr lang="en-US" sz="2500" b="1" i="1" dirty="0"/>
              <a:t> </a:t>
            </a:r>
            <a:r>
              <a:rPr lang="en-US" sz="2500" b="1" i="1" dirty="0" smtClean="0"/>
              <a:t>contains </a:t>
            </a:r>
            <a:r>
              <a:rPr lang="en-US" sz="2500" b="1" i="1" dirty="0"/>
              <a:t>information on a select </a:t>
            </a:r>
            <a:r>
              <a:rPr lang="en-US" sz="2500" b="1" i="1" dirty="0" smtClean="0"/>
              <a:t>statement </a:t>
            </a:r>
            <a:r>
              <a:rPr lang="en-US" sz="2500" b="1" i="1" dirty="0"/>
              <a:t>and the rows of data accessed by </a:t>
            </a:r>
            <a:r>
              <a:rPr lang="en-US" sz="2500" b="1" i="1" dirty="0" smtClean="0"/>
              <a:t>it.</a:t>
            </a:r>
          </a:p>
        </p:txBody>
      </p:sp>
      <p:sp>
        <p:nvSpPr>
          <p:cNvPr id="4" name="Rounded Rectangle 3"/>
          <p:cNvSpPr/>
          <p:nvPr/>
        </p:nvSpPr>
        <p:spPr>
          <a:xfrm>
            <a:off x="990600" y="5011271"/>
            <a:ext cx="10972800" cy="104438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9736AF9-D814-4A73-B1DF-7596BDCCBB9E}" type="datetime1">
              <a:rPr lang="en-US" smtClean="0"/>
              <a:t>3/27/2023</a:t>
            </a:fld>
            <a:endParaRPr lang="en-US"/>
          </a:p>
        </p:txBody>
      </p:sp>
      <p:sp>
        <p:nvSpPr>
          <p:cNvPr id="6" name="Slide Number Placeholder 5"/>
          <p:cNvSpPr>
            <a:spLocks noGrp="1"/>
          </p:cNvSpPr>
          <p:nvPr>
            <p:ph type="sldNum" sz="quarter" idx="12"/>
          </p:nvPr>
        </p:nvSpPr>
        <p:spPr/>
        <p:txBody>
          <a:bodyPr/>
          <a:lstStyle/>
          <a:p>
            <a:fld id="{312E74B4-8CA9-452E-97C9-0BB13CDCD7E6}" type="slidenum">
              <a:rPr lang="en-US" smtClean="0"/>
              <a:t>17</a:t>
            </a:fld>
            <a:endParaRPr lang="en-US"/>
          </a:p>
        </p:txBody>
      </p:sp>
    </p:spTree>
    <p:extLst>
      <p:ext uri="{BB962C8B-B14F-4D97-AF65-F5344CB8AC3E}">
        <p14:creationId xmlns:p14="http://schemas.microsoft.com/office/powerpoint/2010/main" val="1344070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The Cursor FOR Loop</a:t>
            </a:r>
          </a:p>
        </p:txBody>
      </p:sp>
      <p:sp>
        <p:nvSpPr>
          <p:cNvPr id="3" name="Content Placeholder 2"/>
          <p:cNvSpPr>
            <a:spLocks noGrp="1"/>
          </p:cNvSpPr>
          <p:nvPr>
            <p:ph idx="1"/>
          </p:nvPr>
        </p:nvSpPr>
        <p:spPr>
          <a:xfrm>
            <a:off x="702297" y="2121408"/>
            <a:ext cx="11364011" cy="4533916"/>
          </a:xfrm>
        </p:spPr>
        <p:txBody>
          <a:bodyPr>
            <a:normAutofit/>
          </a:bodyPr>
          <a:lstStyle/>
          <a:p>
            <a:pPr marL="0" indent="0">
              <a:buNone/>
            </a:pPr>
            <a:r>
              <a:rPr lang="en-US" sz="3000" dirty="0"/>
              <a:t>FOR record IN { </a:t>
            </a:r>
            <a:r>
              <a:rPr lang="en-US" sz="3000" dirty="0" err="1"/>
              <a:t>cursor_name</a:t>
            </a:r>
            <a:r>
              <a:rPr lang="en-US" sz="3000" dirty="0"/>
              <a:t> | (explicit SELECT statement) }</a:t>
            </a:r>
          </a:p>
          <a:p>
            <a:pPr marL="0" indent="0">
              <a:buNone/>
            </a:pPr>
            <a:r>
              <a:rPr lang="en-US" sz="3000" dirty="0"/>
              <a:t>LOOP</a:t>
            </a:r>
          </a:p>
          <a:p>
            <a:pPr marL="0" indent="0">
              <a:buNone/>
            </a:pPr>
            <a:r>
              <a:rPr lang="en-US" sz="3000" dirty="0" smtClean="0"/>
              <a:t>	executable </a:t>
            </a:r>
            <a:r>
              <a:rPr lang="en-US" sz="3000" dirty="0"/>
              <a:t>statement(s)</a:t>
            </a:r>
          </a:p>
          <a:p>
            <a:pPr marL="0" indent="0">
              <a:buNone/>
            </a:pPr>
            <a:r>
              <a:rPr lang="en-US" sz="3000" dirty="0"/>
              <a:t>END LOOP</a:t>
            </a:r>
            <a:r>
              <a:rPr lang="en-US" sz="3000" dirty="0" smtClean="0"/>
              <a:t>;</a:t>
            </a:r>
          </a:p>
          <a:p>
            <a:pPr marL="0" indent="0">
              <a:buNone/>
            </a:pPr>
            <a:endParaRPr lang="en-US" sz="3000" dirty="0"/>
          </a:p>
        </p:txBody>
      </p:sp>
      <p:sp>
        <p:nvSpPr>
          <p:cNvPr id="4" name="Date Placeholder 3"/>
          <p:cNvSpPr>
            <a:spLocks noGrp="1"/>
          </p:cNvSpPr>
          <p:nvPr>
            <p:ph type="dt" sz="half" idx="10"/>
          </p:nvPr>
        </p:nvSpPr>
        <p:spPr/>
        <p:txBody>
          <a:bodyPr/>
          <a:lstStyle/>
          <a:p>
            <a:fld id="{783C1F3F-3BC5-45C4-AFCB-ABA8A06D1043}"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18</a:t>
            </a:fld>
            <a:endParaRPr lang="en-US"/>
          </a:p>
        </p:txBody>
      </p:sp>
      <p:sp>
        <p:nvSpPr>
          <p:cNvPr id="6" name="Rounded Rectangle 5"/>
          <p:cNvSpPr/>
          <p:nvPr/>
        </p:nvSpPr>
        <p:spPr>
          <a:xfrm>
            <a:off x="990600" y="5011271"/>
            <a:ext cx="10972800" cy="104438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17076" y="5095188"/>
            <a:ext cx="10647576" cy="954107"/>
          </a:xfrm>
          <a:prstGeom prst="rect">
            <a:avLst/>
          </a:prstGeom>
          <a:noFill/>
        </p:spPr>
        <p:txBody>
          <a:bodyPr wrap="square" rtlCol="0">
            <a:spAutoFit/>
          </a:bodyPr>
          <a:lstStyle/>
          <a:p>
            <a:r>
              <a:rPr lang="en-US" sz="2800" b="1" dirty="0"/>
              <a:t>We will discuss about this type of Loop when </a:t>
            </a:r>
            <a:r>
              <a:rPr lang="en-US" sz="2800" b="1" dirty="0" smtClean="0"/>
              <a:t>introducing </a:t>
            </a:r>
            <a:r>
              <a:rPr lang="en-US" sz="2800" b="1" dirty="0"/>
              <a:t>the chapter </a:t>
            </a:r>
            <a:r>
              <a:rPr lang="en-US" sz="2800" b="1" dirty="0" smtClean="0"/>
              <a:t>on Cursors (Next Class)</a:t>
            </a:r>
            <a:endParaRPr lang="en-US" sz="2800" b="1" dirty="0"/>
          </a:p>
        </p:txBody>
      </p:sp>
    </p:spTree>
    <p:extLst>
      <p:ext uri="{BB962C8B-B14F-4D97-AF65-F5344CB8AC3E}">
        <p14:creationId xmlns:p14="http://schemas.microsoft.com/office/powerpoint/2010/main" val="3251294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Cursor FOR </a:t>
            </a:r>
            <a:r>
              <a:rPr lang="en-US" dirty="0" smtClean="0"/>
              <a:t>Loop explained</a:t>
            </a:r>
            <a:endParaRPr lang="en-US" dirty="0"/>
          </a:p>
        </p:txBody>
      </p:sp>
      <p:graphicFrame>
        <p:nvGraphicFramePr>
          <p:cNvPr id="4" name="Table 3"/>
          <p:cNvGraphicFramePr>
            <a:graphicFrameLocks noGrp="1"/>
          </p:cNvGraphicFramePr>
          <p:nvPr>
            <p:extLst/>
          </p:nvPr>
        </p:nvGraphicFramePr>
        <p:xfrm>
          <a:off x="757516" y="2019547"/>
          <a:ext cx="11049001" cy="4402086"/>
        </p:xfrm>
        <a:graphic>
          <a:graphicData uri="http://schemas.openxmlformats.org/drawingml/2006/table">
            <a:tbl>
              <a:tblPr firstRow="1" bandRow="1">
                <a:tableStyleId>{073A0DAA-6AF3-43AB-8588-CEC1D06C72B9}</a:tableStyleId>
              </a:tblPr>
              <a:tblGrid>
                <a:gridCol w="2613212">
                  <a:extLst>
                    <a:ext uri="{9D8B030D-6E8A-4147-A177-3AD203B41FA5}">
                      <a16:colId xmlns:a16="http://schemas.microsoft.com/office/drawing/2014/main" val="481511185"/>
                    </a:ext>
                  </a:extLst>
                </a:gridCol>
                <a:gridCol w="8435789">
                  <a:extLst>
                    <a:ext uri="{9D8B030D-6E8A-4147-A177-3AD203B41FA5}">
                      <a16:colId xmlns:a16="http://schemas.microsoft.com/office/drawing/2014/main" val="1920162295"/>
                    </a:ext>
                  </a:extLst>
                </a:gridCol>
              </a:tblGrid>
              <a:tr h="414089">
                <a:tc>
                  <a:txBody>
                    <a:bodyPr/>
                    <a:lstStyle/>
                    <a:p>
                      <a:r>
                        <a:rPr lang="en-US" sz="2400" dirty="0" smtClean="0"/>
                        <a:t>Property</a:t>
                      </a:r>
                      <a:endParaRPr lang="en-US" sz="2400" dirty="0"/>
                    </a:p>
                  </a:txBody>
                  <a:tcPr/>
                </a:tc>
                <a:tc>
                  <a:txBody>
                    <a:bodyPr/>
                    <a:lstStyle/>
                    <a:p>
                      <a:r>
                        <a:rPr lang="en-US" sz="2400" dirty="0" smtClean="0"/>
                        <a:t>Description</a:t>
                      </a:r>
                      <a:endParaRPr lang="en-US" sz="2400" dirty="0"/>
                    </a:p>
                  </a:txBody>
                  <a:tcPr/>
                </a:tc>
                <a:extLst>
                  <a:ext uri="{0D108BD9-81ED-4DB2-BD59-A6C34878D82A}">
                    <a16:rowId xmlns:a16="http://schemas.microsoft.com/office/drawing/2014/main" val="1746212429"/>
                  </a:ext>
                </a:extLst>
              </a:tr>
              <a:tr h="1288166">
                <a:tc>
                  <a:txBody>
                    <a:bodyPr/>
                    <a:lstStyle/>
                    <a:p>
                      <a:r>
                        <a:rPr lang="en-US" sz="2400" dirty="0" smtClean="0"/>
                        <a:t>How the loop is terminated</a:t>
                      </a:r>
                      <a:endParaRPr lang="en-US" sz="2400" dirty="0"/>
                    </a:p>
                  </a:txBody>
                  <a:tcPr/>
                </a:tc>
                <a:tc>
                  <a:txBody>
                    <a:bodyPr/>
                    <a:lstStyle/>
                    <a:p>
                      <a:r>
                        <a:rPr lang="en-US" sz="2400" dirty="0" smtClean="0"/>
                        <a:t>The cursor FOR loop terminates unconditionally when all of the records in the associated cursor have been fetched. You can also terminate the loop with an EXIT statement, but this is not recommended.</a:t>
                      </a:r>
                      <a:endParaRPr lang="en-US" sz="2400" dirty="0"/>
                    </a:p>
                  </a:txBody>
                  <a:tcPr/>
                </a:tc>
                <a:extLst>
                  <a:ext uri="{0D108BD9-81ED-4DB2-BD59-A6C34878D82A}">
                    <a16:rowId xmlns:a16="http://schemas.microsoft.com/office/drawing/2014/main" val="2032457382"/>
                  </a:ext>
                </a:extLst>
              </a:tr>
              <a:tr h="1197612">
                <a:tc>
                  <a:txBody>
                    <a:bodyPr/>
                    <a:lstStyle/>
                    <a:p>
                      <a:r>
                        <a:rPr lang="en-US" sz="2400" dirty="0" smtClean="0"/>
                        <a:t>When the test for</a:t>
                      </a:r>
                    </a:p>
                    <a:p>
                      <a:r>
                        <a:rPr lang="en-US" sz="2400" dirty="0" smtClean="0"/>
                        <a:t>termination takes place</a:t>
                      </a:r>
                      <a:endParaRPr lang="en-US" sz="2400" dirty="0"/>
                    </a:p>
                  </a:txBody>
                  <a:tcPr/>
                </a:tc>
                <a:tc>
                  <a:txBody>
                    <a:bodyPr/>
                    <a:lstStyle/>
                    <a:p>
                      <a:r>
                        <a:rPr lang="en-US" sz="2400" dirty="0" smtClean="0"/>
                        <a:t>After each execution of the loop body, PL/SQL performs another fetch. If the %NOTFOUND attribute of the cursor evaluates to TRUE, then the loop terminates. If the cursor returns no rows, then the loop never executes its body</a:t>
                      </a:r>
                      <a:endParaRPr lang="en-US" sz="2400" dirty="0"/>
                    </a:p>
                  </a:txBody>
                  <a:tcPr/>
                </a:tc>
                <a:extLst>
                  <a:ext uri="{0D108BD9-81ED-4DB2-BD59-A6C34878D82A}">
                    <a16:rowId xmlns:a16="http://schemas.microsoft.com/office/drawing/2014/main" val="687444352"/>
                  </a:ext>
                </a:extLst>
              </a:tr>
              <a:tr h="835926">
                <a:tc>
                  <a:txBody>
                    <a:bodyPr/>
                    <a:lstStyle/>
                    <a:p>
                      <a:r>
                        <a:rPr lang="en-US" sz="2400" dirty="0" smtClean="0"/>
                        <a:t>When to use this loop</a:t>
                      </a:r>
                      <a:endParaRPr lang="en-US" sz="2400" dirty="0"/>
                    </a:p>
                  </a:txBody>
                  <a:tcPr/>
                </a:tc>
                <a:tc>
                  <a:txBody>
                    <a:bodyPr/>
                    <a:lstStyle/>
                    <a:p>
                      <a:r>
                        <a:rPr lang="en-US" sz="2400" dirty="0" smtClean="0"/>
                        <a:t>Use the cursor FOR loop when you want to fetch and process every record in a cursor</a:t>
                      </a:r>
                      <a:endParaRPr lang="en-US" sz="2400" dirty="0"/>
                    </a:p>
                  </a:txBody>
                  <a:tcPr/>
                </a:tc>
                <a:extLst>
                  <a:ext uri="{0D108BD9-81ED-4DB2-BD59-A6C34878D82A}">
                    <a16:rowId xmlns:a16="http://schemas.microsoft.com/office/drawing/2014/main" val="1599125992"/>
                  </a:ext>
                </a:extLst>
              </a:tr>
            </a:tbl>
          </a:graphicData>
        </a:graphic>
      </p:graphicFrame>
      <p:sp>
        <p:nvSpPr>
          <p:cNvPr id="3" name="Date Placeholder 2"/>
          <p:cNvSpPr>
            <a:spLocks noGrp="1"/>
          </p:cNvSpPr>
          <p:nvPr>
            <p:ph type="dt" sz="half" idx="10"/>
          </p:nvPr>
        </p:nvSpPr>
        <p:spPr/>
        <p:txBody>
          <a:bodyPr/>
          <a:lstStyle/>
          <a:p>
            <a:fld id="{0F75A045-F56F-46CB-8E20-CE4FFA89DF08}"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19</a:t>
            </a:fld>
            <a:endParaRPr lang="en-US"/>
          </a:p>
        </p:txBody>
      </p:sp>
    </p:spTree>
    <p:extLst>
      <p:ext uri="{BB962C8B-B14F-4D97-AF65-F5344CB8AC3E}">
        <p14:creationId xmlns:p14="http://schemas.microsoft.com/office/powerpoint/2010/main" val="2583271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Processing with </a:t>
            </a:r>
            <a:r>
              <a:rPr lang="en-US" dirty="0" smtClean="0"/>
              <a:t>Loops</a:t>
            </a:r>
            <a:endParaRPr lang="en-US" dirty="0"/>
          </a:p>
        </p:txBody>
      </p:sp>
      <p:sp>
        <p:nvSpPr>
          <p:cNvPr id="3" name="Content Placeholder 2"/>
          <p:cNvSpPr>
            <a:spLocks noGrp="1"/>
          </p:cNvSpPr>
          <p:nvPr>
            <p:ph idx="1"/>
          </p:nvPr>
        </p:nvSpPr>
        <p:spPr>
          <a:xfrm>
            <a:off x="1069848" y="2121407"/>
            <a:ext cx="10328776" cy="4185263"/>
          </a:xfrm>
        </p:spPr>
        <p:txBody>
          <a:bodyPr>
            <a:normAutofit/>
          </a:bodyPr>
          <a:lstStyle/>
          <a:p>
            <a:r>
              <a:rPr lang="en-US" sz="3200" dirty="0" smtClean="0"/>
              <a:t>Loops  allow programmers to execute the same code </a:t>
            </a:r>
            <a:r>
              <a:rPr lang="en-US" sz="3200" dirty="0" smtClean="0"/>
              <a:t>repeatedly</a:t>
            </a:r>
            <a:endParaRPr lang="en-US" sz="3200" dirty="0" smtClean="0"/>
          </a:p>
          <a:p>
            <a:r>
              <a:rPr lang="en-US" sz="3200" dirty="0" smtClean="0"/>
              <a:t>There are three types of loop constructs:</a:t>
            </a:r>
          </a:p>
          <a:p>
            <a:pPr lvl="2"/>
            <a:r>
              <a:rPr lang="en-US" sz="3200" dirty="0" smtClean="0"/>
              <a:t>The simple (or The infinite loop)</a:t>
            </a:r>
          </a:p>
          <a:p>
            <a:pPr lvl="2"/>
            <a:r>
              <a:rPr lang="en-US" sz="3200" dirty="0" smtClean="0"/>
              <a:t>The </a:t>
            </a:r>
            <a:r>
              <a:rPr lang="en-US" sz="3200" dirty="0"/>
              <a:t>FOR loop (numeric and cursor)</a:t>
            </a:r>
          </a:p>
          <a:p>
            <a:pPr lvl="2"/>
            <a:r>
              <a:rPr lang="en-US" sz="3200" dirty="0" smtClean="0"/>
              <a:t>The </a:t>
            </a:r>
            <a:r>
              <a:rPr lang="en-US" sz="3200" dirty="0"/>
              <a:t>WHILE </a:t>
            </a:r>
            <a:r>
              <a:rPr lang="en-US" sz="3200" dirty="0" smtClean="0"/>
              <a:t>loop</a:t>
            </a:r>
          </a:p>
          <a:p>
            <a:r>
              <a:rPr lang="en-US" sz="3200" dirty="0" smtClean="0"/>
              <a:t>The number of iterations depends on the loop exit conditions</a:t>
            </a:r>
            <a:endParaRPr lang="en-US" sz="3200" dirty="0"/>
          </a:p>
          <a:p>
            <a:endParaRPr lang="en-US" dirty="0"/>
          </a:p>
        </p:txBody>
      </p:sp>
      <p:sp>
        <p:nvSpPr>
          <p:cNvPr id="4" name="Date Placeholder 3"/>
          <p:cNvSpPr>
            <a:spLocks noGrp="1"/>
          </p:cNvSpPr>
          <p:nvPr>
            <p:ph type="dt" sz="half" idx="10"/>
          </p:nvPr>
        </p:nvSpPr>
        <p:spPr/>
        <p:txBody>
          <a:bodyPr/>
          <a:lstStyle/>
          <a:p>
            <a:fld id="{F908DA2B-52B4-4EA9-A217-0CBC5FBD9B8B}"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a:t>
            </a:fld>
            <a:endParaRPr lang="en-US"/>
          </a:p>
        </p:txBody>
      </p:sp>
    </p:spTree>
    <p:extLst>
      <p:ext uri="{BB962C8B-B14F-4D97-AF65-F5344CB8AC3E}">
        <p14:creationId xmlns:p14="http://schemas.microsoft.com/office/powerpoint/2010/main" val="1822515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The Cursor FOR Loop</a:t>
            </a:r>
          </a:p>
        </p:txBody>
      </p:sp>
      <p:sp>
        <p:nvSpPr>
          <p:cNvPr id="3" name="Content Placeholder 2"/>
          <p:cNvSpPr>
            <a:spLocks noGrp="1"/>
          </p:cNvSpPr>
          <p:nvPr>
            <p:ph idx="1"/>
          </p:nvPr>
        </p:nvSpPr>
        <p:spPr>
          <a:xfrm>
            <a:off x="1016060" y="1704548"/>
            <a:ext cx="10951822" cy="4902439"/>
          </a:xfrm>
        </p:spPr>
        <p:txBody>
          <a:bodyPr>
            <a:noAutofit/>
          </a:bodyPr>
          <a:lstStyle/>
          <a:p>
            <a:pPr marL="0" indent="0">
              <a:buNone/>
            </a:pPr>
            <a:r>
              <a:rPr lang="en-US" dirty="0"/>
              <a:t>DECLARE</a:t>
            </a:r>
          </a:p>
          <a:p>
            <a:pPr marL="0" indent="0">
              <a:buNone/>
            </a:pPr>
            <a:r>
              <a:rPr lang="en-US" dirty="0"/>
              <a:t>  CURSOR </a:t>
            </a:r>
            <a:r>
              <a:rPr lang="en-US" dirty="0" err="1"/>
              <a:t>cur_employee</a:t>
            </a:r>
            <a:endParaRPr lang="en-US" dirty="0"/>
          </a:p>
          <a:p>
            <a:pPr marL="0" indent="0">
              <a:buNone/>
            </a:pPr>
            <a:r>
              <a:rPr lang="en-US" dirty="0"/>
              <a:t>  IS</a:t>
            </a:r>
          </a:p>
          <a:p>
            <a:pPr marL="0" indent="0">
              <a:buNone/>
            </a:pPr>
            <a:r>
              <a:rPr lang="en-US" dirty="0"/>
              <a:t>   </a:t>
            </a:r>
            <a:r>
              <a:rPr lang="en-US" dirty="0" smtClean="0"/>
              <a:t>SELECT </a:t>
            </a:r>
            <a:r>
              <a:rPr lang="en-US" dirty="0"/>
              <a:t>EMP_FIRST_NAME,EMP_LAST_NAME, EMP_SALARY FROM EMPLOYEE WHERE EMP_SALARY &gt; 2000;</a:t>
            </a:r>
          </a:p>
          <a:p>
            <a:pPr marL="0" indent="0">
              <a:buNone/>
            </a:pPr>
            <a:r>
              <a:rPr lang="en-US" dirty="0"/>
              <a:t>BEGIN</a:t>
            </a:r>
          </a:p>
          <a:p>
            <a:pPr marL="0" indent="0">
              <a:buNone/>
            </a:pPr>
            <a:r>
              <a:rPr lang="en-US" dirty="0"/>
              <a:t>  FOR </a:t>
            </a:r>
            <a:r>
              <a:rPr lang="en-US" dirty="0" err="1"/>
              <a:t>rec_employee</a:t>
            </a:r>
            <a:r>
              <a:rPr lang="en-US" dirty="0"/>
              <a:t> IN </a:t>
            </a:r>
            <a:r>
              <a:rPr lang="en-US" dirty="0" err="1"/>
              <a:t>cur_employee</a:t>
            </a:r>
            <a:endParaRPr lang="en-US" dirty="0"/>
          </a:p>
          <a:p>
            <a:pPr marL="0" indent="0">
              <a:buNone/>
            </a:pPr>
            <a:r>
              <a:rPr lang="en-US" dirty="0"/>
              <a:t>  LOOP</a:t>
            </a:r>
          </a:p>
          <a:p>
            <a:pPr marL="0" indent="0">
              <a:buNone/>
            </a:pPr>
            <a:r>
              <a:rPr lang="en-US" dirty="0"/>
              <a:t>    </a:t>
            </a:r>
            <a:r>
              <a:rPr lang="en-US" dirty="0" err="1"/>
              <a:t>dbms_output.put_line</a:t>
            </a:r>
            <a:r>
              <a:rPr lang="en-US" dirty="0"/>
              <a:t>(</a:t>
            </a:r>
            <a:r>
              <a:rPr lang="en-US" dirty="0" err="1"/>
              <a:t>rec_employee.EMP_FIRST_NAME</a:t>
            </a:r>
            <a:r>
              <a:rPr lang="en-US" dirty="0"/>
              <a:t> || ' ' || </a:t>
            </a:r>
            <a:r>
              <a:rPr lang="en-US" dirty="0" err="1"/>
              <a:t>rec_employee.EMP_LAST_NAME</a:t>
            </a:r>
            <a:r>
              <a:rPr lang="en-US" dirty="0"/>
              <a:t> || ' has a salary of: ' || </a:t>
            </a:r>
            <a:r>
              <a:rPr lang="en-US" dirty="0" err="1"/>
              <a:t>rec_employee.EMP_SALARY</a:t>
            </a:r>
            <a:r>
              <a:rPr lang="en-US" dirty="0"/>
              <a:t> );</a:t>
            </a:r>
          </a:p>
          <a:p>
            <a:pPr marL="0" indent="0">
              <a:buNone/>
            </a:pPr>
            <a:r>
              <a:rPr lang="en-US" dirty="0"/>
              <a:t>  END LOOP;</a:t>
            </a:r>
          </a:p>
          <a:p>
            <a:pPr marL="0" indent="0">
              <a:buNone/>
            </a:pPr>
            <a:r>
              <a:rPr lang="en-US" dirty="0"/>
              <a:t>END;</a:t>
            </a:r>
          </a:p>
        </p:txBody>
      </p:sp>
      <p:sp>
        <p:nvSpPr>
          <p:cNvPr id="4" name="Date Placeholder 3"/>
          <p:cNvSpPr>
            <a:spLocks noGrp="1"/>
          </p:cNvSpPr>
          <p:nvPr>
            <p:ph type="dt" sz="half" idx="10"/>
          </p:nvPr>
        </p:nvSpPr>
        <p:spPr/>
        <p:txBody>
          <a:bodyPr/>
          <a:lstStyle/>
          <a:p>
            <a:fld id="{E1F46EE7-E5B8-446E-9C06-E7F36930EAB7}"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20</a:t>
            </a:fld>
            <a:endParaRPr lang="en-US"/>
          </a:p>
        </p:txBody>
      </p:sp>
    </p:spTree>
    <p:extLst>
      <p:ext uri="{BB962C8B-B14F-4D97-AF65-F5344CB8AC3E}">
        <p14:creationId xmlns:p14="http://schemas.microsoft.com/office/powerpoint/2010/main" val="1309038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WHILE loop</a:t>
            </a:r>
          </a:p>
        </p:txBody>
      </p:sp>
      <p:sp>
        <p:nvSpPr>
          <p:cNvPr id="3" name="Content Placeholder 2"/>
          <p:cNvSpPr>
            <a:spLocks noGrp="1"/>
          </p:cNvSpPr>
          <p:nvPr>
            <p:ph idx="1"/>
          </p:nvPr>
        </p:nvSpPr>
        <p:spPr/>
        <p:txBody>
          <a:bodyPr>
            <a:normAutofit fontScale="92500" lnSpcReduction="10000"/>
          </a:bodyPr>
          <a:lstStyle/>
          <a:p>
            <a:r>
              <a:rPr lang="en-US" sz="2600" dirty="0"/>
              <a:t>The WHILE loop is very similar to the simple loop; a critical difference is that </a:t>
            </a:r>
            <a:r>
              <a:rPr lang="en-US" sz="2600" dirty="0" smtClean="0"/>
              <a:t>it checks </a:t>
            </a:r>
            <a:r>
              <a:rPr lang="en-US" sz="2600" dirty="0"/>
              <a:t>the termination condition up front. It may not even execute its body a </a:t>
            </a:r>
            <a:r>
              <a:rPr lang="en-US" sz="2600" dirty="0" smtClean="0"/>
              <a:t>single time.</a:t>
            </a:r>
          </a:p>
          <a:p>
            <a:pPr marL="0" indent="0">
              <a:buNone/>
            </a:pPr>
            <a:endParaRPr lang="en-US" sz="2600" dirty="0" smtClean="0"/>
          </a:p>
          <a:p>
            <a:r>
              <a:rPr lang="en-US" sz="2600" dirty="0"/>
              <a:t>It is a conditional loop that continues to execute as long as the </a:t>
            </a:r>
            <a:r>
              <a:rPr lang="en-US" sz="2600" dirty="0" smtClean="0"/>
              <a:t>Boolean condition </a:t>
            </a:r>
            <a:r>
              <a:rPr lang="en-US" sz="2600" dirty="0"/>
              <a:t>defined in the loop boundary evaluates to TRUE</a:t>
            </a:r>
            <a:r>
              <a:rPr lang="en-US" sz="2600" dirty="0" smtClean="0"/>
              <a:t>.</a:t>
            </a:r>
          </a:p>
          <a:p>
            <a:pPr marL="0" indent="0">
              <a:buNone/>
            </a:pPr>
            <a:endParaRPr lang="en-US" sz="2600" dirty="0" smtClean="0"/>
          </a:p>
          <a:p>
            <a:r>
              <a:rPr lang="en-US" sz="2800" dirty="0"/>
              <a:t>Because the WHILE loop execution depends on a condition and is not fixed, you should use a WHILE loop if you don’t know in advance the number of times a loop must execute</a:t>
            </a:r>
          </a:p>
          <a:p>
            <a:pPr marL="0" indent="0">
              <a:buNone/>
            </a:pPr>
            <a:endParaRPr lang="en-US" sz="2600" b="1" dirty="0"/>
          </a:p>
        </p:txBody>
      </p:sp>
      <p:sp>
        <p:nvSpPr>
          <p:cNvPr id="4" name="Date Placeholder 3"/>
          <p:cNvSpPr>
            <a:spLocks noGrp="1"/>
          </p:cNvSpPr>
          <p:nvPr>
            <p:ph type="dt" sz="half" idx="10"/>
          </p:nvPr>
        </p:nvSpPr>
        <p:spPr/>
        <p:txBody>
          <a:bodyPr/>
          <a:lstStyle/>
          <a:p>
            <a:fld id="{F4F5AC2D-0E0B-48BE-A83C-366582B323A5}"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21</a:t>
            </a:fld>
            <a:endParaRPr lang="en-US"/>
          </a:p>
        </p:txBody>
      </p:sp>
    </p:spTree>
    <p:extLst>
      <p:ext uri="{BB962C8B-B14F-4D97-AF65-F5344CB8AC3E}">
        <p14:creationId xmlns:p14="http://schemas.microsoft.com/office/powerpoint/2010/main" val="3671513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a:t>The WHILE loop</a:t>
            </a:r>
          </a:p>
        </p:txBody>
      </p:sp>
      <p:sp>
        <p:nvSpPr>
          <p:cNvPr id="3" name="Content Placeholder 2"/>
          <p:cNvSpPr>
            <a:spLocks noGrp="1"/>
          </p:cNvSpPr>
          <p:nvPr>
            <p:ph idx="1"/>
          </p:nvPr>
        </p:nvSpPr>
        <p:spPr>
          <a:xfrm>
            <a:off x="1069848" y="1869141"/>
            <a:ext cx="10687364" cy="4303059"/>
          </a:xfrm>
        </p:spPr>
        <p:txBody>
          <a:bodyPr>
            <a:normAutofit/>
          </a:bodyPr>
          <a:lstStyle/>
          <a:p>
            <a:pPr marL="0" indent="0">
              <a:buNone/>
            </a:pPr>
            <a:endParaRPr lang="en-US" sz="3000" dirty="0" smtClean="0"/>
          </a:p>
          <a:p>
            <a:pPr marL="0" indent="0">
              <a:buNone/>
            </a:pPr>
            <a:r>
              <a:rPr lang="en-US" sz="3000" dirty="0" smtClean="0"/>
              <a:t>WHILE </a:t>
            </a:r>
            <a:r>
              <a:rPr lang="en-US" sz="3000" i="1" dirty="0"/>
              <a:t>condition</a:t>
            </a:r>
          </a:p>
          <a:p>
            <a:pPr marL="0" indent="0">
              <a:buNone/>
            </a:pPr>
            <a:r>
              <a:rPr lang="en-US" sz="3000" dirty="0"/>
              <a:t>LOOP</a:t>
            </a:r>
          </a:p>
          <a:p>
            <a:pPr marL="0" indent="0">
              <a:buNone/>
            </a:pPr>
            <a:r>
              <a:rPr lang="en-US" sz="3000" dirty="0" smtClean="0"/>
              <a:t>	executable </a:t>
            </a:r>
            <a:r>
              <a:rPr lang="en-US" sz="3000" dirty="0"/>
              <a:t>statement(s)</a:t>
            </a:r>
          </a:p>
          <a:p>
            <a:pPr marL="0" indent="0">
              <a:buNone/>
            </a:pPr>
            <a:r>
              <a:rPr lang="en-US" sz="3000" dirty="0"/>
              <a:t>END LOOP</a:t>
            </a:r>
            <a:r>
              <a:rPr lang="en-US" sz="3000" dirty="0" smtClean="0"/>
              <a:t>;</a:t>
            </a:r>
          </a:p>
          <a:p>
            <a:pPr marL="0" indent="0">
              <a:buNone/>
            </a:pPr>
            <a:endParaRPr lang="en-US" sz="3000" dirty="0"/>
          </a:p>
          <a:p>
            <a:pPr marL="0" indent="0">
              <a:buNone/>
            </a:pPr>
            <a:r>
              <a:rPr lang="en-US" sz="2600" b="1" u="sng" dirty="0"/>
              <a:t>Remark:</a:t>
            </a:r>
            <a:r>
              <a:rPr lang="en-US" sz="2600" dirty="0"/>
              <a:t> </a:t>
            </a:r>
            <a:r>
              <a:rPr lang="en-US" sz="2600" b="1" i="1" dirty="0"/>
              <a:t>condition</a:t>
            </a:r>
            <a:r>
              <a:rPr lang="en-US" sz="2600" b="1" dirty="0"/>
              <a:t> is a </a:t>
            </a:r>
            <a:r>
              <a:rPr lang="en-US" sz="2600" b="1" dirty="0" smtClean="0"/>
              <a:t>Boolean </a:t>
            </a:r>
            <a:r>
              <a:rPr lang="en-US" sz="2600" b="1" dirty="0"/>
              <a:t>variable or an </a:t>
            </a:r>
            <a:r>
              <a:rPr lang="en-US" sz="2600" b="1" dirty="0" smtClean="0"/>
              <a:t>expression </a:t>
            </a:r>
            <a:r>
              <a:rPr lang="en-US" sz="2600" b="1" dirty="0"/>
              <a:t>that evaluates to a </a:t>
            </a:r>
            <a:r>
              <a:rPr lang="en-US" sz="2600" b="1" dirty="0" smtClean="0"/>
              <a:t>Boolean value of </a:t>
            </a:r>
            <a:r>
              <a:rPr lang="en-US" sz="2600" b="1" dirty="0"/>
              <a:t>TRUE, FALSE, or </a:t>
            </a:r>
            <a:r>
              <a:rPr lang="en-US" sz="2600" b="1" dirty="0" smtClean="0"/>
              <a:t>NULL. </a:t>
            </a:r>
            <a:endParaRPr lang="en-US" sz="2600" b="1" dirty="0"/>
          </a:p>
        </p:txBody>
      </p:sp>
      <p:cxnSp>
        <p:nvCxnSpPr>
          <p:cNvPr id="5" name="Straight Arrow Connector 4"/>
          <p:cNvCxnSpPr/>
          <p:nvPr/>
        </p:nvCxnSpPr>
        <p:spPr>
          <a:xfrm flipV="1">
            <a:off x="2478741" y="3236259"/>
            <a:ext cx="4988859" cy="134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7525870" y="2658034"/>
            <a:ext cx="2985248" cy="1080247"/>
            <a:chOff x="7525870" y="2658034"/>
            <a:chExt cx="2985248" cy="1080247"/>
          </a:xfrm>
        </p:grpSpPr>
        <p:sp>
          <p:nvSpPr>
            <p:cNvPr id="8" name="Rectangle 7"/>
            <p:cNvSpPr/>
            <p:nvPr/>
          </p:nvSpPr>
          <p:spPr>
            <a:xfrm>
              <a:off x="7525870" y="2658034"/>
              <a:ext cx="2985248" cy="1080247"/>
            </a:xfrm>
            <a:prstGeom prst="rect">
              <a:avLst/>
            </a:prstGeom>
            <a:no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p:cNvSpPr txBox="1"/>
            <p:nvPr/>
          </p:nvSpPr>
          <p:spPr>
            <a:xfrm>
              <a:off x="7593107" y="2756648"/>
              <a:ext cx="2814918" cy="800219"/>
            </a:xfrm>
            <a:prstGeom prst="rect">
              <a:avLst/>
            </a:prstGeom>
            <a:noFill/>
          </p:spPr>
          <p:txBody>
            <a:bodyPr wrap="square" rtlCol="0">
              <a:spAutoFit/>
            </a:bodyPr>
            <a:lstStyle/>
            <a:p>
              <a:r>
                <a:rPr lang="en-US" sz="2300" b="1" dirty="0" smtClean="0"/>
                <a:t>When will this loop be executed? </a:t>
              </a:r>
              <a:endParaRPr lang="en-US" sz="2300" b="1" dirty="0"/>
            </a:p>
          </p:txBody>
        </p:sp>
      </p:grpSp>
      <p:sp>
        <p:nvSpPr>
          <p:cNvPr id="4" name="Date Placeholder 3"/>
          <p:cNvSpPr>
            <a:spLocks noGrp="1"/>
          </p:cNvSpPr>
          <p:nvPr>
            <p:ph type="dt" sz="half" idx="10"/>
          </p:nvPr>
        </p:nvSpPr>
        <p:spPr/>
        <p:txBody>
          <a:bodyPr/>
          <a:lstStyle/>
          <a:p>
            <a:fld id="{FF902F64-7F11-4A5F-9A13-99E7158DBE5D}" type="datetime1">
              <a:rPr lang="en-US" smtClean="0"/>
              <a:t>3/27/2023</a:t>
            </a:fld>
            <a:endParaRPr lang="en-US"/>
          </a:p>
        </p:txBody>
      </p:sp>
      <p:sp>
        <p:nvSpPr>
          <p:cNvPr id="6" name="Slide Number Placeholder 5"/>
          <p:cNvSpPr>
            <a:spLocks noGrp="1"/>
          </p:cNvSpPr>
          <p:nvPr>
            <p:ph type="sldNum" sz="quarter" idx="12"/>
          </p:nvPr>
        </p:nvSpPr>
        <p:spPr/>
        <p:txBody>
          <a:bodyPr/>
          <a:lstStyle/>
          <a:p>
            <a:fld id="{312E74B4-8CA9-452E-97C9-0BB13CDCD7E6}" type="slidenum">
              <a:rPr lang="en-US" smtClean="0"/>
              <a:t>22</a:t>
            </a:fld>
            <a:endParaRPr lang="en-US"/>
          </a:p>
        </p:txBody>
      </p:sp>
    </p:spTree>
    <p:extLst>
      <p:ext uri="{BB962C8B-B14F-4D97-AF65-F5344CB8AC3E}">
        <p14:creationId xmlns:p14="http://schemas.microsoft.com/office/powerpoint/2010/main" val="111556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WHILE </a:t>
            </a:r>
            <a:r>
              <a:rPr lang="en-US" dirty="0" smtClean="0"/>
              <a:t>loop EXPLAINED</a:t>
            </a:r>
            <a:endParaRPr lang="en-US" dirty="0"/>
          </a:p>
        </p:txBody>
      </p:sp>
      <p:graphicFrame>
        <p:nvGraphicFramePr>
          <p:cNvPr id="4" name="Content Placeholder 3"/>
          <p:cNvGraphicFramePr>
            <a:graphicFrameLocks noGrp="1"/>
          </p:cNvGraphicFramePr>
          <p:nvPr>
            <p:ph idx="1"/>
            <p:extLst/>
          </p:nvPr>
        </p:nvGraphicFramePr>
        <p:xfrm>
          <a:off x="851646" y="1864659"/>
          <a:ext cx="10936941" cy="4545673"/>
        </p:xfrm>
        <a:graphic>
          <a:graphicData uri="http://schemas.openxmlformats.org/drawingml/2006/table">
            <a:tbl>
              <a:tblPr firstRow="1" bandRow="1">
                <a:tableStyleId>{073A0DAA-6AF3-43AB-8588-CEC1D06C72B9}</a:tableStyleId>
              </a:tblPr>
              <a:tblGrid>
                <a:gridCol w="2447330">
                  <a:extLst>
                    <a:ext uri="{9D8B030D-6E8A-4147-A177-3AD203B41FA5}">
                      <a16:colId xmlns:a16="http://schemas.microsoft.com/office/drawing/2014/main" val="1124629419"/>
                    </a:ext>
                  </a:extLst>
                </a:gridCol>
                <a:gridCol w="8489611">
                  <a:extLst>
                    <a:ext uri="{9D8B030D-6E8A-4147-A177-3AD203B41FA5}">
                      <a16:colId xmlns:a16="http://schemas.microsoft.com/office/drawing/2014/main" val="2416544702"/>
                    </a:ext>
                  </a:extLst>
                </a:gridCol>
              </a:tblGrid>
              <a:tr h="428002">
                <a:tc>
                  <a:txBody>
                    <a:bodyPr/>
                    <a:lstStyle/>
                    <a:p>
                      <a:r>
                        <a:rPr lang="en-US" sz="2100" dirty="0" smtClean="0"/>
                        <a:t>Property</a:t>
                      </a:r>
                      <a:endParaRPr lang="en-US" sz="2100" dirty="0"/>
                    </a:p>
                  </a:txBody>
                  <a:tcPr/>
                </a:tc>
                <a:tc>
                  <a:txBody>
                    <a:bodyPr/>
                    <a:lstStyle/>
                    <a:p>
                      <a:r>
                        <a:rPr lang="en-US" sz="2100" dirty="0" smtClean="0"/>
                        <a:t>Description</a:t>
                      </a:r>
                      <a:endParaRPr lang="en-US" sz="2100" dirty="0"/>
                    </a:p>
                  </a:txBody>
                  <a:tcPr/>
                </a:tc>
                <a:extLst>
                  <a:ext uri="{0D108BD9-81ED-4DB2-BD59-A6C34878D82A}">
                    <a16:rowId xmlns:a16="http://schemas.microsoft.com/office/drawing/2014/main" val="2781988107"/>
                  </a:ext>
                </a:extLst>
              </a:tr>
              <a:tr h="957045">
                <a:tc>
                  <a:txBody>
                    <a:bodyPr/>
                    <a:lstStyle/>
                    <a:p>
                      <a:r>
                        <a:rPr lang="en-US" sz="2100" dirty="0" smtClean="0"/>
                        <a:t>How the loop is terminated</a:t>
                      </a:r>
                      <a:endParaRPr lang="en-US" sz="2100" dirty="0"/>
                    </a:p>
                  </a:txBody>
                  <a:tcPr/>
                </a:tc>
                <a:tc>
                  <a:txBody>
                    <a:bodyPr/>
                    <a:lstStyle/>
                    <a:p>
                      <a:r>
                        <a:rPr lang="en-US" sz="2100" dirty="0" smtClean="0"/>
                        <a:t>The WHILE loop terminates when the Boolean expression in its boundary evaluates to FALSE or NULL</a:t>
                      </a:r>
                      <a:endParaRPr lang="en-US" sz="2100" dirty="0"/>
                    </a:p>
                  </a:txBody>
                  <a:tcPr/>
                </a:tc>
                <a:extLst>
                  <a:ext uri="{0D108BD9-81ED-4DB2-BD59-A6C34878D82A}">
                    <a16:rowId xmlns:a16="http://schemas.microsoft.com/office/drawing/2014/main" val="1868527261"/>
                  </a:ext>
                </a:extLst>
              </a:tr>
              <a:tr h="1744929">
                <a:tc>
                  <a:txBody>
                    <a:bodyPr/>
                    <a:lstStyle/>
                    <a:p>
                      <a:r>
                        <a:rPr lang="en-US" sz="2100" dirty="0" smtClean="0"/>
                        <a:t>When the test for</a:t>
                      </a:r>
                    </a:p>
                    <a:p>
                      <a:r>
                        <a:rPr lang="en-US" sz="2100" dirty="0" smtClean="0"/>
                        <a:t>termination takes place</a:t>
                      </a:r>
                      <a:endParaRPr lang="en-US" sz="2100" dirty="0"/>
                    </a:p>
                  </a:txBody>
                  <a:tcPr/>
                </a:tc>
                <a:tc>
                  <a:txBody>
                    <a:bodyPr/>
                    <a:lstStyle/>
                    <a:p>
                      <a:r>
                        <a:rPr lang="en-US" sz="2100" dirty="0" smtClean="0"/>
                        <a:t>The test for termination of a WHILE loop takes place in the loop boundary. This evaluation</a:t>
                      </a:r>
                    </a:p>
                    <a:p>
                      <a:r>
                        <a:rPr lang="en-US" sz="2100" dirty="0" smtClean="0"/>
                        <a:t>occurs prior to the first and each subsequent execution of the body. The WHILE loop, therefore,</a:t>
                      </a:r>
                    </a:p>
                    <a:p>
                      <a:r>
                        <a:rPr lang="en-US" sz="2100" dirty="0" smtClean="0"/>
                        <a:t>is not guaranteed to execute its loop even a single time.</a:t>
                      </a:r>
                      <a:endParaRPr lang="en-US" sz="2100" dirty="0"/>
                    </a:p>
                  </a:txBody>
                  <a:tcPr/>
                </a:tc>
                <a:extLst>
                  <a:ext uri="{0D108BD9-81ED-4DB2-BD59-A6C34878D82A}">
                    <a16:rowId xmlns:a16="http://schemas.microsoft.com/office/drawing/2014/main" val="3058804848"/>
                  </a:ext>
                </a:extLst>
              </a:tr>
              <a:tr h="1415697">
                <a:tc>
                  <a:txBody>
                    <a:bodyPr/>
                    <a:lstStyle/>
                    <a:p>
                      <a:r>
                        <a:rPr lang="en-US" sz="2100" dirty="0" smtClean="0"/>
                        <a:t>When </a:t>
                      </a:r>
                      <a:r>
                        <a:rPr lang="en-US" sz="2100" b="0" i="0" u="none" strike="noStrike" kern="1200" baseline="0" dirty="0" smtClean="0">
                          <a:solidFill>
                            <a:schemeClr val="dk1"/>
                          </a:solidFill>
                          <a:latin typeface="+mn-lt"/>
                          <a:ea typeface="+mn-ea"/>
                          <a:cs typeface="+mn-cs"/>
                        </a:rPr>
                        <a:t>to use this loop</a:t>
                      </a:r>
                      <a:endParaRPr lang="en-US" sz="2100" dirty="0"/>
                    </a:p>
                  </a:txBody>
                  <a:tcPr/>
                </a:tc>
                <a:tc>
                  <a:txBody>
                    <a:bodyPr/>
                    <a:lstStyle/>
                    <a:p>
                      <a:pPr marL="285750" indent="-285750">
                        <a:buFont typeface="Wingdings" panose="05000000000000000000" pitchFamily="2" charset="2"/>
                        <a:buChar char="§"/>
                      </a:pPr>
                      <a:r>
                        <a:rPr lang="en-US" sz="2100" dirty="0" smtClean="0"/>
                        <a:t>You are not sure how many times you must execute the loop body</a:t>
                      </a:r>
                    </a:p>
                    <a:p>
                      <a:pPr marL="285750" indent="-285750">
                        <a:buFont typeface="Wingdings" panose="05000000000000000000" pitchFamily="2" charset="2"/>
                        <a:buChar char="§"/>
                      </a:pPr>
                      <a:r>
                        <a:rPr lang="en-US" sz="2100" dirty="0" smtClean="0"/>
                        <a:t>You will want to conditionally terminate the loop</a:t>
                      </a:r>
                    </a:p>
                    <a:p>
                      <a:pPr marL="285750" indent="-285750">
                        <a:buFont typeface="Wingdings" panose="05000000000000000000" pitchFamily="2" charset="2"/>
                        <a:buChar char="§"/>
                      </a:pPr>
                      <a:r>
                        <a:rPr lang="en-US" sz="2100" dirty="0" smtClean="0"/>
                        <a:t>You don’t have to execute the body at least one time</a:t>
                      </a:r>
                      <a:endParaRPr lang="en-US" sz="2100" dirty="0"/>
                    </a:p>
                  </a:txBody>
                  <a:tcPr/>
                </a:tc>
                <a:extLst>
                  <a:ext uri="{0D108BD9-81ED-4DB2-BD59-A6C34878D82A}">
                    <a16:rowId xmlns:a16="http://schemas.microsoft.com/office/drawing/2014/main" val="1274737843"/>
                  </a:ext>
                </a:extLst>
              </a:tr>
            </a:tbl>
          </a:graphicData>
        </a:graphic>
      </p:graphicFrame>
      <p:sp>
        <p:nvSpPr>
          <p:cNvPr id="3" name="Date Placeholder 2"/>
          <p:cNvSpPr>
            <a:spLocks noGrp="1"/>
          </p:cNvSpPr>
          <p:nvPr>
            <p:ph type="dt" sz="half" idx="10"/>
          </p:nvPr>
        </p:nvSpPr>
        <p:spPr/>
        <p:txBody>
          <a:bodyPr/>
          <a:lstStyle/>
          <a:p>
            <a:fld id="{FBA6D133-5184-41CE-8AB7-98037129A2A2}"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23</a:t>
            </a:fld>
            <a:endParaRPr lang="en-US"/>
          </a:p>
        </p:txBody>
      </p:sp>
    </p:spTree>
    <p:extLst>
      <p:ext uri="{BB962C8B-B14F-4D97-AF65-F5344CB8AC3E}">
        <p14:creationId xmlns:p14="http://schemas.microsoft.com/office/powerpoint/2010/main" val="517571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t>
            </a:r>
            <a:r>
              <a:rPr lang="en-US" dirty="0" smtClean="0"/>
              <a:t>The </a:t>
            </a:r>
            <a:r>
              <a:rPr lang="en-US" dirty="0"/>
              <a:t>WHILE loop</a:t>
            </a:r>
          </a:p>
        </p:txBody>
      </p:sp>
      <p:sp>
        <p:nvSpPr>
          <p:cNvPr id="3" name="Content Placeholder 2"/>
          <p:cNvSpPr>
            <a:spLocks noGrp="1"/>
          </p:cNvSpPr>
          <p:nvPr>
            <p:ph idx="1"/>
          </p:nvPr>
        </p:nvSpPr>
        <p:spPr/>
        <p:txBody>
          <a:bodyPr>
            <a:normAutofit/>
          </a:bodyPr>
          <a:lstStyle/>
          <a:p>
            <a:pPr marL="0" indent="0">
              <a:buNone/>
            </a:pPr>
            <a:r>
              <a:rPr lang="en-US" sz="2800" dirty="0"/>
              <a:t>DECLARE</a:t>
            </a:r>
          </a:p>
          <a:p>
            <a:pPr marL="0" indent="0">
              <a:buNone/>
            </a:pPr>
            <a:r>
              <a:rPr lang="en-US" sz="2800" dirty="0"/>
              <a:t>a NUMBER :=1;</a:t>
            </a:r>
          </a:p>
          <a:p>
            <a:pPr marL="0" indent="0">
              <a:buNone/>
            </a:pPr>
            <a:r>
              <a:rPr lang="en-US" sz="2800" dirty="0"/>
              <a:t>BEGIN</a:t>
            </a:r>
          </a:p>
          <a:p>
            <a:pPr marL="0" indent="0">
              <a:buNone/>
            </a:pPr>
            <a:r>
              <a:rPr lang="en-US" sz="2800" dirty="0" err="1"/>
              <a:t>dbms_output.put_line</a:t>
            </a:r>
            <a:r>
              <a:rPr lang="en-US" sz="2800" dirty="0"/>
              <a:t>('Program starting');</a:t>
            </a:r>
          </a:p>
          <a:p>
            <a:pPr marL="0" indent="0">
              <a:buNone/>
            </a:pPr>
            <a:r>
              <a:rPr lang="en-US" sz="2800" dirty="0"/>
              <a:t>WHILE (a &lt;= 5) </a:t>
            </a:r>
          </a:p>
          <a:p>
            <a:pPr marL="0" indent="0">
              <a:buNone/>
            </a:pPr>
            <a:r>
              <a:rPr lang="en-US" sz="2800" dirty="0" smtClean="0"/>
              <a:t>LOOP</a:t>
            </a:r>
            <a:endParaRPr lang="en-US" sz="2800" dirty="0"/>
          </a:p>
        </p:txBody>
      </p:sp>
      <p:sp>
        <p:nvSpPr>
          <p:cNvPr id="4" name="Date Placeholder 3"/>
          <p:cNvSpPr>
            <a:spLocks noGrp="1"/>
          </p:cNvSpPr>
          <p:nvPr>
            <p:ph type="dt" sz="half" idx="10"/>
          </p:nvPr>
        </p:nvSpPr>
        <p:spPr/>
        <p:txBody>
          <a:bodyPr/>
          <a:lstStyle/>
          <a:p>
            <a:fld id="{A2FD1EAB-8B1E-4844-AAB5-11326BC6FEBB}"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24</a:t>
            </a:fld>
            <a:endParaRPr lang="en-US"/>
          </a:p>
        </p:txBody>
      </p:sp>
    </p:spTree>
    <p:extLst>
      <p:ext uri="{BB962C8B-B14F-4D97-AF65-F5344CB8AC3E}">
        <p14:creationId xmlns:p14="http://schemas.microsoft.com/office/powerpoint/2010/main" val="4031885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The WHILE </a:t>
            </a:r>
            <a:r>
              <a:rPr lang="en-US" dirty="0" smtClean="0"/>
              <a:t>loop cont’d</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dbms_output.put_line</a:t>
            </a:r>
            <a:r>
              <a:rPr lang="en-US" sz="2800" dirty="0"/>
              <a:t>(a);</a:t>
            </a:r>
          </a:p>
          <a:p>
            <a:pPr marL="0" indent="0">
              <a:buNone/>
            </a:pPr>
            <a:r>
              <a:rPr lang="en-US" sz="2800" dirty="0"/>
              <a:t>a:=a+1;</a:t>
            </a:r>
          </a:p>
          <a:p>
            <a:pPr marL="0" indent="0">
              <a:buNone/>
            </a:pPr>
            <a:r>
              <a:rPr lang="en-US" sz="2800" dirty="0" smtClean="0"/>
              <a:t>END </a:t>
            </a:r>
            <a:r>
              <a:rPr lang="en-US" sz="2800" dirty="0"/>
              <a:t>LOOP;</a:t>
            </a:r>
          </a:p>
          <a:p>
            <a:pPr marL="0" indent="0">
              <a:buNone/>
            </a:pPr>
            <a:r>
              <a:rPr lang="en-US" sz="2800" dirty="0" err="1"/>
              <a:t>dbms_output.put_line</a:t>
            </a:r>
            <a:r>
              <a:rPr lang="en-US" sz="2800" dirty="0"/>
              <a:t>('Program completed'); 	</a:t>
            </a:r>
          </a:p>
          <a:p>
            <a:pPr marL="0" indent="0">
              <a:buNone/>
            </a:pPr>
            <a:r>
              <a:rPr lang="en-US" sz="2800" dirty="0"/>
              <a:t>END;</a:t>
            </a:r>
          </a:p>
          <a:p>
            <a:pPr marL="0" indent="0">
              <a:buNone/>
            </a:pPr>
            <a:r>
              <a:rPr lang="en-US" sz="2800" dirty="0"/>
              <a:t>/</a:t>
            </a:r>
          </a:p>
        </p:txBody>
      </p:sp>
      <p:sp>
        <p:nvSpPr>
          <p:cNvPr id="4" name="Date Placeholder 3"/>
          <p:cNvSpPr>
            <a:spLocks noGrp="1"/>
          </p:cNvSpPr>
          <p:nvPr>
            <p:ph type="dt" sz="half" idx="10"/>
          </p:nvPr>
        </p:nvSpPr>
        <p:spPr/>
        <p:txBody>
          <a:bodyPr/>
          <a:lstStyle/>
          <a:p>
            <a:fld id="{2466C742-ECF6-4A79-9415-836CBAD56D5F}"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25</a:t>
            </a:fld>
            <a:endParaRPr lang="en-US"/>
          </a:p>
        </p:txBody>
      </p:sp>
    </p:spTree>
    <p:extLst>
      <p:ext uri="{BB962C8B-B14F-4D97-AF65-F5344CB8AC3E}">
        <p14:creationId xmlns:p14="http://schemas.microsoft.com/office/powerpoint/2010/main" val="215143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CONTINUE STATEMENT</a:t>
            </a:r>
            <a:endParaRPr lang="en-US" dirty="0"/>
          </a:p>
        </p:txBody>
      </p:sp>
      <p:sp>
        <p:nvSpPr>
          <p:cNvPr id="3" name="Content Placeholder 2"/>
          <p:cNvSpPr>
            <a:spLocks noGrp="1"/>
          </p:cNvSpPr>
          <p:nvPr>
            <p:ph idx="1"/>
          </p:nvPr>
        </p:nvSpPr>
        <p:spPr/>
        <p:txBody>
          <a:bodyPr>
            <a:normAutofit/>
          </a:bodyPr>
          <a:lstStyle/>
          <a:p>
            <a:r>
              <a:rPr lang="en-US" sz="3000" dirty="0" smtClean="0"/>
              <a:t>Use this </a:t>
            </a:r>
            <a:r>
              <a:rPr lang="en-US" sz="3000" dirty="0"/>
              <a:t>statement to exit the current iteration of a loop, and immediately continue on to the next iteration of that </a:t>
            </a:r>
            <a:r>
              <a:rPr lang="en-US" sz="3000" dirty="0" smtClean="0"/>
              <a:t>loop.</a:t>
            </a:r>
          </a:p>
          <a:p>
            <a:r>
              <a:rPr lang="en-US" sz="3000" dirty="0"/>
              <a:t>This statement comes in two </a:t>
            </a:r>
            <a:r>
              <a:rPr lang="en-US" sz="3000" dirty="0" smtClean="0"/>
              <a:t>forms: the unconditional </a:t>
            </a:r>
            <a:r>
              <a:rPr lang="en-US" sz="3000" dirty="0"/>
              <a:t>CONTINUE and the conditional CONTINUE WHEN</a:t>
            </a:r>
          </a:p>
        </p:txBody>
      </p:sp>
      <p:sp>
        <p:nvSpPr>
          <p:cNvPr id="4" name="Date Placeholder 3"/>
          <p:cNvSpPr>
            <a:spLocks noGrp="1"/>
          </p:cNvSpPr>
          <p:nvPr>
            <p:ph type="dt" sz="half" idx="10"/>
          </p:nvPr>
        </p:nvSpPr>
        <p:spPr/>
        <p:txBody>
          <a:bodyPr/>
          <a:lstStyle/>
          <a:p>
            <a:fld id="{345710AE-4E30-48F0-8C79-5564C92D6814}"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26</a:t>
            </a:fld>
            <a:endParaRPr lang="en-US"/>
          </a:p>
        </p:txBody>
      </p:sp>
    </p:spTree>
    <p:extLst>
      <p:ext uri="{BB962C8B-B14F-4D97-AF65-F5344CB8AC3E}">
        <p14:creationId xmlns:p14="http://schemas.microsoft.com/office/powerpoint/2010/main" val="2028947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a:t>
            </a:r>
            <a:r>
              <a:rPr lang="en-US" dirty="0"/>
              <a:t>THE CONTINUE STATEMENT</a:t>
            </a:r>
          </a:p>
        </p:txBody>
      </p:sp>
      <p:sp>
        <p:nvSpPr>
          <p:cNvPr id="3" name="Content Placeholder 2"/>
          <p:cNvSpPr>
            <a:spLocks noGrp="1"/>
          </p:cNvSpPr>
          <p:nvPr>
            <p:ph idx="1"/>
          </p:nvPr>
        </p:nvSpPr>
        <p:spPr>
          <a:xfrm>
            <a:off x="1074561" y="2135548"/>
            <a:ext cx="10058400" cy="4050792"/>
          </a:xfrm>
        </p:spPr>
        <p:txBody>
          <a:bodyPr>
            <a:normAutofit/>
          </a:bodyPr>
          <a:lstStyle/>
          <a:p>
            <a:pPr marL="0" indent="0">
              <a:buNone/>
            </a:pPr>
            <a:r>
              <a:rPr lang="en-US" sz="2600" dirty="0"/>
              <a:t>BEGIN</a:t>
            </a:r>
          </a:p>
          <a:p>
            <a:pPr marL="0" indent="0">
              <a:buNone/>
            </a:pPr>
            <a:r>
              <a:rPr lang="en-US" sz="2600" dirty="0"/>
              <a:t>FOR </a:t>
            </a:r>
            <a:r>
              <a:rPr lang="en-US" sz="2600" dirty="0" err="1"/>
              <a:t>l_index</a:t>
            </a:r>
            <a:r>
              <a:rPr lang="en-US" sz="2600" dirty="0"/>
              <a:t> IN 1 .. 10</a:t>
            </a:r>
          </a:p>
          <a:p>
            <a:pPr marL="0" indent="0">
              <a:buNone/>
            </a:pPr>
            <a:r>
              <a:rPr lang="en-US" sz="2600" dirty="0"/>
              <a:t>LOOP</a:t>
            </a:r>
          </a:p>
          <a:p>
            <a:pPr marL="0" indent="0">
              <a:buNone/>
            </a:pPr>
            <a:r>
              <a:rPr lang="en-US" sz="2600" dirty="0" smtClean="0"/>
              <a:t>	CONTINUE </a:t>
            </a:r>
            <a:r>
              <a:rPr lang="en-US" sz="2600" dirty="0"/>
              <a:t>WHEN MOD (</a:t>
            </a:r>
            <a:r>
              <a:rPr lang="en-US" sz="2600" dirty="0" err="1"/>
              <a:t>l_index</a:t>
            </a:r>
            <a:r>
              <a:rPr lang="en-US" sz="2600" dirty="0"/>
              <a:t>, 2) = 0;</a:t>
            </a:r>
          </a:p>
          <a:p>
            <a:pPr marL="0" indent="0">
              <a:buNone/>
            </a:pPr>
            <a:r>
              <a:rPr lang="en-US" sz="2600" dirty="0"/>
              <a:t>DBMS_OUTPUT.PUT_LINE ('Loop index = ' || </a:t>
            </a:r>
            <a:r>
              <a:rPr lang="en-US" sz="2600" dirty="0" err="1"/>
              <a:t>l_index</a:t>
            </a:r>
            <a:r>
              <a:rPr lang="en-US" sz="2600" dirty="0"/>
              <a:t>);</a:t>
            </a:r>
          </a:p>
          <a:p>
            <a:pPr marL="0" indent="0">
              <a:buNone/>
            </a:pPr>
            <a:r>
              <a:rPr lang="en-US" sz="2600" dirty="0"/>
              <a:t>END LOOP;</a:t>
            </a:r>
          </a:p>
          <a:p>
            <a:pPr marL="0" indent="0">
              <a:buNone/>
            </a:pPr>
            <a:r>
              <a:rPr lang="en-US" sz="2600" dirty="0"/>
              <a:t>END;</a:t>
            </a:r>
          </a:p>
          <a:p>
            <a:pPr marL="0" indent="0">
              <a:buNone/>
            </a:pPr>
            <a:r>
              <a:rPr lang="en-US" sz="2600" dirty="0"/>
              <a:t>/</a:t>
            </a:r>
          </a:p>
        </p:txBody>
      </p:sp>
      <p:sp>
        <p:nvSpPr>
          <p:cNvPr id="4" name="Date Placeholder 3"/>
          <p:cNvSpPr>
            <a:spLocks noGrp="1"/>
          </p:cNvSpPr>
          <p:nvPr>
            <p:ph type="dt" sz="half" idx="10"/>
          </p:nvPr>
        </p:nvSpPr>
        <p:spPr/>
        <p:txBody>
          <a:bodyPr/>
          <a:lstStyle/>
          <a:p>
            <a:fld id="{99D79FC1-3EC4-4107-8770-78A092AA3889}"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27</a:t>
            </a:fld>
            <a:endParaRPr lang="en-US"/>
          </a:p>
        </p:txBody>
      </p:sp>
    </p:spTree>
    <p:extLst>
      <p:ext uri="{BB962C8B-B14F-4D97-AF65-F5344CB8AC3E}">
        <p14:creationId xmlns:p14="http://schemas.microsoft.com/office/powerpoint/2010/main" val="324237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472" y="282926"/>
            <a:ext cx="10058400" cy="1420368"/>
          </a:xfrm>
        </p:spPr>
        <p:txBody>
          <a:bodyPr/>
          <a:lstStyle/>
          <a:p>
            <a:r>
              <a:rPr lang="en-US" dirty="0"/>
              <a:t>EXAMPLE </a:t>
            </a:r>
            <a:r>
              <a:rPr lang="en-US" dirty="0" smtClean="0"/>
              <a:t>2: </a:t>
            </a:r>
            <a:r>
              <a:rPr lang="en-US" dirty="0"/>
              <a:t>THE CONTINUE STATEMENT</a:t>
            </a:r>
          </a:p>
        </p:txBody>
      </p:sp>
      <p:sp>
        <p:nvSpPr>
          <p:cNvPr id="3" name="Content Placeholder 2"/>
          <p:cNvSpPr>
            <a:spLocks noGrp="1"/>
          </p:cNvSpPr>
          <p:nvPr>
            <p:ph idx="1"/>
          </p:nvPr>
        </p:nvSpPr>
        <p:spPr>
          <a:xfrm>
            <a:off x="845731" y="1475950"/>
            <a:ext cx="10058400" cy="4050792"/>
          </a:xfrm>
        </p:spPr>
        <p:txBody>
          <a:bodyPr>
            <a:noAutofit/>
          </a:bodyPr>
          <a:lstStyle/>
          <a:p>
            <a:pPr marL="0" indent="0">
              <a:buNone/>
            </a:pPr>
            <a:r>
              <a:rPr lang="en-US" sz="2800" dirty="0"/>
              <a:t>DECLARE </a:t>
            </a:r>
          </a:p>
          <a:p>
            <a:pPr marL="0" indent="0">
              <a:buNone/>
            </a:pPr>
            <a:r>
              <a:rPr lang="en-US" sz="2800" dirty="0"/>
              <a:t>   a number(2) := 10; </a:t>
            </a:r>
          </a:p>
          <a:p>
            <a:pPr marL="0" indent="0">
              <a:buNone/>
            </a:pPr>
            <a:r>
              <a:rPr lang="en-US" sz="2800" dirty="0"/>
              <a:t>BEGIN </a:t>
            </a:r>
          </a:p>
          <a:p>
            <a:pPr marL="0" indent="0">
              <a:buNone/>
            </a:pPr>
            <a:r>
              <a:rPr lang="en-US" sz="2800" dirty="0"/>
              <a:t>   -- while loop execution  </a:t>
            </a:r>
          </a:p>
          <a:p>
            <a:pPr marL="0" indent="0">
              <a:buNone/>
            </a:pPr>
            <a:r>
              <a:rPr lang="en-US" sz="2800" dirty="0"/>
              <a:t>   WHILE a &lt; 20 LOOP </a:t>
            </a:r>
          </a:p>
          <a:p>
            <a:pPr marL="0" indent="0">
              <a:buNone/>
            </a:pPr>
            <a:r>
              <a:rPr lang="en-US" sz="2800" dirty="0"/>
              <a:t>      </a:t>
            </a:r>
            <a:r>
              <a:rPr lang="en-US" sz="2800" dirty="0" err="1"/>
              <a:t>dbms_output.put_line</a:t>
            </a:r>
            <a:r>
              <a:rPr lang="en-US" sz="2800" dirty="0"/>
              <a:t> ('value of a: ' || a); </a:t>
            </a:r>
          </a:p>
          <a:p>
            <a:pPr marL="0" indent="0">
              <a:buNone/>
            </a:pPr>
            <a:r>
              <a:rPr lang="en-US" sz="2800" dirty="0"/>
              <a:t>      a := a + 1; </a:t>
            </a:r>
          </a:p>
        </p:txBody>
      </p:sp>
      <p:sp>
        <p:nvSpPr>
          <p:cNvPr id="4" name="Date Placeholder 3"/>
          <p:cNvSpPr>
            <a:spLocks noGrp="1"/>
          </p:cNvSpPr>
          <p:nvPr>
            <p:ph type="dt" sz="half" idx="10"/>
          </p:nvPr>
        </p:nvSpPr>
        <p:spPr/>
        <p:txBody>
          <a:bodyPr/>
          <a:lstStyle/>
          <a:p>
            <a:fld id="{A70F212C-C27E-4EB7-BF77-95994278D332}"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28</a:t>
            </a:fld>
            <a:endParaRPr lang="en-US"/>
          </a:p>
        </p:txBody>
      </p:sp>
    </p:spTree>
    <p:extLst>
      <p:ext uri="{BB962C8B-B14F-4D97-AF65-F5344CB8AC3E}">
        <p14:creationId xmlns:p14="http://schemas.microsoft.com/office/powerpoint/2010/main" val="93086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825" y="215691"/>
            <a:ext cx="10058400" cy="1609344"/>
          </a:xfrm>
        </p:spPr>
        <p:txBody>
          <a:bodyPr/>
          <a:lstStyle/>
          <a:p>
            <a:r>
              <a:rPr lang="en-US" dirty="0"/>
              <a:t>EXAMPLE 2: THE CONTINUE STATEMENT</a:t>
            </a:r>
          </a:p>
        </p:txBody>
      </p:sp>
      <p:sp>
        <p:nvSpPr>
          <p:cNvPr id="3" name="Content Placeholder 2"/>
          <p:cNvSpPr>
            <a:spLocks noGrp="1"/>
          </p:cNvSpPr>
          <p:nvPr>
            <p:ph idx="1"/>
          </p:nvPr>
        </p:nvSpPr>
        <p:spPr/>
        <p:txBody>
          <a:bodyPr>
            <a:normAutofit/>
          </a:bodyPr>
          <a:lstStyle/>
          <a:p>
            <a:pPr marL="0" indent="0">
              <a:buNone/>
            </a:pPr>
            <a:r>
              <a:rPr lang="en-US" sz="2400" dirty="0"/>
              <a:t> IF a = 15 THEN </a:t>
            </a:r>
          </a:p>
          <a:p>
            <a:pPr marL="0" indent="0">
              <a:buNone/>
            </a:pPr>
            <a:r>
              <a:rPr lang="en-US" sz="2400" dirty="0" smtClean="0"/>
              <a:t>	a </a:t>
            </a:r>
            <a:r>
              <a:rPr lang="en-US" sz="2400" dirty="0"/>
              <a:t>:= a + 1; </a:t>
            </a:r>
          </a:p>
          <a:p>
            <a:pPr marL="0" indent="0">
              <a:buNone/>
            </a:pPr>
            <a:r>
              <a:rPr lang="en-US" sz="2400" dirty="0"/>
              <a:t>         CONTINUE; </a:t>
            </a:r>
          </a:p>
          <a:p>
            <a:pPr marL="0" indent="0">
              <a:buNone/>
            </a:pPr>
            <a:r>
              <a:rPr lang="en-US" sz="2400" dirty="0"/>
              <a:t>      END IF; </a:t>
            </a:r>
          </a:p>
          <a:p>
            <a:pPr marL="0" indent="0">
              <a:buNone/>
            </a:pPr>
            <a:r>
              <a:rPr lang="en-US" sz="2400" dirty="0"/>
              <a:t>   END LOOP; </a:t>
            </a:r>
          </a:p>
          <a:p>
            <a:pPr marL="0" indent="0">
              <a:buNone/>
            </a:pPr>
            <a:r>
              <a:rPr lang="en-US" sz="2400" dirty="0"/>
              <a:t>END; </a:t>
            </a:r>
          </a:p>
          <a:p>
            <a:pPr marL="0" indent="0">
              <a:buNone/>
            </a:pPr>
            <a:r>
              <a:rPr lang="en-US" sz="2400" dirty="0"/>
              <a:t>/</a:t>
            </a:r>
          </a:p>
        </p:txBody>
      </p:sp>
      <p:sp>
        <p:nvSpPr>
          <p:cNvPr id="4" name="Date Placeholder 3"/>
          <p:cNvSpPr>
            <a:spLocks noGrp="1"/>
          </p:cNvSpPr>
          <p:nvPr>
            <p:ph type="dt" sz="half" idx="10"/>
          </p:nvPr>
        </p:nvSpPr>
        <p:spPr/>
        <p:txBody>
          <a:bodyPr/>
          <a:lstStyle/>
          <a:p>
            <a:fld id="{88A39074-1B72-4AAA-9F29-574DEA47B673}"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29</a:t>
            </a:fld>
            <a:endParaRPr lang="en-US"/>
          </a:p>
        </p:txBody>
      </p:sp>
    </p:spTree>
    <p:extLst>
      <p:ext uri="{BB962C8B-B14F-4D97-AF65-F5344CB8AC3E}">
        <p14:creationId xmlns:p14="http://schemas.microsoft.com/office/powerpoint/2010/main" val="295221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 EXPLAINED</a:t>
            </a:r>
            <a:endParaRPr lang="en-US" dirty="0"/>
          </a:p>
        </p:txBody>
      </p:sp>
      <p:sp>
        <p:nvSpPr>
          <p:cNvPr id="3" name="Content Placeholder 2"/>
          <p:cNvSpPr>
            <a:spLocks noGrp="1"/>
          </p:cNvSpPr>
          <p:nvPr>
            <p:ph idx="1"/>
          </p:nvPr>
        </p:nvSpPr>
        <p:spPr/>
        <p:txBody>
          <a:bodyPr>
            <a:normAutofit/>
          </a:bodyPr>
          <a:lstStyle/>
          <a:p>
            <a:r>
              <a:rPr lang="en-US" sz="3500" dirty="0"/>
              <a:t>The iteration structure executes a sequence of statements repeatedly as long as a condition holds true</a:t>
            </a:r>
          </a:p>
        </p:txBody>
      </p:sp>
      <p:sp>
        <p:nvSpPr>
          <p:cNvPr id="4" name="Date Placeholder 3"/>
          <p:cNvSpPr>
            <a:spLocks noGrp="1"/>
          </p:cNvSpPr>
          <p:nvPr>
            <p:ph type="dt" sz="half" idx="10"/>
          </p:nvPr>
        </p:nvSpPr>
        <p:spPr/>
        <p:txBody>
          <a:bodyPr/>
          <a:lstStyle/>
          <a:p>
            <a:fld id="{4FBADB7D-0F32-42FA-9DC9-E3FB095E9092}"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3</a:t>
            </a:fld>
            <a:endParaRPr lang="en-US"/>
          </a:p>
        </p:txBody>
      </p:sp>
    </p:spTree>
    <p:extLst>
      <p:ext uri="{BB962C8B-B14F-4D97-AF65-F5344CB8AC3E}">
        <p14:creationId xmlns:p14="http://schemas.microsoft.com/office/powerpoint/2010/main" val="1449689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8836" y="2743198"/>
            <a:ext cx="9157446" cy="2469777"/>
          </a:xfrm>
        </p:spPr>
        <p:txBody>
          <a:bodyPr>
            <a:normAutofit/>
          </a:bodyPr>
          <a:lstStyle/>
          <a:p>
            <a:pPr marL="0" indent="0" algn="ctr">
              <a:buNone/>
            </a:pPr>
            <a:r>
              <a:rPr lang="en-US" sz="9600" dirty="0" smtClean="0"/>
              <a:t>END </a:t>
            </a:r>
            <a:endParaRPr lang="en-US" sz="9600" dirty="0"/>
          </a:p>
        </p:txBody>
      </p:sp>
      <p:sp>
        <p:nvSpPr>
          <p:cNvPr id="4" name="Date Placeholder 3"/>
          <p:cNvSpPr>
            <a:spLocks noGrp="1"/>
          </p:cNvSpPr>
          <p:nvPr>
            <p:ph type="dt" sz="half" idx="10"/>
          </p:nvPr>
        </p:nvSpPr>
        <p:spPr/>
        <p:txBody>
          <a:bodyPr/>
          <a:lstStyle/>
          <a:p>
            <a:r>
              <a:rPr lang="en-US" smtClean="0"/>
              <a:t>2/15/2023</a:t>
            </a:r>
            <a:endParaRPr lang="en-US"/>
          </a:p>
        </p:txBody>
      </p:sp>
      <p:sp>
        <p:nvSpPr>
          <p:cNvPr id="5" name="Slide Number Placeholder 4"/>
          <p:cNvSpPr>
            <a:spLocks noGrp="1"/>
          </p:cNvSpPr>
          <p:nvPr>
            <p:ph type="sldNum" sz="quarter" idx="12"/>
          </p:nvPr>
        </p:nvSpPr>
        <p:spPr/>
        <p:txBody>
          <a:bodyPr/>
          <a:lstStyle/>
          <a:p>
            <a:fld id="{BA04BB56-9D4D-42B9-AB5C-539CEB0B70B1}" type="slidenum">
              <a:rPr lang="en-US" smtClean="0"/>
              <a:t>30</a:t>
            </a:fld>
            <a:endParaRPr lang="en-US"/>
          </a:p>
        </p:txBody>
      </p:sp>
    </p:spTree>
    <p:extLst>
      <p:ext uri="{BB962C8B-B14F-4D97-AF65-F5344CB8AC3E}">
        <p14:creationId xmlns:p14="http://schemas.microsoft.com/office/powerpoint/2010/main" val="1042130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PL/SQL Loops</a:t>
            </a:r>
          </a:p>
        </p:txBody>
      </p:sp>
      <p:sp>
        <p:nvSpPr>
          <p:cNvPr id="3" name="Content Placeholder 2"/>
          <p:cNvSpPr>
            <a:spLocks noGrp="1"/>
          </p:cNvSpPr>
          <p:nvPr>
            <p:ph idx="1"/>
          </p:nvPr>
        </p:nvSpPr>
        <p:spPr/>
        <p:txBody>
          <a:bodyPr>
            <a:normAutofit/>
          </a:bodyPr>
          <a:lstStyle/>
          <a:p>
            <a:r>
              <a:rPr lang="en-US" sz="3000" dirty="0"/>
              <a:t>While there are differences among the three loop constructs, every loop has two parts</a:t>
            </a:r>
            <a:r>
              <a:rPr lang="en-US" sz="3000" dirty="0" smtClean="0"/>
              <a:t>: </a:t>
            </a:r>
          </a:p>
          <a:p>
            <a:pPr marL="0" indent="0">
              <a:buNone/>
            </a:pPr>
            <a:endParaRPr lang="en-US" sz="3000" dirty="0" smtClean="0"/>
          </a:p>
          <a:p>
            <a:pPr lvl="2"/>
            <a:r>
              <a:rPr lang="en-US" sz="3000" dirty="0"/>
              <a:t>T</a:t>
            </a:r>
            <a:r>
              <a:rPr lang="en-US" sz="3000" dirty="0" smtClean="0"/>
              <a:t>he </a:t>
            </a:r>
            <a:r>
              <a:rPr lang="en-US" sz="3000" dirty="0"/>
              <a:t>loop boundary and </a:t>
            </a:r>
            <a:endParaRPr lang="en-US" sz="3000" dirty="0" smtClean="0"/>
          </a:p>
          <a:p>
            <a:pPr lvl="2"/>
            <a:r>
              <a:rPr lang="en-US" sz="3000" dirty="0"/>
              <a:t>T</a:t>
            </a:r>
            <a:r>
              <a:rPr lang="en-US" sz="3000" dirty="0" smtClean="0"/>
              <a:t>he </a:t>
            </a:r>
            <a:r>
              <a:rPr lang="en-US" sz="3000" dirty="0"/>
              <a:t>loop </a:t>
            </a:r>
            <a:r>
              <a:rPr lang="en-US" sz="3000" dirty="0" smtClean="0"/>
              <a:t>body</a:t>
            </a:r>
          </a:p>
        </p:txBody>
      </p:sp>
      <p:sp>
        <p:nvSpPr>
          <p:cNvPr id="4" name="Date Placeholder 3"/>
          <p:cNvSpPr>
            <a:spLocks noGrp="1"/>
          </p:cNvSpPr>
          <p:nvPr>
            <p:ph type="dt" sz="half" idx="10"/>
          </p:nvPr>
        </p:nvSpPr>
        <p:spPr/>
        <p:txBody>
          <a:bodyPr/>
          <a:lstStyle/>
          <a:p>
            <a:fld id="{C10EA10D-FD78-4339-92DA-8817148B1C9E}"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4</a:t>
            </a:fld>
            <a:endParaRPr lang="en-US"/>
          </a:p>
        </p:txBody>
      </p:sp>
    </p:spTree>
    <p:extLst>
      <p:ext uri="{BB962C8B-B14F-4D97-AF65-F5344CB8AC3E}">
        <p14:creationId xmlns:p14="http://schemas.microsoft.com/office/powerpoint/2010/main" val="3664067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PL/SQL </a:t>
            </a:r>
            <a:r>
              <a:rPr lang="en-US" dirty="0" smtClean="0"/>
              <a:t>Loops (CONT’D)</a:t>
            </a:r>
            <a:endParaRPr lang="en-US" dirty="0"/>
          </a:p>
        </p:txBody>
      </p:sp>
      <p:sp>
        <p:nvSpPr>
          <p:cNvPr id="3" name="Content Placeholder 2"/>
          <p:cNvSpPr>
            <a:spLocks noGrp="1"/>
          </p:cNvSpPr>
          <p:nvPr>
            <p:ph idx="1"/>
          </p:nvPr>
        </p:nvSpPr>
        <p:spPr/>
        <p:txBody>
          <a:bodyPr>
            <a:noAutofit/>
          </a:bodyPr>
          <a:lstStyle/>
          <a:p>
            <a:pPr algn="just"/>
            <a:r>
              <a:rPr lang="en-US" sz="3000" b="1" u="sng" dirty="0"/>
              <a:t>Loop boundary</a:t>
            </a:r>
          </a:p>
          <a:p>
            <a:pPr lvl="2" algn="just"/>
            <a:r>
              <a:rPr lang="en-US" sz="3000" dirty="0"/>
              <a:t>This is composed of the reserved words that initiate the loop, the condition </a:t>
            </a:r>
            <a:r>
              <a:rPr lang="en-US" sz="3000" dirty="0" smtClean="0"/>
              <a:t>that causes </a:t>
            </a:r>
            <a:r>
              <a:rPr lang="en-US" sz="3000" dirty="0"/>
              <a:t>the loop to terminate, and the END LOOP statement that ends the loop.</a:t>
            </a:r>
          </a:p>
          <a:p>
            <a:pPr algn="just"/>
            <a:r>
              <a:rPr lang="en-US" sz="3000" b="1" u="sng" dirty="0"/>
              <a:t>Loop body</a:t>
            </a:r>
          </a:p>
          <a:p>
            <a:pPr lvl="2" algn="just"/>
            <a:r>
              <a:rPr lang="en-US" sz="3000" dirty="0"/>
              <a:t>This is the sequence of executable statements inside the loop boundary that </a:t>
            </a:r>
            <a:r>
              <a:rPr lang="en-US" sz="3000" dirty="0" smtClean="0"/>
              <a:t>execute on </a:t>
            </a:r>
            <a:r>
              <a:rPr lang="en-US" sz="3000" dirty="0"/>
              <a:t>each iteration of the loop.</a:t>
            </a:r>
          </a:p>
        </p:txBody>
      </p:sp>
      <p:sp>
        <p:nvSpPr>
          <p:cNvPr id="4" name="Date Placeholder 3"/>
          <p:cNvSpPr>
            <a:spLocks noGrp="1"/>
          </p:cNvSpPr>
          <p:nvPr>
            <p:ph type="dt" sz="half" idx="10"/>
          </p:nvPr>
        </p:nvSpPr>
        <p:spPr/>
        <p:txBody>
          <a:bodyPr/>
          <a:lstStyle/>
          <a:p>
            <a:fld id="{953E5D10-BE69-4E20-8A61-02CD026E8AB3}"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5</a:t>
            </a:fld>
            <a:endParaRPr lang="en-US"/>
          </a:p>
        </p:txBody>
      </p:sp>
    </p:spTree>
    <p:extLst>
      <p:ext uri="{BB962C8B-B14F-4D97-AF65-F5344CB8AC3E}">
        <p14:creationId xmlns:p14="http://schemas.microsoft.com/office/powerpoint/2010/main" val="1241965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Processing with </a:t>
            </a:r>
            <a:r>
              <a:rPr lang="en-US" dirty="0" smtClean="0"/>
              <a:t>Loops CONT’D</a:t>
            </a:r>
            <a:endParaRPr lang="en-US" dirty="0"/>
          </a:p>
        </p:txBody>
      </p:sp>
      <p:sp>
        <p:nvSpPr>
          <p:cNvPr id="3" name="Content Placeholder 2"/>
          <p:cNvSpPr>
            <a:spLocks noGrp="1"/>
          </p:cNvSpPr>
          <p:nvPr>
            <p:ph idx="1"/>
          </p:nvPr>
        </p:nvSpPr>
        <p:spPr>
          <a:xfrm>
            <a:off x="1035424" y="2120153"/>
            <a:ext cx="10318376" cy="4585447"/>
          </a:xfrm>
        </p:spPr>
        <p:txBody>
          <a:bodyPr>
            <a:normAutofit/>
          </a:bodyPr>
          <a:lstStyle/>
          <a:p>
            <a:r>
              <a:rPr lang="en-US" sz="2700" dirty="0" smtClean="0"/>
              <a:t>At the end of this class you should be able to tell:</a:t>
            </a:r>
            <a:endParaRPr lang="en-US" sz="2800" dirty="0" smtClean="0"/>
          </a:p>
        </p:txBody>
      </p:sp>
      <p:graphicFrame>
        <p:nvGraphicFramePr>
          <p:cNvPr id="4" name="Table 3"/>
          <p:cNvGraphicFramePr>
            <a:graphicFrameLocks noGrp="1"/>
          </p:cNvGraphicFramePr>
          <p:nvPr>
            <p:extLst/>
          </p:nvPr>
        </p:nvGraphicFramePr>
        <p:xfrm>
          <a:off x="995082" y="2827981"/>
          <a:ext cx="10336306" cy="3742779"/>
        </p:xfrm>
        <a:graphic>
          <a:graphicData uri="http://schemas.openxmlformats.org/drawingml/2006/table">
            <a:tbl>
              <a:tblPr firstRow="1" bandRow="1">
                <a:tableStyleId>{073A0DAA-6AF3-43AB-8588-CEC1D06C72B9}</a:tableStyleId>
              </a:tblPr>
              <a:tblGrid>
                <a:gridCol w="3611978">
                  <a:extLst>
                    <a:ext uri="{9D8B030D-6E8A-4147-A177-3AD203B41FA5}">
                      <a16:colId xmlns:a16="http://schemas.microsoft.com/office/drawing/2014/main" val="671121704"/>
                    </a:ext>
                  </a:extLst>
                </a:gridCol>
                <a:gridCol w="6724328">
                  <a:extLst>
                    <a:ext uri="{9D8B030D-6E8A-4147-A177-3AD203B41FA5}">
                      <a16:colId xmlns:a16="http://schemas.microsoft.com/office/drawing/2014/main" val="2441721095"/>
                    </a:ext>
                  </a:extLst>
                </a:gridCol>
              </a:tblGrid>
              <a:tr h="614692">
                <a:tc>
                  <a:txBody>
                    <a:bodyPr/>
                    <a:lstStyle/>
                    <a:p>
                      <a:r>
                        <a:rPr lang="en-US" sz="2300" dirty="0" smtClean="0"/>
                        <a:t>Property</a:t>
                      </a:r>
                      <a:endParaRPr lang="en-US" sz="2300" dirty="0"/>
                    </a:p>
                  </a:txBody>
                  <a:tcPr/>
                </a:tc>
                <a:tc>
                  <a:txBody>
                    <a:bodyPr/>
                    <a:lstStyle/>
                    <a:p>
                      <a:r>
                        <a:rPr lang="en-US" sz="2300" dirty="0" smtClean="0"/>
                        <a:t>Description</a:t>
                      </a:r>
                      <a:endParaRPr lang="en-US" sz="2300" dirty="0"/>
                    </a:p>
                  </a:txBody>
                  <a:tcPr/>
                </a:tc>
                <a:extLst>
                  <a:ext uri="{0D108BD9-81ED-4DB2-BD59-A6C34878D82A}">
                    <a16:rowId xmlns:a16="http://schemas.microsoft.com/office/drawing/2014/main" val="1208439427"/>
                  </a:ext>
                </a:extLst>
              </a:tr>
              <a:tr h="710396">
                <a:tc>
                  <a:txBody>
                    <a:bodyPr/>
                    <a:lstStyle/>
                    <a:p>
                      <a:r>
                        <a:rPr lang="en-US" sz="2300" dirty="0" smtClean="0"/>
                        <a:t>How the loop is terminated</a:t>
                      </a:r>
                      <a:endParaRPr lang="en-US" sz="2300" dirty="0"/>
                    </a:p>
                  </a:txBody>
                  <a:tcPr/>
                </a:tc>
                <a:tc>
                  <a:txBody>
                    <a:bodyPr/>
                    <a:lstStyle/>
                    <a:p>
                      <a:r>
                        <a:rPr lang="en-US" sz="2300" dirty="0" smtClean="0"/>
                        <a:t>A loop executes code repetitively. How do you make the loop stop executing its body?</a:t>
                      </a:r>
                      <a:endParaRPr lang="en-US" sz="2300" dirty="0"/>
                    </a:p>
                  </a:txBody>
                  <a:tcPr/>
                </a:tc>
                <a:extLst>
                  <a:ext uri="{0D108BD9-81ED-4DB2-BD59-A6C34878D82A}">
                    <a16:rowId xmlns:a16="http://schemas.microsoft.com/office/drawing/2014/main" val="1316933685"/>
                  </a:ext>
                </a:extLst>
              </a:tr>
              <a:tr h="1019264">
                <a:tc>
                  <a:txBody>
                    <a:bodyPr/>
                    <a:lstStyle/>
                    <a:p>
                      <a:r>
                        <a:rPr lang="en-US" sz="2300" dirty="0" smtClean="0"/>
                        <a:t>When the test for termination</a:t>
                      </a:r>
                    </a:p>
                    <a:p>
                      <a:r>
                        <a:rPr lang="en-US" sz="2300" dirty="0" smtClean="0"/>
                        <a:t>takes place</a:t>
                      </a:r>
                      <a:endParaRPr lang="en-US" sz="2300" dirty="0"/>
                    </a:p>
                  </a:txBody>
                  <a:tcPr/>
                </a:tc>
                <a:tc>
                  <a:txBody>
                    <a:bodyPr/>
                    <a:lstStyle/>
                    <a:p>
                      <a:r>
                        <a:rPr lang="en-US" sz="2300" dirty="0" smtClean="0"/>
                        <a:t>Does the test for termination take place at the beginning or end of the loop? What are the</a:t>
                      </a:r>
                    </a:p>
                    <a:p>
                      <a:r>
                        <a:rPr lang="en-US" sz="2300" dirty="0" smtClean="0"/>
                        <a:t>consequences?</a:t>
                      </a:r>
                      <a:endParaRPr lang="en-US" sz="2300" dirty="0"/>
                    </a:p>
                  </a:txBody>
                  <a:tcPr/>
                </a:tc>
                <a:extLst>
                  <a:ext uri="{0D108BD9-81ED-4DB2-BD59-A6C34878D82A}">
                    <a16:rowId xmlns:a16="http://schemas.microsoft.com/office/drawing/2014/main" val="1128944856"/>
                  </a:ext>
                </a:extLst>
              </a:tr>
              <a:tr h="1192607">
                <a:tc>
                  <a:txBody>
                    <a:bodyPr/>
                    <a:lstStyle/>
                    <a:p>
                      <a:r>
                        <a:rPr lang="en-US" sz="2300" dirty="0" smtClean="0"/>
                        <a:t>When to use this loop</a:t>
                      </a:r>
                      <a:endParaRPr lang="en-US" sz="2300" dirty="0"/>
                    </a:p>
                  </a:txBody>
                  <a:tcPr/>
                </a:tc>
                <a:tc>
                  <a:txBody>
                    <a:bodyPr/>
                    <a:lstStyle/>
                    <a:p>
                      <a:r>
                        <a:rPr lang="en-US" sz="2300" dirty="0" smtClean="0"/>
                        <a:t>What are the special factors you should consider to determine if this loop is right for your</a:t>
                      </a:r>
                    </a:p>
                    <a:p>
                      <a:r>
                        <a:rPr lang="en-US" sz="2300" dirty="0" smtClean="0"/>
                        <a:t>situation?</a:t>
                      </a:r>
                      <a:endParaRPr lang="en-US" sz="2300" dirty="0"/>
                    </a:p>
                  </a:txBody>
                  <a:tcPr/>
                </a:tc>
                <a:extLst>
                  <a:ext uri="{0D108BD9-81ED-4DB2-BD59-A6C34878D82A}">
                    <a16:rowId xmlns:a16="http://schemas.microsoft.com/office/drawing/2014/main" val="3409251920"/>
                  </a:ext>
                </a:extLst>
              </a:tr>
            </a:tbl>
          </a:graphicData>
        </a:graphic>
      </p:graphicFrame>
      <p:sp>
        <p:nvSpPr>
          <p:cNvPr id="5" name="Date Placeholder 4"/>
          <p:cNvSpPr>
            <a:spLocks noGrp="1"/>
          </p:cNvSpPr>
          <p:nvPr>
            <p:ph type="dt" sz="half" idx="10"/>
          </p:nvPr>
        </p:nvSpPr>
        <p:spPr/>
        <p:txBody>
          <a:bodyPr/>
          <a:lstStyle/>
          <a:p>
            <a:fld id="{704F3FB0-21F2-4418-9AFF-9171D35D39F9}" type="datetime1">
              <a:rPr lang="en-US" smtClean="0"/>
              <a:t>3/27/2023</a:t>
            </a:fld>
            <a:endParaRPr lang="en-US"/>
          </a:p>
        </p:txBody>
      </p:sp>
      <p:sp>
        <p:nvSpPr>
          <p:cNvPr id="6" name="Slide Number Placeholder 5"/>
          <p:cNvSpPr>
            <a:spLocks noGrp="1"/>
          </p:cNvSpPr>
          <p:nvPr>
            <p:ph type="sldNum" sz="quarter" idx="12"/>
          </p:nvPr>
        </p:nvSpPr>
        <p:spPr/>
        <p:txBody>
          <a:bodyPr/>
          <a:lstStyle/>
          <a:p>
            <a:fld id="{312E74B4-8CA9-452E-97C9-0BB13CDCD7E6}" type="slidenum">
              <a:rPr lang="en-US" smtClean="0"/>
              <a:t>6</a:t>
            </a:fld>
            <a:endParaRPr lang="en-US"/>
          </a:p>
        </p:txBody>
      </p:sp>
    </p:spTree>
    <p:extLst>
      <p:ext uri="{BB962C8B-B14F-4D97-AF65-F5344CB8AC3E}">
        <p14:creationId xmlns:p14="http://schemas.microsoft.com/office/powerpoint/2010/main" val="3580452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 </a:t>
            </a:r>
            <a:r>
              <a:rPr lang="en-US" dirty="0" smtClean="0"/>
              <a:t>loop</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The structure of the simple loop is the most basic of all the loop constructs. It consists of the LOOP keyword, the body of executable code, and the END LOOP </a:t>
            </a:r>
            <a:r>
              <a:rPr lang="en-US" sz="2800" dirty="0" smtClean="0"/>
              <a:t>keywords</a:t>
            </a:r>
          </a:p>
          <a:p>
            <a:pPr marL="0" indent="0">
              <a:buNone/>
            </a:pPr>
            <a:endParaRPr lang="en-US" sz="2800" dirty="0"/>
          </a:p>
          <a:p>
            <a:r>
              <a:rPr lang="en-US" sz="2800" dirty="0" smtClean="0"/>
              <a:t>It </a:t>
            </a:r>
            <a:r>
              <a:rPr lang="en-US" sz="2800" dirty="0"/>
              <a:t>starts simply with the LOOP keyword and </a:t>
            </a:r>
            <a:r>
              <a:rPr lang="en-US" sz="2800" dirty="0" smtClean="0"/>
              <a:t>ends with </a:t>
            </a:r>
            <a:r>
              <a:rPr lang="en-US" sz="2800" dirty="0"/>
              <a:t>the END LOOP </a:t>
            </a:r>
            <a:r>
              <a:rPr lang="en-US" sz="2800" dirty="0" smtClean="0"/>
              <a:t>statement</a:t>
            </a:r>
          </a:p>
          <a:p>
            <a:pPr marL="0" indent="0">
              <a:buNone/>
            </a:pPr>
            <a:endParaRPr lang="en-US" sz="2800" dirty="0" smtClean="0"/>
          </a:p>
          <a:p>
            <a:r>
              <a:rPr lang="en-US" sz="2800" dirty="0"/>
              <a:t>The loop will terminate if you execute an EXIT</a:t>
            </a:r>
            <a:r>
              <a:rPr lang="en-US" sz="2800" dirty="0" smtClean="0"/>
              <a:t>, EXIT </a:t>
            </a:r>
            <a:r>
              <a:rPr lang="en-US" sz="2800" dirty="0"/>
              <a:t>WHEN, or RETURN within the body of the loop (or if an exception is raised</a:t>
            </a:r>
            <a:r>
              <a:rPr lang="en-US" sz="2800" dirty="0" smtClean="0"/>
              <a:t>).</a:t>
            </a:r>
          </a:p>
        </p:txBody>
      </p:sp>
      <p:sp>
        <p:nvSpPr>
          <p:cNvPr id="4" name="Date Placeholder 3"/>
          <p:cNvSpPr>
            <a:spLocks noGrp="1"/>
          </p:cNvSpPr>
          <p:nvPr>
            <p:ph type="dt" sz="half" idx="10"/>
          </p:nvPr>
        </p:nvSpPr>
        <p:spPr/>
        <p:txBody>
          <a:bodyPr/>
          <a:lstStyle/>
          <a:p>
            <a:fld id="{D112BE43-4692-4EB3-946B-91A1D1953FD7}"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7</a:t>
            </a:fld>
            <a:endParaRPr lang="en-US"/>
          </a:p>
        </p:txBody>
      </p:sp>
    </p:spTree>
    <p:extLst>
      <p:ext uri="{BB962C8B-B14F-4D97-AF65-F5344CB8AC3E}">
        <p14:creationId xmlns:p14="http://schemas.microsoft.com/office/powerpoint/2010/main" val="1843669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a:t>The simple loop</a:t>
            </a:r>
          </a:p>
        </p:txBody>
      </p:sp>
      <p:sp>
        <p:nvSpPr>
          <p:cNvPr id="3" name="Content Placeholder 2"/>
          <p:cNvSpPr>
            <a:spLocks noGrp="1"/>
          </p:cNvSpPr>
          <p:nvPr>
            <p:ph idx="1"/>
          </p:nvPr>
        </p:nvSpPr>
        <p:spPr>
          <a:xfrm>
            <a:off x="1069847" y="2121407"/>
            <a:ext cx="10987681" cy="4068721"/>
          </a:xfrm>
        </p:spPr>
        <p:txBody>
          <a:bodyPr>
            <a:normAutofit/>
          </a:bodyPr>
          <a:lstStyle/>
          <a:p>
            <a:pPr marL="0" indent="0">
              <a:buNone/>
            </a:pPr>
            <a:r>
              <a:rPr lang="en-US" sz="3000" dirty="0"/>
              <a:t>LOOP</a:t>
            </a:r>
          </a:p>
          <a:p>
            <a:pPr marL="548640" lvl="2" indent="0">
              <a:buNone/>
            </a:pPr>
            <a:r>
              <a:rPr lang="en-US" sz="3000" i="1" dirty="0"/>
              <a:t>executable statement(s)</a:t>
            </a:r>
          </a:p>
          <a:p>
            <a:pPr marL="0" indent="0">
              <a:buNone/>
            </a:pPr>
            <a:r>
              <a:rPr lang="en-US" sz="3000" dirty="0"/>
              <a:t>END LOOP</a:t>
            </a:r>
            <a:r>
              <a:rPr lang="en-US" sz="3000" dirty="0" smtClean="0"/>
              <a:t>;</a:t>
            </a:r>
          </a:p>
          <a:p>
            <a:pPr marL="0" indent="0">
              <a:buNone/>
            </a:pPr>
            <a:endParaRPr lang="en-US" sz="3000" dirty="0"/>
          </a:p>
          <a:p>
            <a:pPr marL="0" indent="0">
              <a:buNone/>
            </a:pPr>
            <a:endParaRPr lang="en-US" dirty="0" smtClean="0"/>
          </a:p>
          <a:p>
            <a:pPr marL="0" indent="0">
              <a:buNone/>
            </a:pPr>
            <a:endParaRPr lang="en-US" dirty="0" smtClean="0"/>
          </a:p>
          <a:p>
            <a:pPr marL="0" indent="0">
              <a:buNone/>
            </a:pPr>
            <a:r>
              <a:rPr lang="en-US" sz="3000" b="1" u="sng" dirty="0" smtClean="0"/>
              <a:t>REMARK</a:t>
            </a:r>
            <a:r>
              <a:rPr lang="en-US" sz="3000" dirty="0" smtClean="0"/>
              <a:t>: </a:t>
            </a:r>
            <a:r>
              <a:rPr lang="en-US" sz="3000" b="1" dirty="0" smtClean="0"/>
              <a:t>The body </a:t>
            </a:r>
            <a:r>
              <a:rPr lang="en-US" sz="3000" b="1" dirty="0"/>
              <a:t>must consist of at least one executable statement</a:t>
            </a:r>
          </a:p>
        </p:txBody>
      </p:sp>
      <p:cxnSp>
        <p:nvCxnSpPr>
          <p:cNvPr id="5" name="Straight Arrow Connector 4"/>
          <p:cNvCxnSpPr/>
          <p:nvPr/>
        </p:nvCxnSpPr>
        <p:spPr>
          <a:xfrm flipV="1">
            <a:off x="2474259" y="2375647"/>
            <a:ext cx="4329953" cy="179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3213846" y="3446929"/>
            <a:ext cx="3594848" cy="2241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6" name="Group 15"/>
          <p:cNvGrpSpPr/>
          <p:nvPr/>
        </p:nvGrpSpPr>
        <p:grpSpPr>
          <a:xfrm>
            <a:off x="6952129" y="1815354"/>
            <a:ext cx="5087471" cy="2012576"/>
            <a:chOff x="6952129" y="1815354"/>
            <a:chExt cx="5087471" cy="2012576"/>
          </a:xfrm>
        </p:grpSpPr>
        <p:sp>
          <p:nvSpPr>
            <p:cNvPr id="12" name="TextBox 11"/>
            <p:cNvSpPr txBox="1"/>
            <p:nvPr/>
          </p:nvSpPr>
          <p:spPr>
            <a:xfrm>
              <a:off x="7279341" y="2026023"/>
              <a:ext cx="4639235" cy="1477328"/>
            </a:xfrm>
            <a:prstGeom prst="rect">
              <a:avLst/>
            </a:prstGeom>
            <a:noFill/>
          </p:spPr>
          <p:txBody>
            <a:bodyPr wrap="square" rtlCol="0">
              <a:spAutoFit/>
            </a:bodyPr>
            <a:lstStyle/>
            <a:p>
              <a:r>
                <a:rPr lang="en-US" sz="3000" dirty="0" smtClean="0"/>
                <a:t>Why are these keywords considered as the loop boundary?</a:t>
              </a:r>
              <a:endParaRPr lang="en-US" sz="3000" dirty="0"/>
            </a:p>
          </p:txBody>
        </p:sp>
        <p:sp>
          <p:nvSpPr>
            <p:cNvPr id="15" name="Rounded Rectangle 14"/>
            <p:cNvSpPr/>
            <p:nvPr/>
          </p:nvSpPr>
          <p:spPr>
            <a:xfrm>
              <a:off x="6952129" y="1815354"/>
              <a:ext cx="5087471" cy="201257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p:cNvSpPr>
            <a:spLocks noGrp="1"/>
          </p:cNvSpPr>
          <p:nvPr>
            <p:ph type="dt" sz="half" idx="10"/>
          </p:nvPr>
        </p:nvSpPr>
        <p:spPr/>
        <p:txBody>
          <a:bodyPr/>
          <a:lstStyle/>
          <a:p>
            <a:fld id="{168C53F8-9B8B-43D4-8629-140A3ED2A511}" type="datetime1">
              <a:rPr lang="en-US" smtClean="0"/>
              <a:t>3/27/2023</a:t>
            </a:fld>
            <a:endParaRPr lang="en-US"/>
          </a:p>
        </p:txBody>
      </p:sp>
      <p:sp>
        <p:nvSpPr>
          <p:cNvPr id="6" name="Slide Number Placeholder 5"/>
          <p:cNvSpPr>
            <a:spLocks noGrp="1"/>
          </p:cNvSpPr>
          <p:nvPr>
            <p:ph type="sldNum" sz="quarter" idx="12"/>
          </p:nvPr>
        </p:nvSpPr>
        <p:spPr/>
        <p:txBody>
          <a:bodyPr/>
          <a:lstStyle/>
          <a:p>
            <a:fld id="{312E74B4-8CA9-452E-97C9-0BB13CDCD7E6}" type="slidenum">
              <a:rPr lang="en-US" smtClean="0"/>
              <a:t>8</a:t>
            </a:fld>
            <a:endParaRPr lang="en-US"/>
          </a:p>
        </p:txBody>
      </p:sp>
    </p:spTree>
    <p:extLst>
      <p:ext uri="{BB962C8B-B14F-4D97-AF65-F5344CB8AC3E}">
        <p14:creationId xmlns:p14="http://schemas.microsoft.com/office/powerpoint/2010/main" val="3290655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295" y="484632"/>
            <a:ext cx="10058400" cy="1609344"/>
          </a:xfrm>
        </p:spPr>
        <p:txBody>
          <a:bodyPr/>
          <a:lstStyle/>
          <a:p>
            <a:r>
              <a:rPr lang="en-US" dirty="0"/>
              <a:t>The simple </a:t>
            </a:r>
            <a:r>
              <a:rPr lang="en-US" dirty="0" smtClean="0"/>
              <a:t>loop EXPLAINED</a:t>
            </a:r>
            <a:endParaRPr lang="en-US" dirty="0"/>
          </a:p>
        </p:txBody>
      </p:sp>
      <p:graphicFrame>
        <p:nvGraphicFramePr>
          <p:cNvPr id="4" name="Content Placeholder 3"/>
          <p:cNvGraphicFramePr>
            <a:graphicFrameLocks noGrp="1"/>
          </p:cNvGraphicFramePr>
          <p:nvPr>
            <p:ph idx="1"/>
            <p:extLst/>
          </p:nvPr>
        </p:nvGraphicFramePr>
        <p:xfrm>
          <a:off x="939987" y="1766794"/>
          <a:ext cx="10404848" cy="4826746"/>
        </p:xfrm>
        <a:graphic>
          <a:graphicData uri="http://schemas.openxmlformats.org/drawingml/2006/table">
            <a:tbl>
              <a:tblPr firstRow="1" bandRow="1">
                <a:tableStyleId>{073A0DAA-6AF3-43AB-8588-CEC1D06C72B9}</a:tableStyleId>
              </a:tblPr>
              <a:tblGrid>
                <a:gridCol w="2954956">
                  <a:extLst>
                    <a:ext uri="{9D8B030D-6E8A-4147-A177-3AD203B41FA5}">
                      <a16:colId xmlns:a16="http://schemas.microsoft.com/office/drawing/2014/main" val="390964132"/>
                    </a:ext>
                  </a:extLst>
                </a:gridCol>
                <a:gridCol w="7449892">
                  <a:extLst>
                    <a:ext uri="{9D8B030D-6E8A-4147-A177-3AD203B41FA5}">
                      <a16:colId xmlns:a16="http://schemas.microsoft.com/office/drawing/2014/main" val="1373430145"/>
                    </a:ext>
                  </a:extLst>
                </a:gridCol>
              </a:tblGrid>
              <a:tr h="466585">
                <a:tc>
                  <a:txBody>
                    <a:bodyPr/>
                    <a:lstStyle/>
                    <a:p>
                      <a:r>
                        <a:rPr lang="en-US" sz="2300" dirty="0" smtClean="0"/>
                        <a:t>Property</a:t>
                      </a:r>
                      <a:endParaRPr lang="en-US" sz="2300" dirty="0"/>
                    </a:p>
                  </a:txBody>
                  <a:tcPr/>
                </a:tc>
                <a:tc>
                  <a:txBody>
                    <a:bodyPr/>
                    <a:lstStyle/>
                    <a:p>
                      <a:r>
                        <a:rPr lang="en-US" sz="2300" dirty="0" smtClean="0"/>
                        <a:t>Description</a:t>
                      </a:r>
                      <a:endParaRPr lang="en-US" sz="2300" dirty="0"/>
                    </a:p>
                  </a:txBody>
                  <a:tcPr/>
                </a:tc>
                <a:extLst>
                  <a:ext uri="{0D108BD9-81ED-4DB2-BD59-A6C34878D82A}">
                    <a16:rowId xmlns:a16="http://schemas.microsoft.com/office/drawing/2014/main" val="543635770"/>
                  </a:ext>
                </a:extLst>
              </a:tr>
              <a:tr h="1576737">
                <a:tc>
                  <a:txBody>
                    <a:bodyPr/>
                    <a:lstStyle/>
                    <a:p>
                      <a:r>
                        <a:rPr lang="en-US" sz="2300" dirty="0" smtClean="0"/>
                        <a:t>How the loop is terminated</a:t>
                      </a:r>
                      <a:endParaRPr lang="en-US" sz="2300" dirty="0"/>
                    </a:p>
                  </a:txBody>
                  <a:tcPr/>
                </a:tc>
                <a:tc>
                  <a:txBody>
                    <a:bodyPr/>
                    <a:lstStyle/>
                    <a:p>
                      <a:r>
                        <a:rPr lang="en-US" sz="2300" dirty="0" smtClean="0"/>
                        <a:t>The simple loop is terminated when an EXIT statement is executed in the body of the loop. If this statement is not executed, the simple loop becomes a true infinite loop</a:t>
                      </a:r>
                      <a:endParaRPr lang="en-US" sz="2300" dirty="0"/>
                    </a:p>
                  </a:txBody>
                  <a:tcPr/>
                </a:tc>
                <a:extLst>
                  <a:ext uri="{0D108BD9-81ED-4DB2-BD59-A6C34878D82A}">
                    <a16:rowId xmlns:a16="http://schemas.microsoft.com/office/drawing/2014/main" val="4116062260"/>
                  </a:ext>
                </a:extLst>
              </a:tr>
              <a:tr h="1576737">
                <a:tc>
                  <a:txBody>
                    <a:bodyPr/>
                    <a:lstStyle/>
                    <a:p>
                      <a:r>
                        <a:rPr lang="en-US" sz="2300" dirty="0" smtClean="0"/>
                        <a:t>When the test for</a:t>
                      </a:r>
                    </a:p>
                    <a:p>
                      <a:r>
                        <a:rPr lang="en-US" sz="2300" dirty="0" smtClean="0"/>
                        <a:t>termination takes place</a:t>
                      </a:r>
                      <a:endParaRPr lang="en-US" sz="2300" dirty="0"/>
                    </a:p>
                  </a:txBody>
                  <a:tcPr/>
                </a:tc>
                <a:tc>
                  <a:txBody>
                    <a:bodyPr/>
                    <a:lstStyle/>
                    <a:p>
                      <a:r>
                        <a:rPr lang="en-US" sz="2300" dirty="0" smtClean="0"/>
                        <a:t>The test takes place inside the body of the loop, and then only if an EXIT or EXIT WHEN statement is executed. Therefore, the body (or part of the body) of the simple loop always executes at least once</a:t>
                      </a:r>
                      <a:endParaRPr lang="en-US" sz="2300" dirty="0"/>
                    </a:p>
                  </a:txBody>
                  <a:tcPr/>
                </a:tc>
                <a:extLst>
                  <a:ext uri="{0D108BD9-81ED-4DB2-BD59-A6C34878D82A}">
                    <a16:rowId xmlns:a16="http://schemas.microsoft.com/office/drawing/2014/main" val="1162822967"/>
                  </a:ext>
                </a:extLst>
              </a:tr>
              <a:tr h="1206687">
                <a:tc>
                  <a:txBody>
                    <a:bodyPr/>
                    <a:lstStyle/>
                    <a:p>
                      <a:r>
                        <a:rPr lang="en-US" sz="2300" dirty="0" smtClean="0"/>
                        <a:t>When to use this loop</a:t>
                      </a:r>
                      <a:endParaRPr lang="en-US" sz="2300" dirty="0"/>
                    </a:p>
                  </a:txBody>
                  <a:tcPr/>
                </a:tc>
                <a:tc>
                  <a:txBody>
                    <a:bodyPr/>
                    <a:lstStyle/>
                    <a:p>
                      <a:r>
                        <a:rPr lang="en-US" sz="2300" dirty="0" smtClean="0"/>
                        <a:t>When you are not sure how many times you want the loop to execute or when</a:t>
                      </a:r>
                      <a:r>
                        <a:rPr lang="en-US" sz="2300" baseline="0" dirty="0" smtClean="0"/>
                        <a:t> you want the loop to run at least once</a:t>
                      </a:r>
                      <a:endParaRPr lang="en-US" sz="2300" dirty="0"/>
                    </a:p>
                  </a:txBody>
                  <a:tcPr/>
                </a:tc>
                <a:extLst>
                  <a:ext uri="{0D108BD9-81ED-4DB2-BD59-A6C34878D82A}">
                    <a16:rowId xmlns:a16="http://schemas.microsoft.com/office/drawing/2014/main" val="4114910748"/>
                  </a:ext>
                </a:extLst>
              </a:tr>
            </a:tbl>
          </a:graphicData>
        </a:graphic>
      </p:graphicFrame>
      <p:sp>
        <p:nvSpPr>
          <p:cNvPr id="3" name="Date Placeholder 2"/>
          <p:cNvSpPr>
            <a:spLocks noGrp="1"/>
          </p:cNvSpPr>
          <p:nvPr>
            <p:ph type="dt" sz="half" idx="10"/>
          </p:nvPr>
        </p:nvSpPr>
        <p:spPr/>
        <p:txBody>
          <a:bodyPr/>
          <a:lstStyle/>
          <a:p>
            <a:fld id="{46D60AF6-FB46-4A87-A74A-CE5F34A6D6D1}" type="datetime1">
              <a:rPr lang="en-US" smtClean="0"/>
              <a:t>3/27/2023</a:t>
            </a:fld>
            <a:endParaRPr lang="en-US"/>
          </a:p>
        </p:txBody>
      </p:sp>
      <p:sp>
        <p:nvSpPr>
          <p:cNvPr id="5" name="Slide Number Placeholder 4"/>
          <p:cNvSpPr>
            <a:spLocks noGrp="1"/>
          </p:cNvSpPr>
          <p:nvPr>
            <p:ph type="sldNum" sz="quarter" idx="12"/>
          </p:nvPr>
        </p:nvSpPr>
        <p:spPr/>
        <p:txBody>
          <a:bodyPr/>
          <a:lstStyle/>
          <a:p>
            <a:fld id="{312E74B4-8CA9-452E-97C9-0BB13CDCD7E6}" type="slidenum">
              <a:rPr lang="en-US" smtClean="0"/>
              <a:t>9</a:t>
            </a:fld>
            <a:endParaRPr lang="en-US"/>
          </a:p>
        </p:txBody>
      </p:sp>
    </p:spTree>
    <p:extLst>
      <p:ext uri="{BB962C8B-B14F-4D97-AF65-F5344CB8AC3E}">
        <p14:creationId xmlns:p14="http://schemas.microsoft.com/office/powerpoint/2010/main" val="13496310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444</TotalTime>
  <Words>1703</Words>
  <Application>Microsoft Office PowerPoint</Application>
  <PresentationFormat>Widescreen</PresentationFormat>
  <Paragraphs>279</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Rockwell</vt:lpstr>
      <vt:lpstr>Rockwell Condensed</vt:lpstr>
      <vt:lpstr>Wingdings</vt:lpstr>
      <vt:lpstr>Wood Type</vt:lpstr>
      <vt:lpstr>CONTROL STRUCTURES</vt:lpstr>
      <vt:lpstr>Iterative Processing with Loops</vt:lpstr>
      <vt:lpstr>ITERATION - EXPLAINED</vt:lpstr>
      <vt:lpstr>Structure of PL/SQL Loops</vt:lpstr>
      <vt:lpstr>Structure of PL/SQL Loops (CONT’D)</vt:lpstr>
      <vt:lpstr>Iterative Processing with Loops CONT’D</vt:lpstr>
      <vt:lpstr>The simple loop</vt:lpstr>
      <vt:lpstr>SYNTAX: The simple loop</vt:lpstr>
      <vt:lpstr>The simple loop EXPLAINED</vt:lpstr>
      <vt:lpstr>Terminating a Simple Loop: EXIT and EXIT WHEN</vt:lpstr>
      <vt:lpstr>EXAMPLE 1: The simple loop</vt:lpstr>
      <vt:lpstr>The FOR loop – NUMERIC for loop</vt:lpstr>
      <vt:lpstr>SYNTAX: The NUMERIC FOR loop</vt:lpstr>
      <vt:lpstr>The FOR loop – numeric FOR loop explained</vt:lpstr>
      <vt:lpstr>EXAMPLE 1: The numeric FOR loop </vt:lpstr>
      <vt:lpstr>EXERCISE 1:</vt:lpstr>
      <vt:lpstr>The FOR loop – The Cursor FOR Loop</vt:lpstr>
      <vt:lpstr>SYNTAX: The Cursor FOR Loop</vt:lpstr>
      <vt:lpstr>The Cursor FOR Loop explained</vt:lpstr>
      <vt:lpstr>EXAMPLE: The Cursor FOR Loop</vt:lpstr>
      <vt:lpstr>The WHILE loop</vt:lpstr>
      <vt:lpstr>SYNTAX: The WHILE loop</vt:lpstr>
      <vt:lpstr>The WHILE loop EXPLAINED</vt:lpstr>
      <vt:lpstr>EXAMPLE 1: The WHILE loop</vt:lpstr>
      <vt:lpstr>EXAMPLE 1: The WHILE loop cont’d</vt:lpstr>
      <vt:lpstr>THE CONTINUE STATEMENT</vt:lpstr>
      <vt:lpstr>EXAMPLE 1: THE CONTINUE STATEMENT</vt:lpstr>
      <vt:lpstr>EXAMPLE 2: THE CONTINUE STATEMENT</vt:lpstr>
      <vt:lpstr>EXAMPLE 2: THE CONTINUE 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PLSQL</dc:title>
  <dc:creator>Huguette Sandrine Ingenere</dc:creator>
  <cp:lastModifiedBy>Huguette Sandrine Ingenere</cp:lastModifiedBy>
  <cp:revision>375</cp:revision>
  <dcterms:created xsi:type="dcterms:W3CDTF">2023-02-15T12:53:37Z</dcterms:created>
  <dcterms:modified xsi:type="dcterms:W3CDTF">2023-03-27T12:52:55Z</dcterms:modified>
</cp:coreProperties>
</file>