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uette Sandrine Ingenere" initials="HSI" lastIdx="1" clrIdx="0">
    <p:extLst>
      <p:ext uri="{19B8F6BF-5375-455C-9EA6-DF929625EA0E}">
        <p15:presenceInfo xmlns:p15="http://schemas.microsoft.com/office/powerpoint/2012/main" userId="S-1-5-21-367653040-3284563744-1480659140-441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64" d="100"/>
          <a:sy n="64" d="100"/>
        </p:scale>
        <p:origin x="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E3872-CA58-4A59-8F05-4FFC8BA0A3E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7526F-59DD-4774-B844-16D75BD0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7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9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3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5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1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10041905" cy="1034527"/>
          </a:xfrm>
        </p:spPr>
        <p:txBody>
          <a:bodyPr/>
          <a:lstStyle/>
          <a:p>
            <a:r>
              <a:rPr lang="en-US" dirty="0" smtClean="0"/>
              <a:t>Instructor: Ingenere Huguette Sandrine</a:t>
            </a:r>
          </a:p>
          <a:p>
            <a:r>
              <a:rPr lang="en-US" dirty="0" smtClean="0"/>
              <a:t>E-mail: Sandrine.Ingenere@gmail.com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082" y="1833282"/>
            <a:ext cx="10133166" cy="43389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DECLARE</a:t>
            </a:r>
          </a:p>
          <a:p>
            <a:pPr marL="0" indent="0">
              <a:buNone/>
            </a:pPr>
            <a:r>
              <a:rPr lang="en-US" sz="2500" dirty="0"/>
              <a:t>CURSOR &lt;</a:t>
            </a:r>
            <a:r>
              <a:rPr lang="en-US" sz="2500" dirty="0" err="1"/>
              <a:t>cursor_name</a:t>
            </a:r>
            <a:r>
              <a:rPr lang="en-US" sz="2500" dirty="0"/>
              <a:t>&gt; IS &lt;SELECT </a:t>
            </a:r>
            <a:r>
              <a:rPr lang="en-US" sz="2500" dirty="0" smtClean="0"/>
              <a:t>statement&gt;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&lt;</a:t>
            </a:r>
            <a:r>
              <a:rPr lang="en-US" sz="2500" dirty="0" err="1"/>
              <a:t>cursor_variable</a:t>
            </a:r>
            <a:r>
              <a:rPr lang="en-US" sz="2500" dirty="0"/>
              <a:t> declaration&gt;</a:t>
            </a:r>
          </a:p>
          <a:p>
            <a:pPr marL="0" indent="0">
              <a:buNone/>
            </a:pPr>
            <a:r>
              <a:rPr lang="en-US" sz="2500" dirty="0"/>
              <a:t>BEGIN</a:t>
            </a:r>
          </a:p>
          <a:p>
            <a:pPr marL="0" indent="0">
              <a:buNone/>
            </a:pPr>
            <a:r>
              <a:rPr lang="en-US" sz="2500" dirty="0"/>
              <a:t>OPEN &lt;</a:t>
            </a:r>
            <a:r>
              <a:rPr lang="en-US" sz="2500" dirty="0" err="1"/>
              <a:t>cursor_name</a:t>
            </a:r>
            <a:r>
              <a:rPr lang="en-US" sz="2500" dirty="0"/>
              <a:t>&gt;;</a:t>
            </a:r>
          </a:p>
          <a:p>
            <a:pPr marL="0" indent="0">
              <a:buNone/>
            </a:pPr>
            <a:r>
              <a:rPr lang="en-US" sz="2500" dirty="0"/>
              <a:t>FETCH &lt;</a:t>
            </a:r>
            <a:r>
              <a:rPr lang="en-US" sz="2500" dirty="0" err="1"/>
              <a:t>cursor_name</a:t>
            </a:r>
            <a:r>
              <a:rPr lang="en-US" sz="2500" dirty="0"/>
              <a:t>&gt; INTO &lt;</a:t>
            </a:r>
            <a:r>
              <a:rPr lang="en-US" sz="2500" dirty="0" err="1"/>
              <a:t>cursor_variable</a:t>
            </a:r>
            <a:r>
              <a:rPr lang="en-US" sz="2500" dirty="0"/>
              <a:t>&gt;;</a:t>
            </a:r>
          </a:p>
          <a:p>
            <a:pPr marL="0" indent="0">
              <a:buNone/>
            </a:pPr>
            <a:r>
              <a:rPr lang="en-US" sz="2500" dirty="0" smtClean="0"/>
              <a:t>…</a:t>
            </a:r>
          </a:p>
          <a:p>
            <a:pPr marL="0" indent="0">
              <a:buNone/>
            </a:pPr>
            <a:r>
              <a:rPr lang="en-US" sz="2500" dirty="0" smtClean="0"/>
              <a:t>CLOSE </a:t>
            </a:r>
            <a:r>
              <a:rPr lang="en-US" sz="2500" dirty="0"/>
              <a:t>&lt;</a:t>
            </a:r>
            <a:r>
              <a:rPr lang="en-US" sz="2500" dirty="0" err="1"/>
              <a:t>cursor_name</a:t>
            </a:r>
            <a:r>
              <a:rPr lang="en-US" sz="2500" dirty="0"/>
              <a:t>&gt;;</a:t>
            </a:r>
          </a:p>
          <a:p>
            <a:pPr marL="0" indent="0">
              <a:buNone/>
            </a:pPr>
            <a:r>
              <a:rPr lang="en-US" sz="2500" dirty="0"/>
              <a:t>END;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BDA-7D40-448B-B7B4-659626E761AE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361-BE2A-4FBB-B041-DDB7D5D2E1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660470" cy="4198710"/>
          </a:xfrm>
        </p:spPr>
        <p:txBody>
          <a:bodyPr>
            <a:noAutofit/>
          </a:bodyPr>
          <a:lstStyle/>
          <a:p>
            <a:r>
              <a:rPr lang="en-US" sz="3800" dirty="0"/>
              <a:t>Declaring the cursor for initializing the </a:t>
            </a:r>
            <a:r>
              <a:rPr lang="en-US" sz="3800" dirty="0" smtClean="0"/>
              <a:t>memory</a:t>
            </a:r>
            <a:endParaRPr lang="en-US" sz="3800" dirty="0"/>
          </a:p>
          <a:p>
            <a:r>
              <a:rPr lang="en-US" sz="3800" dirty="0"/>
              <a:t>Opening the cursor for allocating the </a:t>
            </a:r>
            <a:r>
              <a:rPr lang="en-US" sz="3800" dirty="0" smtClean="0"/>
              <a:t>memory</a:t>
            </a:r>
            <a:endParaRPr lang="en-US" sz="3800" dirty="0"/>
          </a:p>
          <a:p>
            <a:r>
              <a:rPr lang="en-US" sz="3800" dirty="0"/>
              <a:t>Fetching the cursor for retrieving the </a:t>
            </a:r>
            <a:r>
              <a:rPr lang="en-US" sz="3800" dirty="0" smtClean="0"/>
              <a:t>data</a:t>
            </a:r>
            <a:endParaRPr lang="en-US" sz="3800" dirty="0"/>
          </a:p>
          <a:p>
            <a:r>
              <a:rPr lang="en-US" sz="3800" dirty="0"/>
              <a:t>Closing the cursor to release the allocated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6DF0-AAE1-4B9B-A4BD-9F2FC4AE6034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361-BE2A-4FBB-B041-DDB7D5D2E1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 you try to use %FOUND, %NOTFOUND, or %ROWCOUNT before the </a:t>
            </a:r>
            <a:r>
              <a:rPr lang="en-US" sz="4000" dirty="0" smtClean="0"/>
              <a:t>cursor is </a:t>
            </a:r>
            <a:r>
              <a:rPr lang="en-US" sz="4000" dirty="0"/>
              <a:t>opened or after it is closed</a:t>
            </a:r>
            <a:r>
              <a:rPr lang="en-US" sz="4000" dirty="0" smtClean="0"/>
              <a:t>, the </a:t>
            </a:r>
            <a:r>
              <a:rPr lang="en-US" sz="4000" dirty="0"/>
              <a:t>database will raise an </a:t>
            </a:r>
            <a:r>
              <a:rPr lang="en-US" sz="4000" b="1" u="sng" dirty="0"/>
              <a:t>INVALID_CURSOR</a:t>
            </a:r>
            <a:r>
              <a:rPr lang="en-US" sz="4000" dirty="0"/>
              <a:t> </a:t>
            </a:r>
            <a:r>
              <a:rPr lang="en-US" sz="4000" dirty="0" smtClean="0"/>
              <a:t>exception (</a:t>
            </a:r>
            <a:r>
              <a:rPr lang="en-US" sz="4000" dirty="0"/>
              <a:t>ORA-01001).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41F8-574C-43BA-B161-7A235366434B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361-BE2A-4FBB-B041-DDB7D5D2E1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436" y="0"/>
            <a:ext cx="10058400" cy="1447800"/>
          </a:xfrm>
        </p:spPr>
        <p:txBody>
          <a:bodyPr/>
          <a:lstStyle/>
          <a:p>
            <a:r>
              <a:rPr lang="en-US" dirty="0" smtClean="0"/>
              <a:t>Example 2: explicit cursors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6238-7ACB-4DFC-8FE0-9EA8BFDE6114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361-BE2A-4FBB-B041-DDB7D5D2E153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235" y="1462502"/>
            <a:ext cx="10951823" cy="49920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DECLARE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CURSOR </a:t>
            </a:r>
            <a:r>
              <a:rPr lang="en-US" sz="2500" dirty="0" err="1"/>
              <a:t>cur_employee</a:t>
            </a:r>
            <a:r>
              <a:rPr lang="en-US" sz="2500" dirty="0"/>
              <a:t> IS SELECT EMP_FIRST_NAME FROM EMPLOYEE;</a:t>
            </a:r>
          </a:p>
          <a:p>
            <a:pPr marL="0" indent="0">
              <a:buNone/>
            </a:pPr>
            <a:r>
              <a:rPr lang="en-US" sz="2500" dirty="0"/>
              <a:t>E_EMP_FIRST_NAME </a:t>
            </a:r>
            <a:r>
              <a:rPr lang="en-US" sz="2500" dirty="0" err="1"/>
              <a:t>employee.EMP_FIRST_NAME%type</a:t>
            </a:r>
            <a:r>
              <a:rPr lang="en-US" sz="2500" dirty="0"/>
              <a:t>;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BEGIN</a:t>
            </a:r>
          </a:p>
          <a:p>
            <a:pPr marL="0" indent="0">
              <a:buNone/>
            </a:pPr>
            <a:r>
              <a:rPr lang="en-US" sz="2500" dirty="0" smtClean="0"/>
              <a:t>	OPEN </a:t>
            </a:r>
            <a:r>
              <a:rPr lang="en-US" sz="2500" dirty="0" err="1"/>
              <a:t>cur_employee</a:t>
            </a:r>
            <a:r>
              <a:rPr lang="en-US" sz="2500" dirty="0"/>
              <a:t>;</a:t>
            </a:r>
          </a:p>
          <a:p>
            <a:pPr marL="0" indent="0">
              <a:buNone/>
            </a:pPr>
            <a:r>
              <a:rPr lang="en-US" sz="2500" dirty="0" smtClean="0"/>
              <a:t>LOOP</a:t>
            </a: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	FETCH </a:t>
            </a:r>
            <a:r>
              <a:rPr lang="en-US" sz="2500" dirty="0" err="1"/>
              <a:t>cur_employee</a:t>
            </a:r>
            <a:r>
              <a:rPr lang="en-US" sz="2500" dirty="0"/>
              <a:t> INTO E_EMP_FIRST_NAME;</a:t>
            </a:r>
          </a:p>
          <a:p>
            <a:pPr marL="0" indent="0">
              <a:buNone/>
            </a:pPr>
            <a:r>
              <a:rPr lang="en-US" sz="2500" dirty="0"/>
              <a:t>IF </a:t>
            </a:r>
            <a:r>
              <a:rPr lang="en-US" sz="2500" dirty="0" err="1" smtClean="0"/>
              <a:t>cur_employee%NOTFOUND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852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2: </a:t>
            </a:r>
            <a:r>
              <a:rPr lang="en-US" dirty="0"/>
              <a:t>explicit </a:t>
            </a:r>
            <a:r>
              <a:rPr lang="en-US" dirty="0" smtClean="0"/>
              <a:t>cursors cont’d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2D98-5918-4224-BA59-51A4F7029EB3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361-BE2A-4FBB-B041-DDB7D5D2E153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THEN</a:t>
            </a:r>
          </a:p>
          <a:p>
            <a:pPr marL="0" indent="0">
              <a:buNone/>
            </a:pPr>
            <a:r>
              <a:rPr lang="en-US" sz="2800" dirty="0" smtClean="0"/>
              <a:t>	EXIT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END IF;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dbms_output.put_line</a:t>
            </a:r>
            <a:r>
              <a:rPr lang="en-US" sz="2800" dirty="0" smtClean="0"/>
              <a:t>(E_EMP_FIRST_NAME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END LOOP;</a:t>
            </a:r>
          </a:p>
          <a:p>
            <a:pPr marL="0" indent="0">
              <a:buNone/>
            </a:pPr>
            <a:r>
              <a:rPr lang="en-US" sz="2800" dirty="0" smtClean="0"/>
              <a:t>	CLOSE </a:t>
            </a:r>
            <a:r>
              <a:rPr lang="en-US" sz="2800" dirty="0" err="1"/>
              <a:t>cur_employee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END;</a:t>
            </a:r>
          </a:p>
          <a:p>
            <a:pPr marL="0" indent="0">
              <a:buNone/>
            </a:pPr>
            <a:r>
              <a:rPr lang="en-US" sz="2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793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Go to Lecture06 notes slide 20. Is the example on the cursor for loop clear now?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A8E7-890E-4C73-881D-20651B829FB4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361-BE2A-4FBB-B041-DDB7D5D2E1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836" y="2743198"/>
            <a:ext cx="9157446" cy="24697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END </a:t>
            </a:r>
            <a:endParaRPr lang="en-US" sz="9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7"/>
            <a:ext cx="10759082" cy="3943217"/>
          </a:xfrm>
        </p:spPr>
        <p:txBody>
          <a:bodyPr>
            <a:noAutofit/>
          </a:bodyPr>
          <a:lstStyle/>
          <a:p>
            <a:r>
              <a:rPr lang="en-US" sz="3200" dirty="0"/>
              <a:t>When you execute a SQL statement from PL/SQL, the Oracle database assigns a </a:t>
            </a:r>
            <a:r>
              <a:rPr lang="en-US" sz="3200" dirty="0" smtClean="0"/>
              <a:t>private work </a:t>
            </a:r>
            <a:r>
              <a:rPr lang="en-US" sz="3200" dirty="0"/>
              <a:t>area for that </a:t>
            </a:r>
            <a:r>
              <a:rPr lang="en-US" sz="3200" dirty="0" smtClean="0"/>
              <a:t>statement</a:t>
            </a:r>
          </a:p>
          <a:p>
            <a:r>
              <a:rPr lang="en-US" sz="3200" dirty="0"/>
              <a:t>The private work area contains information </a:t>
            </a:r>
            <a:r>
              <a:rPr lang="en-US" sz="3200" dirty="0" smtClean="0"/>
              <a:t>about the </a:t>
            </a:r>
            <a:r>
              <a:rPr lang="en-US" sz="3200" dirty="0"/>
              <a:t>SQL statement and the set of data returned or affected by that </a:t>
            </a:r>
            <a:r>
              <a:rPr lang="en-US" sz="3200" dirty="0" smtClean="0"/>
              <a:t>statement</a:t>
            </a:r>
          </a:p>
          <a:p>
            <a:r>
              <a:rPr lang="en-US" sz="3200" dirty="0"/>
              <a:t>PL/SQL provides a number of different ways to name this work area and </a:t>
            </a:r>
            <a:r>
              <a:rPr lang="en-US" sz="3200" dirty="0" smtClean="0"/>
              <a:t>manipulate the </a:t>
            </a:r>
            <a:r>
              <a:rPr lang="en-US" sz="3200" dirty="0"/>
              <a:t>information within </a:t>
            </a:r>
            <a:r>
              <a:rPr lang="en-US" sz="3200" dirty="0" smtClean="0"/>
              <a:t>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EBD5-4298-462F-B375-33CC7048B2D1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361-BE2A-4FBB-B041-DDB7D5D2E1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 cursor </a:t>
            </a:r>
            <a:r>
              <a:rPr lang="en-US" sz="3800" b="1" u="sng" dirty="0"/>
              <a:t>is a pointer to the results </a:t>
            </a:r>
            <a:r>
              <a:rPr lang="en-US" sz="3800" dirty="0"/>
              <a:t>of a query run against one or more tables in the </a:t>
            </a:r>
            <a:r>
              <a:rPr lang="en-US" sz="3800" dirty="0" smtClean="0"/>
              <a:t>database</a:t>
            </a:r>
          </a:p>
          <a:p>
            <a:r>
              <a:rPr lang="en-US" sz="3800" dirty="0"/>
              <a:t>A</a:t>
            </a:r>
            <a:r>
              <a:rPr lang="en-US" sz="3800" dirty="0" smtClean="0"/>
              <a:t> cursor can be named for it to be </a:t>
            </a:r>
            <a:r>
              <a:rPr lang="en-US" sz="3800" dirty="0"/>
              <a:t>referred from another place of the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C3B8-58C6-4593-8A29-D9CF7DDE6D4F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361-BE2A-4FBB-B041-DDB7D5D2E1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– IMPLICIT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b="1" u="sng" dirty="0" smtClean="0"/>
              <a:t>A </a:t>
            </a:r>
            <a:r>
              <a:rPr lang="en-US" sz="3000" b="1" u="sng" dirty="0"/>
              <a:t>simple and direct SELECT...INTO retrieves a single row of data into local program variables</a:t>
            </a:r>
            <a:r>
              <a:rPr lang="en-US" sz="3000" b="1" dirty="0"/>
              <a:t>. </a:t>
            </a:r>
            <a:r>
              <a:rPr lang="en-US" sz="3000" b="1" dirty="0" smtClean="0"/>
              <a:t> </a:t>
            </a:r>
            <a:r>
              <a:rPr lang="en-US" sz="3000" dirty="0" smtClean="0"/>
              <a:t>Cursors of this type cannot </a:t>
            </a:r>
            <a:r>
              <a:rPr lang="en-US" sz="3000" dirty="0"/>
              <a:t>be named and, hence they cannot be controlled or referred from another place of the </a:t>
            </a:r>
            <a:r>
              <a:rPr lang="en-US" sz="3000" dirty="0" smtClean="0"/>
              <a:t>code. 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It’s </a:t>
            </a:r>
            <a:r>
              <a:rPr lang="en-US" sz="3000" dirty="0"/>
              <a:t>the easiest (and often the most efficient) path to your data, </a:t>
            </a:r>
            <a:r>
              <a:rPr lang="en-US" sz="3000" dirty="0" smtClean="0"/>
              <a:t>but it </a:t>
            </a:r>
            <a:r>
              <a:rPr lang="en-US" sz="3000" dirty="0"/>
              <a:t>can often lead to coding the same or similar SELECTs in multiple places in </a:t>
            </a:r>
            <a:r>
              <a:rPr lang="en-US" sz="3000" dirty="0" smtClean="0"/>
              <a:t>your code.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356-7688-4AA3-80EA-69FA2B342E70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361-BE2A-4FBB-B041-DDB7D5D2E1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19" y="35859"/>
            <a:ext cx="10058400" cy="1411942"/>
          </a:xfrm>
        </p:spPr>
        <p:txBody>
          <a:bodyPr/>
          <a:lstStyle/>
          <a:p>
            <a:r>
              <a:rPr lang="en-US" dirty="0" smtClean="0"/>
              <a:t>Cursor </a:t>
            </a:r>
            <a:r>
              <a:rPr lang="en-US" dirty="0"/>
              <a:t>Attributes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23126"/>
              </p:ext>
            </p:extLst>
          </p:nvPr>
        </p:nvGraphicFramePr>
        <p:xfrm>
          <a:off x="922057" y="1439580"/>
          <a:ext cx="10521390" cy="489929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08331">
                  <a:extLst>
                    <a:ext uri="{9D8B030D-6E8A-4147-A177-3AD203B41FA5}">
                      <a16:colId xmlns:a16="http://schemas.microsoft.com/office/drawing/2014/main" val="3976335409"/>
                    </a:ext>
                  </a:extLst>
                </a:gridCol>
                <a:gridCol w="8113059">
                  <a:extLst>
                    <a:ext uri="{9D8B030D-6E8A-4147-A177-3AD203B41FA5}">
                      <a16:colId xmlns:a16="http://schemas.microsoft.com/office/drawing/2014/main" val="2579541917"/>
                    </a:ext>
                  </a:extLst>
                </a:gridCol>
              </a:tblGrid>
              <a:tr h="49214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CURSOR</a:t>
                      </a:r>
                      <a:r>
                        <a:rPr lang="en-US" sz="2400" baseline="0" dirty="0" smtClean="0"/>
                        <a:t> 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739238"/>
                  </a:ext>
                </a:extLst>
              </a:tr>
              <a:tr h="84944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%FOUND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It returns the Boolean result ‘TRUE’ if the most recent fetch operation fetched a record successfully, else it will return FALSE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91155"/>
                  </a:ext>
                </a:extLst>
              </a:tr>
              <a:tr h="84944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%NOTFOUND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This works oppositely to %FOUND it will return ‘TRUE’ if the most recent fetch operation could not able to fetch any record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58610"/>
                  </a:ext>
                </a:extLst>
              </a:tr>
              <a:tr h="84944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%ISOPEN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It returns Boolean result ‘TRUE’ if the given cursor is already opened, else it returns ‘FALSE’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972024"/>
                  </a:ext>
                </a:extLst>
              </a:tr>
              <a:tr h="84944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%ROWCOUNT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It returns the numerical value. It gives the actual count of records that got affected by the DML activity.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097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A6A-49C6-4A96-B3D6-2B2F02E68538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361-BE2A-4FBB-B041-DDB7D5D2E1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Attributes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794941" cy="4324216"/>
          </a:xfrm>
        </p:spPr>
        <p:txBody>
          <a:bodyPr>
            <a:normAutofit/>
          </a:bodyPr>
          <a:lstStyle/>
          <a:p>
            <a:r>
              <a:rPr lang="en-US" sz="3600" dirty="0"/>
              <a:t>To reference a cursor attribute, attach it with “%” to the name of the cursor or </a:t>
            </a:r>
            <a:r>
              <a:rPr lang="en-US" sz="3600" dirty="0" smtClean="0"/>
              <a:t>cursor variable </a:t>
            </a:r>
            <a:r>
              <a:rPr lang="en-US" sz="3600" dirty="0"/>
              <a:t>about which you want information, as </a:t>
            </a:r>
            <a:r>
              <a:rPr lang="en-US" sz="3600" dirty="0" smtClean="0"/>
              <a:t>in:</a:t>
            </a:r>
          </a:p>
          <a:p>
            <a:pPr marL="0" indent="0">
              <a:buNone/>
            </a:pPr>
            <a:r>
              <a:rPr lang="en-US" sz="3600" dirty="0" smtClean="0"/>
              <a:t>	</a:t>
            </a:r>
            <a:r>
              <a:rPr lang="en-US" sz="3600" b="1" dirty="0" err="1" smtClean="0"/>
              <a:t>cursor_name%attribute_name</a:t>
            </a:r>
            <a:endParaRPr lang="en-US" sz="3600" b="1" dirty="0" smtClean="0"/>
          </a:p>
          <a:p>
            <a:r>
              <a:rPr lang="en-US" sz="3600" dirty="0"/>
              <a:t>For implicit cursors, the cursor name is hardcoded as “SQL”, as in </a:t>
            </a:r>
            <a:r>
              <a:rPr lang="en-US" sz="3600" dirty="0" smtClean="0"/>
              <a:t>SQL%NOTFOUND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b="1" dirty="0" err="1" smtClean="0"/>
              <a:t>sql%attribute_name</a:t>
            </a:r>
            <a:endParaRPr lang="en-US" sz="3600" b="1" dirty="0"/>
          </a:p>
          <a:p>
            <a:pPr marL="0" indent="0">
              <a:buNone/>
            </a:pPr>
            <a:endParaRPr lang="en-US" sz="3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AF6D-FCEF-4671-96DB-C4255EC4ADDC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361-BE2A-4FBB-B041-DDB7D5D2E1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330" y="112597"/>
            <a:ext cx="10058400" cy="1609344"/>
          </a:xfrm>
        </p:spPr>
        <p:txBody>
          <a:bodyPr/>
          <a:lstStyle/>
          <a:p>
            <a:r>
              <a:rPr lang="en-US" dirty="0" smtClean="0"/>
              <a:t>Example 1: implicit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542" y="1767302"/>
            <a:ext cx="10058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DECLARE</a:t>
            </a:r>
          </a:p>
          <a:p>
            <a:pPr marL="0" indent="0">
              <a:buNone/>
            </a:pPr>
            <a:r>
              <a:rPr lang="en-US" sz="3000" dirty="0" smtClean="0"/>
              <a:t>  </a:t>
            </a:r>
            <a:r>
              <a:rPr lang="en-US" sz="3000" dirty="0"/>
              <a:t>E_EMP_FIRST_NAME </a:t>
            </a:r>
            <a:r>
              <a:rPr lang="en-US" sz="3000" dirty="0" err="1"/>
              <a:t>employee.EMP_FIRST_NAME%type</a:t>
            </a:r>
            <a:r>
              <a:rPr lang="en-US" sz="3000" dirty="0"/>
              <a:t>;</a:t>
            </a:r>
          </a:p>
          <a:p>
            <a:pPr marL="0" indent="0">
              <a:buNone/>
            </a:pPr>
            <a:r>
              <a:rPr lang="en-US" sz="3000" dirty="0"/>
              <a:t>  E_EMP_LAST_NAME </a:t>
            </a:r>
            <a:r>
              <a:rPr lang="en-US" sz="3000" dirty="0" err="1"/>
              <a:t>employee.EMP_LAST_NAME%type</a:t>
            </a:r>
            <a:r>
              <a:rPr lang="en-US" sz="3000" dirty="0"/>
              <a:t>;</a:t>
            </a:r>
          </a:p>
          <a:p>
            <a:pPr marL="0" indent="0">
              <a:buNone/>
            </a:pPr>
            <a:r>
              <a:rPr lang="en-US" sz="3000" dirty="0"/>
              <a:t>  E_EMP_CODE </a:t>
            </a:r>
            <a:r>
              <a:rPr lang="en-US" sz="3000" dirty="0" err="1"/>
              <a:t>employee.EMP_CODE%type</a:t>
            </a:r>
            <a:r>
              <a:rPr lang="en-US" sz="3000" dirty="0"/>
              <a:t>:=&amp;EMP_CODE</a:t>
            </a:r>
            <a:r>
              <a:rPr lang="en-US" sz="3000" dirty="0" smtClean="0"/>
              <a:t>;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4349-5EB2-46A8-91CD-5ECD113086BC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361-BE2A-4FBB-B041-DDB7D5D2E1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implicit </a:t>
            </a:r>
            <a:r>
              <a:rPr lang="en-US" dirty="0" smtClean="0"/>
              <a:t>cursors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BEGIN</a:t>
            </a:r>
          </a:p>
          <a:p>
            <a:pPr marL="0" indent="0">
              <a:buNone/>
            </a:pPr>
            <a:r>
              <a:rPr lang="en-US" sz="3000" dirty="0"/>
              <a:t>  SELECT EMP_FIRST_NAME, EMP_LAST_NAME INTO E_EMP_FIRST_NAME,E_EMP_LAST_NAME FROM EMPLOYEE WHERE EMP_CODE=E_EMP_CODE;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 err="1"/>
              <a:t>dbms_output.put_line</a:t>
            </a:r>
            <a:r>
              <a:rPr lang="en-US" sz="3000" dirty="0"/>
              <a:t>('Number of rows processed: '||</a:t>
            </a:r>
            <a:r>
              <a:rPr lang="en-US" sz="3000" dirty="0" err="1"/>
              <a:t>sql%rowcount</a:t>
            </a:r>
            <a:r>
              <a:rPr lang="en-US" sz="3000" dirty="0"/>
              <a:t>);</a:t>
            </a:r>
          </a:p>
          <a:p>
            <a:pPr marL="0" indent="0">
              <a:buNone/>
            </a:pPr>
            <a:r>
              <a:rPr lang="en-US" sz="3000" dirty="0"/>
              <a:t>END;</a:t>
            </a:r>
          </a:p>
          <a:p>
            <a:pPr marL="0" indent="0">
              <a:buNone/>
            </a:pPr>
            <a:r>
              <a:rPr lang="en-US" sz="3000" dirty="0"/>
              <a:t>/</a:t>
            </a:r>
          </a:p>
          <a:p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CB45-4642-4594-A621-CA2604DB7112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361-BE2A-4FBB-B041-DDB7D5D2E1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– EXPLICIT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351187" cy="4151376"/>
          </a:xfrm>
        </p:spPr>
        <p:txBody>
          <a:bodyPr>
            <a:noAutofit/>
          </a:bodyPr>
          <a:lstStyle/>
          <a:p>
            <a:r>
              <a:rPr lang="en-US" sz="3600" dirty="0" smtClean="0"/>
              <a:t>An </a:t>
            </a:r>
            <a:r>
              <a:rPr lang="en-US" sz="3600" dirty="0"/>
              <a:t>explicit cursor should be </a:t>
            </a:r>
            <a:r>
              <a:rPr lang="en-US" sz="3600" b="1" u="sng" dirty="0"/>
              <a:t>defined in the declaration section of the PL/SQL block</a:t>
            </a:r>
            <a:r>
              <a:rPr lang="en-US" sz="3600" dirty="0"/>
              <a:t>. </a:t>
            </a:r>
            <a:endParaRPr lang="en-US" sz="3600" dirty="0" smtClean="0"/>
          </a:p>
          <a:p>
            <a:r>
              <a:rPr lang="en-US" sz="3600" dirty="0" smtClean="0"/>
              <a:t>It </a:t>
            </a:r>
            <a:r>
              <a:rPr lang="en-US" sz="3600" dirty="0"/>
              <a:t>is created for the </a:t>
            </a:r>
            <a:r>
              <a:rPr lang="en-US" sz="3600" dirty="0" smtClean="0"/>
              <a:t>SELECT </a:t>
            </a:r>
            <a:r>
              <a:rPr lang="en-US" sz="3600" dirty="0"/>
              <a:t>statement that needs to be </a:t>
            </a:r>
            <a:r>
              <a:rPr lang="en-US" sz="3600" dirty="0" smtClean="0"/>
              <a:t>re-used </a:t>
            </a:r>
            <a:r>
              <a:rPr lang="en-US" sz="3600" dirty="0"/>
              <a:t>in the </a:t>
            </a:r>
            <a:r>
              <a:rPr lang="en-US" sz="3600" dirty="0" smtClean="0"/>
              <a:t>code</a:t>
            </a:r>
          </a:p>
          <a:p>
            <a:r>
              <a:rPr lang="en-US" sz="3600" dirty="0"/>
              <a:t>It is created on </a:t>
            </a:r>
            <a:r>
              <a:rPr lang="en-US" sz="3600" b="1" u="sng" dirty="0"/>
              <a:t>a SELECT Statement which returns more than </a:t>
            </a:r>
            <a:r>
              <a:rPr lang="en-US" sz="3600" b="1" u="sng"/>
              <a:t>one </a:t>
            </a:r>
            <a:r>
              <a:rPr lang="en-US" sz="3600" b="1" u="sng" smtClean="0"/>
              <a:t>row</a:t>
            </a:r>
            <a:r>
              <a:rPr lang="en-US" sz="3600" smtClean="0"/>
              <a:t>.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F6A3-68EF-458C-96A0-3053EC2E9352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361-BE2A-4FBB-B041-DDB7D5D2E1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472</TotalTime>
  <Words>652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Rockwell</vt:lpstr>
      <vt:lpstr>Rockwell Condensed</vt:lpstr>
      <vt:lpstr>Wingdings</vt:lpstr>
      <vt:lpstr>Wood Type</vt:lpstr>
      <vt:lpstr>CURSORS</vt:lpstr>
      <vt:lpstr>Cursors explained</vt:lpstr>
      <vt:lpstr>DEFINITION</vt:lpstr>
      <vt:lpstr>TYPES – IMPLICIT CURSORS</vt:lpstr>
      <vt:lpstr>Cursor Attributes</vt:lpstr>
      <vt:lpstr>Cursor Attributes EXPLAINED</vt:lpstr>
      <vt:lpstr>Example 1: implicit cursors</vt:lpstr>
      <vt:lpstr>Example 1: implicit cursors cont’d</vt:lpstr>
      <vt:lpstr>TYPES – EXPLICIT CURSORS</vt:lpstr>
      <vt:lpstr>Syntax</vt:lpstr>
      <vt:lpstr>SYNTAX EXPLAINED</vt:lpstr>
      <vt:lpstr>NOTE</vt:lpstr>
      <vt:lpstr>Example 2: explicit cursors</vt:lpstr>
      <vt:lpstr>Example 2: explicit cursors cont’d</vt:lpstr>
      <vt:lpstr>NOTE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PLSQL</dc:title>
  <dc:creator>Huguette Sandrine Ingenere</dc:creator>
  <cp:lastModifiedBy>Huguette Sandrine Ingenere</cp:lastModifiedBy>
  <cp:revision>386</cp:revision>
  <dcterms:created xsi:type="dcterms:W3CDTF">2023-02-15T12:53:37Z</dcterms:created>
  <dcterms:modified xsi:type="dcterms:W3CDTF">2023-04-04T17:15:10Z</dcterms:modified>
</cp:coreProperties>
</file>