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8" r:id="rId2"/>
    <p:sldMasterId id="2147483821" r:id="rId3"/>
    <p:sldMasterId id="2147483837" r:id="rId4"/>
    <p:sldMasterId id="2147483826" r:id="rId5"/>
    <p:sldMasterId id="2147483836" r:id="rId6"/>
    <p:sldMasterId id="2147483831" r:id="rId7"/>
  </p:sldMasterIdLst>
  <p:notesMasterIdLst>
    <p:notesMasterId r:id="rId18"/>
  </p:notesMasterIdLst>
  <p:sldIdLst>
    <p:sldId id="259" r:id="rId8"/>
    <p:sldId id="266" r:id="rId9"/>
    <p:sldId id="272" r:id="rId10"/>
    <p:sldId id="274" r:id="rId11"/>
    <p:sldId id="275" r:id="rId12"/>
    <p:sldId id="282" r:id="rId13"/>
    <p:sldId id="281" r:id="rId14"/>
    <p:sldId id="276" r:id="rId15"/>
    <p:sldId id="28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  <p15:guide id="4" pos="7136" userDrawn="1">
          <p15:clr>
            <a:srgbClr val="A4A3A4"/>
          </p15:clr>
        </p15:guide>
        <p15:guide id="5" pos="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9C5AA4"/>
    <a:srgbClr val="F2F2F2"/>
    <a:srgbClr val="CD6839"/>
    <a:srgbClr val="67A1D4"/>
    <a:srgbClr val="D4D4D4"/>
    <a:srgbClr val="545454"/>
    <a:srgbClr val="008000"/>
    <a:srgbClr val="339966"/>
    <a:srgbClr val="F2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60" autoAdjust="0"/>
  </p:normalViewPr>
  <p:slideViewPr>
    <p:cSldViewPr snapToGrid="0" snapToObjects="1">
      <p:cViewPr varScale="1">
        <p:scale>
          <a:sx n="86" d="100"/>
          <a:sy n="86" d="100"/>
        </p:scale>
        <p:origin x="562" y="216"/>
      </p:cViewPr>
      <p:guideLst>
        <p:guide orient="horz" pos="4070"/>
        <p:guide orient="horz" pos="252"/>
        <p:guide pos="7136"/>
        <p:guide pos="6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5136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018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034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052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069" algn="l" defTabSz="457018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086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457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6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D5FD5-7AFB-4F92-8710-01527F86CAB0}"/>
              </a:ext>
            </a:extLst>
          </p:cNvPr>
          <p:cNvSpPr txBox="1"/>
          <p:nvPr/>
        </p:nvSpPr>
        <p:spPr>
          <a:xfrm>
            <a:off x="762000" y="149011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Is it to your advantage to switch your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7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8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BF2EA4E-28B9-D64B-ACE3-AACEC843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305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2A0EB-AD36-C345-917D-92D6F209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87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36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E83C-93D5-9246-9542-F74C43F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305E4D-8DF0-7841-9F71-8D5B42DBB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24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E3BD55-D3BD-5F4A-B6CC-F946B3C4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3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495040"/>
            <a:ext cx="10515600" cy="106743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E6BCDD-A304-7449-85DF-6A3025E01D6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.com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12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01A4DC-60D5-EC43-AD89-6849FCF40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5D086C4-8D94-5041-A9B3-DFF6441C0A2C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Click to edit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4B3C2A-7EFA-E647-B1F0-DA77EC3AC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6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079"/>
            <a:ext cx="9144000" cy="837883"/>
          </a:xfrm>
          <a:prstGeom prst="rect">
            <a:avLst/>
          </a:prstGeom>
        </p:spPr>
        <p:txBody>
          <a:bodyPr anchor="b"/>
          <a:lstStyle>
            <a:lvl1pPr algn="l">
              <a:defRPr sz="4400" b="1" baseline="0">
                <a:solidFill>
                  <a:srgbClr val="0071BA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383AF6-6DF2-6143-A7A8-F5A513841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36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225EB-240A-ED47-8138-0F564EA0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89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1B1AD-ABFE-A949-B42E-956D5E1D3AE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034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01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3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052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069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086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104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20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138" algn="l" defTabSz="9140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593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29464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tx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8"/>
            <a:ext cx="12192000" cy="5933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9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dirty="0" err="1">
                <a:cs typeface="Lato Light"/>
              </a:rPr>
              <a:t>Ingagepartners</a:t>
            </a:r>
            <a:r>
              <a:rPr lang="id-ID" b="1" dirty="0">
                <a:cs typeface="Lato Light"/>
              </a:rPr>
              <a:t>.</a:t>
            </a:r>
            <a:r>
              <a:rPr lang="id-ID" b="1" dirty="0" err="1">
                <a:cs typeface="Lato Light"/>
              </a:rPr>
              <a:t>com</a:t>
            </a:r>
            <a:r>
              <a:rPr lang="id-ID" b="1" dirty="0">
                <a:cs typeface="Lato Light"/>
              </a:rPr>
              <a:t> </a:t>
            </a:r>
            <a:r>
              <a:rPr lang="id-ID" dirty="0">
                <a:cs typeface="Lato Light"/>
              </a:rPr>
              <a:t>| </a:t>
            </a:r>
            <a:r>
              <a:rPr lang="en-US" dirty="0">
                <a:cs typeface="Lato Regular" panose="020F0502020204030203" pitchFamily="34" charset="0"/>
              </a:rPr>
              <a:t>confidential and proprietary</a:t>
            </a:r>
            <a:endParaRPr lang="id-ID" dirty="0">
              <a:cs typeface="Lato Regular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0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BD526-A10C-9B41-98E6-2F0597C37754}"/>
              </a:ext>
            </a:extLst>
          </p:cNvPr>
          <p:cNvSpPr/>
          <p:nvPr userDrawn="1"/>
        </p:nvSpPr>
        <p:spPr>
          <a:xfrm>
            <a:off x="0" y="0"/>
            <a:ext cx="12192000" cy="6207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BF0D6F8-EBF4-A24F-86A6-7855E7FAC496}"/>
              </a:ext>
            </a:extLst>
          </p:cNvPr>
          <p:cNvSpPr txBox="1">
            <a:spLocks/>
          </p:cNvSpPr>
          <p:nvPr userDrawn="1"/>
        </p:nvSpPr>
        <p:spPr>
          <a:xfrm>
            <a:off x="1524000" y="3078488"/>
            <a:ext cx="9144000" cy="6245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>
                <a:solidFill>
                  <a:schemeClr val="bg1"/>
                </a:solidFill>
              </a:rPr>
              <a:t>Divider Slide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97559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0DE7E7-34F3-7440-A98B-2A348B9B162B}"/>
              </a:ext>
            </a:extLst>
          </p:cNvPr>
          <p:cNvSpPr/>
          <p:nvPr userDrawn="1"/>
        </p:nvSpPr>
        <p:spPr>
          <a:xfrm>
            <a:off x="0" y="875844"/>
            <a:ext cx="12192000" cy="56170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1000">
                <a:schemeClr val="accent5">
                  <a:lumMod val="11000"/>
                  <a:lumOff val="89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77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en-US" b="1" err="1">
                <a:cs typeface="Lato Light"/>
              </a:rPr>
              <a:t>Ingagepartners</a:t>
            </a:r>
            <a:r>
              <a:rPr lang="id-ID" b="1">
                <a:cs typeface="Lato Light"/>
              </a:rPr>
              <a:t>.</a:t>
            </a:r>
            <a:r>
              <a:rPr lang="id-ID" b="1" err="1">
                <a:cs typeface="Lato Light"/>
              </a:rPr>
              <a:t>com</a:t>
            </a:r>
            <a:r>
              <a:rPr lang="id-ID" b="1">
                <a:cs typeface="Lato Light"/>
              </a:rPr>
              <a:t> </a:t>
            </a:r>
            <a:r>
              <a:rPr lang="id-ID">
                <a:cs typeface="Lato Light"/>
              </a:rPr>
              <a:t>| </a:t>
            </a:r>
            <a:r>
              <a:rPr lang="en-US">
                <a:cs typeface="Lato Regular" panose="020F0502020204030203" pitchFamily="34" charset="0"/>
              </a:rPr>
              <a:t>confidential and proprietary</a:t>
            </a:r>
            <a:endParaRPr lang="id-ID">
              <a:cs typeface="Lato Regular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43463" y="6537561"/>
            <a:ext cx="21284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60E2A6B-A809-4840-BF14-8648BC0BDF87}" type="slidenum">
              <a:rPr lang="id-ID" sz="900" smtClean="0">
                <a:solidFill>
                  <a:schemeClr val="bg1"/>
                </a:solidFill>
                <a:latin typeface="Lucida Sans"/>
                <a:cs typeface="Lucida Sans"/>
              </a:rPr>
              <a:pPr algn="ctr"/>
              <a:t>‹#›</a:t>
            </a:fld>
            <a:endParaRPr lang="id-ID" sz="80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D42A21-B871-DA4E-A630-3E7D42F563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4" y="-304800"/>
            <a:ext cx="1555027" cy="155502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5794435-6C83-C646-A287-C696FA1703D3}"/>
              </a:ext>
            </a:extLst>
          </p:cNvPr>
          <p:cNvSpPr/>
          <p:nvPr userDrawn="1"/>
        </p:nvSpPr>
        <p:spPr>
          <a:xfrm flipV="1">
            <a:off x="0" y="875845"/>
            <a:ext cx="12205720" cy="39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b="1">
              <a:solidFill>
                <a:schemeClr val="bg2"/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2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C0E-EF62-D342-88DA-3F774C54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0639"/>
            <a:ext cx="9144000" cy="837883"/>
          </a:xfrm>
        </p:spPr>
        <p:txBody>
          <a:bodyPr/>
          <a:lstStyle/>
          <a:p>
            <a:pPr algn="ctr"/>
            <a:r>
              <a:rPr lang="en-US" dirty="0"/>
              <a:t>Code</a:t>
            </a:r>
            <a:r>
              <a:rPr lang="en-US"/>
              <a:t>, Craft</a:t>
            </a:r>
            <a:r>
              <a:rPr lang="en-US" dirty="0"/>
              <a:t>,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28808-271C-324F-AF74-82024115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1/20/2021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A4251-1AD4-4E22-8E31-C2D567A61640}"/>
              </a:ext>
            </a:extLst>
          </p:cNvPr>
          <p:cNvSpPr/>
          <p:nvPr/>
        </p:nvSpPr>
        <p:spPr>
          <a:xfrm>
            <a:off x="165294" y="3985"/>
            <a:ext cx="69493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Consolas" panose="020B0609020204030204" pitchFamily="49" charset="0"/>
              </a:rPr>
              <a:t>Wifi</a:t>
            </a:r>
            <a:r>
              <a:rPr lang="en-US" sz="4800" dirty="0">
                <a:solidFill>
                  <a:schemeClr val="bg2"/>
                </a:solidFill>
                <a:latin typeface="Consolas" panose="020B0609020204030204" pitchFamily="49" charset="0"/>
              </a:rPr>
              <a:t>: !mpacts0urcing</a:t>
            </a:r>
          </a:p>
        </p:txBody>
      </p:sp>
    </p:spTree>
    <p:extLst>
      <p:ext uri="{BB962C8B-B14F-4D97-AF65-F5344CB8AC3E}">
        <p14:creationId xmlns:p14="http://schemas.microsoft.com/office/powerpoint/2010/main" val="246421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CB09-76D3-4410-9398-9B898E80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232"/>
            <a:ext cx="10515600" cy="752475"/>
          </a:xfrm>
        </p:spPr>
        <p:txBody>
          <a:bodyPr/>
          <a:lstStyle/>
          <a:p>
            <a:r>
              <a:rPr lang="en-US" sz="3600" dirty="0"/>
              <a:t>https://github.com/Ingage-Meetup/XC-20210120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8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0F78-B609-4168-9F5E-A2D8378B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168177"/>
            <a:ext cx="5408629" cy="752475"/>
          </a:xfrm>
        </p:spPr>
        <p:txBody>
          <a:bodyPr/>
          <a:lstStyle/>
          <a:p>
            <a:r>
              <a:rPr lang="en-US" dirty="0"/>
              <a:t>As developers we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46ED-7EAA-4C4D-86C2-37A78FEB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…deliberately trying to get better</a:t>
            </a:r>
          </a:p>
          <a:p>
            <a:pPr marL="0" indent="0">
              <a:buNone/>
            </a:pPr>
            <a:r>
              <a:rPr lang="en-US" b="0" dirty="0"/>
              <a:t>…not focused on any particular stack, vendor, or language </a:t>
            </a:r>
          </a:p>
          <a:p>
            <a:pPr marL="0" indent="0">
              <a:buNone/>
            </a:pPr>
            <a:r>
              <a:rPr lang="en-US" b="0" dirty="0"/>
              <a:t>…better as a group</a:t>
            </a:r>
          </a:p>
          <a:p>
            <a:pPr marL="0" indent="0">
              <a:buNone/>
            </a:pPr>
            <a:r>
              <a:rPr lang="en-US" b="0" dirty="0"/>
              <a:t>…here to write code, think about code, discuss the craft</a:t>
            </a:r>
          </a:p>
          <a:p>
            <a:pPr marL="0" indent="0">
              <a:buNone/>
            </a:pPr>
            <a:r>
              <a:rPr lang="en-US" b="0" dirty="0"/>
              <a:t>…dreaming of eating pizza together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3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1BFF-5B40-4223-8F4A-F514D02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4CFB-E934-4339-A321-715A478A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Jetbrains</a:t>
            </a:r>
            <a:r>
              <a:rPr lang="en-US" dirty="0"/>
              <a:t> licenses, good for any of their IDEs (IntelliJ, WebStorm, etc.) or </a:t>
            </a:r>
            <a:r>
              <a:rPr lang="en-US" dirty="0" err="1"/>
              <a:t>Resharper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	Winners, put email in chat and Jim </a:t>
            </a:r>
            <a:r>
              <a:rPr lang="en-US" dirty="0" err="1"/>
              <a:t>Kriz</a:t>
            </a:r>
            <a:r>
              <a:rPr lang="en-US" dirty="0"/>
              <a:t> will take care of 	contacting </a:t>
            </a:r>
            <a:r>
              <a:rPr lang="en-US" dirty="0" err="1"/>
              <a:t>Jetbrains</a:t>
            </a:r>
            <a:r>
              <a:rPr lang="en-US" dirty="0"/>
              <a:t>. When he submits your email address to 	</a:t>
            </a:r>
            <a:r>
              <a:rPr lang="en-US" dirty="0" err="1"/>
              <a:t>Jetbrains</a:t>
            </a:r>
            <a:r>
              <a:rPr lang="en-US" dirty="0"/>
              <a:t>, you will receive an email directly with a license.</a:t>
            </a:r>
          </a:p>
        </p:txBody>
      </p:sp>
    </p:spTree>
    <p:extLst>
      <p:ext uri="{BB962C8B-B14F-4D97-AF65-F5344CB8AC3E}">
        <p14:creationId xmlns:p14="http://schemas.microsoft.com/office/powerpoint/2010/main" val="310536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A29BD-DD72-4176-A6A7-F0C1E8FA3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6645"/>
            <a:ext cx="12286695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77CD7-8D95-48D5-A7E0-0534826AB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44" y="918700"/>
            <a:ext cx="4822712" cy="59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6589C-F57D-43B7-8EAB-911B2EF5F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74" y="918700"/>
            <a:ext cx="4109251" cy="59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43F2F-88A7-48F7-985C-267C8411ACF6}"/>
              </a:ext>
            </a:extLst>
          </p:cNvPr>
          <p:cNvSpPr txBox="1"/>
          <p:nvPr/>
        </p:nvSpPr>
        <p:spPr>
          <a:xfrm>
            <a:off x="4793942" y="1253331"/>
            <a:ext cx="60556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Published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Volume 1 – Fundamental Algorithms</a:t>
            </a:r>
            <a:br>
              <a:rPr lang="en-US" dirty="0"/>
            </a:br>
            <a:r>
              <a:rPr lang="en-US" dirty="0"/>
              <a:t>Volume 2 – </a:t>
            </a:r>
            <a:r>
              <a:rPr lang="en-US" dirty="0" err="1"/>
              <a:t>Seminumerical</a:t>
            </a:r>
            <a:r>
              <a:rPr lang="en-US" dirty="0"/>
              <a:t> Algorithms</a:t>
            </a:r>
            <a:br>
              <a:rPr lang="en-US" dirty="0"/>
            </a:br>
            <a:r>
              <a:rPr lang="en-US" dirty="0"/>
              <a:t>Volume 3 – Sorting and Searching</a:t>
            </a:r>
            <a:br>
              <a:rPr lang="en-US" dirty="0"/>
            </a:br>
            <a:r>
              <a:rPr lang="en-US" dirty="0"/>
              <a:t>Volume 4A – Combinatorial Algorithms, Part 1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Planned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Volume 4B, 4C, etc. – Combinatorial Algorithms, Parts 2, 3, etc.</a:t>
            </a:r>
            <a:br>
              <a:rPr lang="en-US" dirty="0"/>
            </a:br>
            <a:r>
              <a:rPr lang="en-US" dirty="0"/>
              <a:t>Volume 5 – Syntactic Algorithms (Lexical Analysis, Parsing)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Maybe</a:t>
            </a:r>
            <a:br>
              <a:rPr lang="en-US" dirty="0"/>
            </a:br>
            <a:endParaRPr lang="en-US" dirty="0"/>
          </a:p>
          <a:p>
            <a:r>
              <a:rPr lang="en-US" dirty="0"/>
              <a:t>Volume 6 – Theory of Context-free Languages</a:t>
            </a:r>
          </a:p>
          <a:p>
            <a:r>
              <a:rPr lang="en-US" dirty="0"/>
              <a:t>Volume 7 – Compiler Techniques</a:t>
            </a:r>
          </a:p>
        </p:txBody>
      </p:sp>
      <p:pic>
        <p:nvPicPr>
          <p:cNvPr id="1028" name="Picture 4" descr="The Art of Computer Programming, Volumes 1-4a Boxed Set">
            <a:extLst>
              <a:ext uri="{FF2B5EF4-FFF2-40B4-BE49-F238E27FC236}">
                <a16:creationId xmlns:a16="http://schemas.microsoft.com/office/drawing/2014/main" id="{0C4460D7-EB3C-437B-8416-44BFF2B20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3" b="22413"/>
          <a:stretch/>
        </p:blipFill>
        <p:spPr bwMode="auto">
          <a:xfrm>
            <a:off x="186430" y="1704511"/>
            <a:ext cx="4395190" cy="37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1F56-1674-480A-B37F-8136EA6B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352"/>
            <a:ext cx="10515600" cy="1110757"/>
          </a:xfrm>
        </p:spPr>
        <p:txBody>
          <a:bodyPr/>
          <a:lstStyle/>
          <a:p>
            <a:r>
              <a:rPr lang="en-US" sz="2400" dirty="0"/>
              <a:t>The 100 or so Books that shaped a Century of Science</a:t>
            </a:r>
            <a:br>
              <a:rPr lang="en-US" sz="2400" dirty="0"/>
            </a:br>
            <a:r>
              <a:rPr lang="en-US" sz="2400" dirty="0"/>
              <a:t>from "Scientists' Bookshelf" American Scientist, November-December 1999, Volume 87, No.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B9A8-0060-422F-A701-C6493D36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710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/>
              <a:t>Monographs</a:t>
            </a:r>
          </a:p>
          <a:p>
            <a:r>
              <a:rPr lang="en-US" sz="3200" dirty="0"/>
              <a:t>The principles of quantum mechanics (1930) by Paul Dirac ; 4th ed. (1958) here</a:t>
            </a:r>
          </a:p>
          <a:p>
            <a:r>
              <a:rPr lang="en-US" sz="3200" dirty="0"/>
              <a:t>The collected papers of Albert Einstein, volume 2 : the Swiss years : writings, 1902-09 by Albert Einstein</a:t>
            </a:r>
          </a:p>
          <a:p>
            <a:r>
              <a:rPr lang="en-US" sz="3200" dirty="0"/>
              <a:t>Fractals : form, chance, &amp; dimension (1977) by Benoit B. Mandelbrot</a:t>
            </a:r>
          </a:p>
          <a:p>
            <a:r>
              <a:rPr lang="en-US" sz="3200" dirty="0"/>
              <a:t>Nature of the chemical bond and the structure of molecules and crystals; an introduction to modern structural chemistry (1939) by Linus Pauling ; 3d ed. (1960) here</a:t>
            </a:r>
          </a:p>
          <a:p>
            <a:r>
              <a:rPr lang="en-US" sz="3200" dirty="0"/>
              <a:t>Principia </a:t>
            </a:r>
            <a:r>
              <a:rPr lang="en-US" sz="3200" dirty="0" err="1"/>
              <a:t>mathematica</a:t>
            </a:r>
            <a:r>
              <a:rPr lang="en-US" sz="3200" dirty="0"/>
              <a:t> (1910-13, 3 vols. Vol. 1; Vol. 2; Vol. 3) by Bertrand Russell and Alfred North Whitehead ; 2d ed. here</a:t>
            </a:r>
          </a:p>
          <a:p>
            <a:r>
              <a:rPr lang="en-US" sz="3200" dirty="0"/>
              <a:t>A search for structure : selected essays on science, art, and history (1981) by Cyril Smith</a:t>
            </a:r>
          </a:p>
          <a:p>
            <a:r>
              <a:rPr lang="en-US" sz="3200" dirty="0"/>
              <a:t>Theory of games and economic behavior (1944) by John von Neumann and Oskar Morgenstern ; 3d ed. (1953) here; 60th anniversary ed. (2004) here</a:t>
            </a:r>
          </a:p>
          <a:p>
            <a:r>
              <a:rPr lang="en-US" sz="3200" dirty="0"/>
              <a:t>Cybernetics : or, Control and communication in the animal and the machine (1948) by Norbert Wiener ; 2d ed. here</a:t>
            </a:r>
          </a:p>
          <a:p>
            <a:r>
              <a:rPr lang="en-US" sz="3200" dirty="0"/>
              <a:t>The conservation of orbital symmetry (1970) by R. B. Woodward and Roald Hoffmann</a:t>
            </a:r>
          </a:p>
          <a:p>
            <a:r>
              <a:rPr lang="en-US" sz="3200" dirty="0"/>
              <a:t>The meaning of relativity (1922) by Albert Einstein ; 5th ed. here</a:t>
            </a:r>
          </a:p>
          <a:p>
            <a:r>
              <a:rPr lang="en-US" sz="3200" dirty="0"/>
              <a:t>QED : the strange theory of light and matter (1985) by Richard Feynman ; 7th printing, with corrections, here</a:t>
            </a:r>
          </a:p>
          <a:p>
            <a:r>
              <a:rPr lang="en-US" sz="4400" dirty="0"/>
              <a:t>The art of computer programming (1968) by Donald Knuth ; 2d ed here ; 3d ed here</a:t>
            </a:r>
          </a:p>
        </p:txBody>
      </p:sp>
    </p:spTree>
    <p:extLst>
      <p:ext uri="{BB962C8B-B14F-4D97-AF65-F5344CB8AC3E}">
        <p14:creationId xmlns:p14="http://schemas.microsoft.com/office/powerpoint/2010/main" val="35522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D9AB-BFBF-49D6-A89F-0BCF9181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Reference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https://github.com/sindresorhus/awesome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F070-29FA-4B5B-ADF5-B85CC1F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88" y="2864313"/>
            <a:ext cx="5070352" cy="35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434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Theme">
  <a:themeElements>
    <a:clrScheme name="Custom 4">
      <a:dk1>
        <a:srgbClr val="0071BA"/>
      </a:dk1>
      <a:lt1>
        <a:srgbClr val="FFFFFF"/>
      </a:lt1>
      <a:dk2>
        <a:srgbClr val="0022AE"/>
      </a:dk2>
      <a:lt2>
        <a:srgbClr val="F37120"/>
      </a:lt2>
      <a:accent1>
        <a:srgbClr val="5BC0EB"/>
      </a:accent1>
      <a:accent2>
        <a:srgbClr val="FDE74C"/>
      </a:accent2>
      <a:accent3>
        <a:srgbClr val="77BF41"/>
      </a:accent3>
      <a:accent4>
        <a:srgbClr val="A764BB"/>
      </a:accent4>
      <a:accent5>
        <a:srgbClr val="FFFFFF"/>
      </a:accent5>
      <a:accent6>
        <a:srgbClr val="FFFFFF"/>
      </a:accent6>
      <a:hlink>
        <a:srgbClr val="5BC0EB"/>
      </a:hlink>
      <a:folHlink>
        <a:srgbClr val="F3712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82245</TotalTime>
  <Words>894</Words>
  <Application>Microsoft Office PowerPoint</Application>
  <PresentationFormat>Widescreen</PresentationFormat>
  <Paragraphs>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Avenir Next</vt:lpstr>
      <vt:lpstr>Calibri</vt:lpstr>
      <vt:lpstr>Consolas</vt:lpstr>
      <vt:lpstr>Lato Light</vt:lpstr>
      <vt:lpstr>Lucida Sans</vt:lpstr>
      <vt:lpstr>1_Default Theme</vt:lpstr>
      <vt:lpstr>8_Default Theme</vt:lpstr>
      <vt:lpstr>3_Default Theme</vt:lpstr>
      <vt:lpstr>7_Default Theme</vt:lpstr>
      <vt:lpstr>4_Default Theme</vt:lpstr>
      <vt:lpstr>6_Default Theme</vt:lpstr>
      <vt:lpstr>5_Default Theme</vt:lpstr>
      <vt:lpstr>Code, Craft, Community</vt:lpstr>
      <vt:lpstr>As developers we are:</vt:lpstr>
      <vt:lpstr>Raffle</vt:lpstr>
      <vt:lpstr>PowerPoint Presentation</vt:lpstr>
      <vt:lpstr>PowerPoint Presentation</vt:lpstr>
      <vt:lpstr>PowerPoint Presentation</vt:lpstr>
      <vt:lpstr>PowerPoint Presentation</vt:lpstr>
      <vt:lpstr>The 100 or so Books that shaped a Century of Science from "Scientists' Bookshelf" American Scientist, November-December 1999, Volume 87, No. 6</vt:lpstr>
      <vt:lpstr>Learning Reference  https://github.com/sindresorhus/awesome   </vt:lpstr>
      <vt:lpstr>https://github.com/Ingage-Meetup/XC-20210120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Ken Baum</cp:lastModifiedBy>
  <cp:revision>3358</cp:revision>
  <dcterms:created xsi:type="dcterms:W3CDTF">2014-11-12T21:47:38Z</dcterms:created>
  <dcterms:modified xsi:type="dcterms:W3CDTF">2021-01-24T19:36:14Z</dcterms:modified>
</cp:coreProperties>
</file>