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Zen Dots"/>
      <p:regular r:id="rId17"/>
    </p:embeddedFont>
    <p:embeddedFont>
      <p:font typeface="Anaheim"/>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ZenDots-regular.fntdata"/><Relationship Id="rId16" Type="http://schemas.openxmlformats.org/officeDocument/2006/relationships/slide" Target="slides/slide11.xml"/><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e39722e67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e39722e67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e1d9017b4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e1d9017b4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2e39722e6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2e39722e6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e39722e6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e39722e6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e39722e6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e39722e6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e39722e6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e39722e6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e39722e6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e39722e6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e39722e67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e39722e67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e39722e67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e39722e67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 name="Google Shape;19;p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 name="Google Shape;44;p2"/>
          <p:cNvCxnSpPr/>
          <p:nvPr/>
        </p:nvCxnSpPr>
        <p:spPr>
          <a:xfrm>
            <a:off x="372000" y="2007600"/>
            <a:ext cx="1495500" cy="0"/>
          </a:xfrm>
          <a:prstGeom prst="straightConnector1">
            <a:avLst/>
          </a:prstGeom>
          <a:noFill/>
          <a:ln cap="flat" cmpd="sng" w="152400">
            <a:solidFill>
              <a:schemeClr val="dk2"/>
            </a:solidFill>
            <a:prstDash val="solid"/>
            <a:round/>
            <a:headEnd len="med" w="med" type="none"/>
            <a:tailEnd len="med" w="med" type="none"/>
          </a:ln>
        </p:spPr>
      </p:cxnSp>
      <p:cxnSp>
        <p:nvCxnSpPr>
          <p:cNvPr id="45" name="Google Shape;45;p2"/>
          <p:cNvCxnSpPr/>
          <p:nvPr/>
        </p:nvCxnSpPr>
        <p:spPr>
          <a:xfrm>
            <a:off x="7276500" y="2007600"/>
            <a:ext cx="1495500" cy="0"/>
          </a:xfrm>
          <a:prstGeom prst="straightConnector1">
            <a:avLst/>
          </a:prstGeom>
          <a:noFill/>
          <a:ln cap="flat" cmpd="sng" w="152400">
            <a:solidFill>
              <a:schemeClr val="dk2"/>
            </a:solidFill>
            <a:prstDash val="solid"/>
            <a:round/>
            <a:headEnd len="med" w="med" type="none"/>
            <a:tailEnd len="med" w="med" type="none"/>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55" name="Google Shape;55;p2"/>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8"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p:nvPr>
            <p:ph hasCustomPrompt="1" type="title"/>
          </p:nvPr>
        </p:nvSpPr>
        <p:spPr>
          <a:xfrm>
            <a:off x="1123350" y="1555504"/>
            <a:ext cx="6897300" cy="18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p:nvPr>
            <p:ph idx="1" type="subTitle"/>
          </p:nvPr>
        </p:nvSpPr>
        <p:spPr>
          <a:xfrm>
            <a:off x="1123350" y="3516925"/>
            <a:ext cx="6897300" cy="4284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6" name="Shape 5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7"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1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599" name="Google Shape;599;p13"/>
          <p:cNvSpPr txBox="1"/>
          <p:nvPr>
            <p:ph type="title"/>
          </p:nvPr>
        </p:nvSpPr>
        <p:spPr>
          <a:xfrm>
            <a:off x="7200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0" name="Google Shape;600;p13"/>
          <p:cNvSpPr txBox="1"/>
          <p:nvPr>
            <p:ph hasCustomPrompt="1" idx="2" type="title"/>
          </p:nvPr>
        </p:nvSpPr>
        <p:spPr>
          <a:xfrm>
            <a:off x="17811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p:nvPr>
            <p:ph idx="1" type="subTitle"/>
          </p:nvPr>
        </p:nvSpPr>
        <p:spPr>
          <a:xfrm>
            <a:off x="7200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2" name="Google Shape;602;p13"/>
          <p:cNvSpPr txBox="1"/>
          <p:nvPr>
            <p:ph idx="3" type="title"/>
          </p:nvPr>
        </p:nvSpPr>
        <p:spPr>
          <a:xfrm>
            <a:off x="34038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3" name="Google Shape;603;p13"/>
          <p:cNvSpPr txBox="1"/>
          <p:nvPr>
            <p:ph hasCustomPrompt="1" idx="4" type="title"/>
          </p:nvPr>
        </p:nvSpPr>
        <p:spPr>
          <a:xfrm>
            <a:off x="44649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p:nvPr>
            <p:ph idx="5" type="subTitle"/>
          </p:nvPr>
        </p:nvSpPr>
        <p:spPr>
          <a:xfrm>
            <a:off x="34038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5" name="Google Shape;605;p13"/>
          <p:cNvSpPr txBox="1"/>
          <p:nvPr>
            <p:ph idx="6" type="title"/>
          </p:nvPr>
        </p:nvSpPr>
        <p:spPr>
          <a:xfrm>
            <a:off x="60876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6" name="Google Shape;606;p13"/>
          <p:cNvSpPr txBox="1"/>
          <p:nvPr>
            <p:ph hasCustomPrompt="1" idx="7" type="title"/>
          </p:nvPr>
        </p:nvSpPr>
        <p:spPr>
          <a:xfrm>
            <a:off x="71487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p:nvPr>
            <p:ph idx="8" type="subTitle"/>
          </p:nvPr>
        </p:nvSpPr>
        <p:spPr>
          <a:xfrm>
            <a:off x="60876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8" name="Google Shape;608;p13"/>
          <p:cNvSpPr txBox="1"/>
          <p:nvPr>
            <p:ph idx="9" type="title"/>
          </p:nvPr>
        </p:nvSpPr>
        <p:spPr>
          <a:xfrm>
            <a:off x="7200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9" name="Google Shape;609;p13"/>
          <p:cNvSpPr txBox="1"/>
          <p:nvPr>
            <p:ph hasCustomPrompt="1" idx="13" type="title"/>
          </p:nvPr>
        </p:nvSpPr>
        <p:spPr>
          <a:xfrm>
            <a:off x="17811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p:nvPr>
            <p:ph idx="14" type="subTitle"/>
          </p:nvPr>
        </p:nvSpPr>
        <p:spPr>
          <a:xfrm>
            <a:off x="7200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1" name="Google Shape;611;p13"/>
          <p:cNvSpPr txBox="1"/>
          <p:nvPr>
            <p:ph idx="15" type="title"/>
          </p:nvPr>
        </p:nvSpPr>
        <p:spPr>
          <a:xfrm>
            <a:off x="34038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2" name="Google Shape;612;p13"/>
          <p:cNvSpPr txBox="1"/>
          <p:nvPr>
            <p:ph hasCustomPrompt="1" idx="16" type="title"/>
          </p:nvPr>
        </p:nvSpPr>
        <p:spPr>
          <a:xfrm>
            <a:off x="44649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idx="17" type="subTitle"/>
          </p:nvPr>
        </p:nvSpPr>
        <p:spPr>
          <a:xfrm>
            <a:off x="34038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4" name="Google Shape;614;p13"/>
          <p:cNvSpPr txBox="1"/>
          <p:nvPr>
            <p:ph idx="18" type="title"/>
          </p:nvPr>
        </p:nvSpPr>
        <p:spPr>
          <a:xfrm>
            <a:off x="60876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5" name="Google Shape;615;p13"/>
          <p:cNvSpPr txBox="1"/>
          <p:nvPr>
            <p:ph hasCustomPrompt="1" idx="19" type="title"/>
          </p:nvPr>
        </p:nvSpPr>
        <p:spPr>
          <a:xfrm>
            <a:off x="71487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20" type="subTitle"/>
          </p:nvPr>
        </p:nvSpPr>
        <p:spPr>
          <a:xfrm>
            <a:off x="60876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617"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1" name="Google Shape;711;p14"/>
            <p:cNvCxnSpPr/>
            <p:nvPr/>
          </p:nvCxnSpPr>
          <p:spPr>
            <a:xfrm>
              <a:off x="720000" y="3277925"/>
              <a:ext cx="6108900" cy="0"/>
            </a:xfrm>
            <a:prstGeom prst="straightConnector1">
              <a:avLst/>
            </a:prstGeom>
            <a:noFill/>
            <a:ln cap="flat" cmpd="sng" w="9525">
              <a:solidFill>
                <a:schemeClr val="dk2"/>
              </a:solidFill>
              <a:prstDash val="solid"/>
              <a:round/>
              <a:headEnd len="med" w="med" type="none"/>
              <a:tailEnd len="med" w="med" type="none"/>
            </a:ln>
          </p:spPr>
        </p:cxnSp>
      </p:grpSp>
      <p:sp>
        <p:nvSpPr>
          <p:cNvPr id="712" name="Google Shape;712;p14"/>
          <p:cNvSpPr txBox="1"/>
          <p:nvPr>
            <p:ph type="title"/>
          </p:nvPr>
        </p:nvSpPr>
        <p:spPr>
          <a:xfrm>
            <a:off x="1102425" y="3358550"/>
            <a:ext cx="53646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13" name="Google Shape;713;p14"/>
          <p:cNvSpPr txBox="1"/>
          <p:nvPr>
            <p:ph idx="1" type="subTitle"/>
          </p:nvPr>
        </p:nvSpPr>
        <p:spPr>
          <a:xfrm>
            <a:off x="1102500" y="1625300"/>
            <a:ext cx="5364600" cy="16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714"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5"/>
          <p:cNvGrpSpPr/>
          <p:nvPr/>
        </p:nvGrpSpPr>
        <p:grpSpPr>
          <a:xfrm flipH="1" rot="10800000">
            <a:off x="371330" y="539955"/>
            <a:ext cx="8400431" cy="767401"/>
            <a:chOff x="4122825" y="2769975"/>
            <a:chExt cx="4390775" cy="1934950"/>
          </a:xfrm>
        </p:grpSpPr>
        <p:sp>
          <p:nvSpPr>
            <p:cNvPr id="748" name="Google Shape;748;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5"/>
          <p:cNvSpPr txBox="1"/>
          <p:nvPr>
            <p:ph idx="1" type="subTitle"/>
          </p:nvPr>
        </p:nvSpPr>
        <p:spPr>
          <a:xfrm>
            <a:off x="2369750" y="3096300"/>
            <a:ext cx="4404600" cy="6159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5"/>
          <p:cNvSpPr txBox="1"/>
          <p:nvPr>
            <p:ph type="title"/>
          </p:nvPr>
        </p:nvSpPr>
        <p:spPr>
          <a:xfrm>
            <a:off x="720150" y="1431300"/>
            <a:ext cx="7704000" cy="166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773" name="Shape 773"/>
        <p:cNvGrpSpPr/>
        <p:nvPr/>
      </p:nvGrpSpPr>
      <p:grpSpPr>
        <a:xfrm>
          <a:off x="0" y="0"/>
          <a:ext cx="0" cy="0"/>
          <a:chOff x="0" y="0"/>
          <a:chExt cx="0" cy="0"/>
        </a:xfrm>
      </p:grpSpPr>
      <p:grpSp>
        <p:nvGrpSpPr>
          <p:cNvPr id="774" name="Google Shape;774;p16"/>
          <p:cNvGrpSpPr/>
          <p:nvPr/>
        </p:nvGrpSpPr>
        <p:grpSpPr>
          <a:xfrm rot="-946651">
            <a:off x="950563" y="1671102"/>
            <a:ext cx="826526" cy="831268"/>
            <a:chOff x="3178525" y="2232075"/>
            <a:chExt cx="1315775" cy="1323325"/>
          </a:xfrm>
        </p:grpSpPr>
        <p:sp>
          <p:nvSpPr>
            <p:cNvPr id="775" name="Google Shape;775;p16"/>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3" name="Google Shape;803;p1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04" name="Google Shape;804;p16"/>
          <p:cNvGrpSpPr/>
          <p:nvPr/>
        </p:nvGrpSpPr>
        <p:grpSpPr>
          <a:xfrm>
            <a:off x="372025" y="321975"/>
            <a:ext cx="8400000" cy="4503300"/>
            <a:chOff x="372025" y="321975"/>
            <a:chExt cx="8400000" cy="4503300"/>
          </a:xfrm>
        </p:grpSpPr>
        <p:grpSp>
          <p:nvGrpSpPr>
            <p:cNvPr id="805" name="Google Shape;805;p16"/>
            <p:cNvGrpSpPr/>
            <p:nvPr/>
          </p:nvGrpSpPr>
          <p:grpSpPr>
            <a:xfrm>
              <a:off x="372025" y="321975"/>
              <a:ext cx="8400000" cy="4503300"/>
              <a:chOff x="372025" y="321975"/>
              <a:chExt cx="8400000" cy="4503300"/>
            </a:xfrm>
          </p:grpSpPr>
          <p:sp>
            <p:nvSpPr>
              <p:cNvPr id="806" name="Google Shape;806;p1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a:off x="372025" y="321975"/>
                <a:ext cx="8400000" cy="4499700"/>
                <a:chOff x="372025" y="321975"/>
                <a:chExt cx="8400000" cy="4499700"/>
              </a:xfrm>
            </p:grpSpPr>
            <p:sp>
              <p:nvSpPr>
                <p:cNvPr id="808" name="Google Shape;808;p1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1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15" name="Google Shape;815;p1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16" name="Google Shape;816;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7" name="Google Shape;817;p16"/>
          <p:cNvSpPr txBox="1"/>
          <p:nvPr>
            <p:ph idx="1" type="subTitle"/>
          </p:nvPr>
        </p:nvSpPr>
        <p:spPr>
          <a:xfrm>
            <a:off x="720150" y="3967049"/>
            <a:ext cx="7704000" cy="634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818" name="Shape 818"/>
        <p:cNvGrpSpPr/>
        <p:nvPr/>
      </p:nvGrpSpPr>
      <p:grpSpPr>
        <a:xfrm>
          <a:off x="0" y="0"/>
          <a:ext cx="0" cy="0"/>
          <a:chOff x="0" y="0"/>
          <a:chExt cx="0" cy="0"/>
        </a:xfrm>
      </p:grpSpPr>
      <p:pic>
        <p:nvPicPr>
          <p:cNvPr id="819" name="Google Shape;819;p1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20" name="Google Shape;820;p17"/>
          <p:cNvGrpSpPr/>
          <p:nvPr/>
        </p:nvGrpSpPr>
        <p:grpSpPr>
          <a:xfrm>
            <a:off x="372025" y="321975"/>
            <a:ext cx="8400000" cy="4503300"/>
            <a:chOff x="372025" y="321975"/>
            <a:chExt cx="8400000" cy="4503300"/>
          </a:xfrm>
        </p:grpSpPr>
        <p:grpSp>
          <p:nvGrpSpPr>
            <p:cNvPr id="821" name="Google Shape;821;p17"/>
            <p:cNvGrpSpPr/>
            <p:nvPr/>
          </p:nvGrpSpPr>
          <p:grpSpPr>
            <a:xfrm>
              <a:off x="372025" y="321975"/>
              <a:ext cx="8400000" cy="4503300"/>
              <a:chOff x="372025" y="321975"/>
              <a:chExt cx="8400000" cy="4503300"/>
            </a:xfrm>
          </p:grpSpPr>
          <p:sp>
            <p:nvSpPr>
              <p:cNvPr id="822" name="Google Shape;822;p1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17"/>
              <p:cNvGrpSpPr/>
              <p:nvPr/>
            </p:nvGrpSpPr>
            <p:grpSpPr>
              <a:xfrm>
                <a:off x="372025" y="321975"/>
                <a:ext cx="8400000" cy="4499700"/>
                <a:chOff x="372025" y="321975"/>
                <a:chExt cx="8400000" cy="4499700"/>
              </a:xfrm>
            </p:grpSpPr>
            <p:sp>
              <p:nvSpPr>
                <p:cNvPr id="824" name="Google Shape;824;p1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0" name="Google Shape;830;p1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31" name="Google Shape;831;p1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32" name="Google Shape;832;p17"/>
          <p:cNvSpPr txBox="1"/>
          <p:nvPr>
            <p:ph idx="1" type="subTitle"/>
          </p:nvPr>
        </p:nvSpPr>
        <p:spPr>
          <a:xfrm>
            <a:off x="1272075" y="2229875"/>
            <a:ext cx="3201000" cy="1717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33" name="Google Shape;833;p17"/>
          <p:cNvSpPr txBox="1"/>
          <p:nvPr>
            <p:ph idx="2" type="subTitle"/>
          </p:nvPr>
        </p:nvSpPr>
        <p:spPr>
          <a:xfrm>
            <a:off x="4964325" y="2654613"/>
            <a:ext cx="2907600" cy="863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8" name="Google Shape;898;p18"/>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99" name="Google Shape;899;p18"/>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00" name="Google Shape;900;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1" name="Google Shape;901;p18"/>
          <p:cNvSpPr txBox="1"/>
          <p:nvPr>
            <p:ph idx="2" type="title"/>
          </p:nvPr>
        </p:nvSpPr>
        <p:spPr>
          <a:xfrm>
            <a:off x="1355100" y="2482871"/>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2" name="Google Shape;902;p18"/>
          <p:cNvSpPr txBox="1"/>
          <p:nvPr>
            <p:ph idx="1" type="subTitle"/>
          </p:nvPr>
        </p:nvSpPr>
        <p:spPr>
          <a:xfrm>
            <a:off x="1355100" y="3010584"/>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3" name="Google Shape;903;p18"/>
          <p:cNvSpPr txBox="1"/>
          <p:nvPr>
            <p:ph idx="3" type="title"/>
          </p:nvPr>
        </p:nvSpPr>
        <p:spPr>
          <a:xfrm>
            <a:off x="5452500" y="159870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4" name="Google Shape;904;p18"/>
          <p:cNvSpPr txBox="1"/>
          <p:nvPr>
            <p:ph idx="4" type="subTitle"/>
          </p:nvPr>
        </p:nvSpPr>
        <p:spPr>
          <a:xfrm>
            <a:off x="5452500" y="212642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5" name="Google Shape;905;p18"/>
          <p:cNvSpPr txBox="1"/>
          <p:nvPr>
            <p:ph idx="5" type="title"/>
          </p:nvPr>
        </p:nvSpPr>
        <p:spPr>
          <a:xfrm>
            <a:off x="5452500" y="336705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6" name="Google Shape;906;p18"/>
          <p:cNvSpPr txBox="1"/>
          <p:nvPr>
            <p:ph idx="6" type="subTitle"/>
          </p:nvPr>
        </p:nvSpPr>
        <p:spPr>
          <a:xfrm>
            <a:off x="5452500" y="389477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7" name="Shape 907"/>
        <p:cNvGrpSpPr/>
        <p:nvPr/>
      </p:nvGrpSpPr>
      <p:grpSpPr>
        <a:xfrm>
          <a:off x="0" y="0"/>
          <a:ext cx="0" cy="0"/>
          <a:chOff x="0" y="0"/>
          <a:chExt cx="0" cy="0"/>
        </a:xfrm>
      </p:grpSpPr>
      <p:pic>
        <p:nvPicPr>
          <p:cNvPr id="908" name="Google Shape;908;p19"/>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09" name="Google Shape;909;p19"/>
          <p:cNvGrpSpPr/>
          <p:nvPr/>
        </p:nvGrpSpPr>
        <p:grpSpPr>
          <a:xfrm>
            <a:off x="372025" y="321975"/>
            <a:ext cx="8400000" cy="4503300"/>
            <a:chOff x="372025" y="321975"/>
            <a:chExt cx="8400000" cy="4503300"/>
          </a:xfrm>
        </p:grpSpPr>
        <p:grpSp>
          <p:nvGrpSpPr>
            <p:cNvPr id="910" name="Google Shape;910;p19"/>
            <p:cNvGrpSpPr/>
            <p:nvPr/>
          </p:nvGrpSpPr>
          <p:grpSpPr>
            <a:xfrm>
              <a:off x="372025" y="321975"/>
              <a:ext cx="8400000" cy="4503300"/>
              <a:chOff x="372025" y="321975"/>
              <a:chExt cx="8400000" cy="4503300"/>
            </a:xfrm>
          </p:grpSpPr>
          <p:sp>
            <p:nvSpPr>
              <p:cNvPr id="911" name="Google Shape;911;p19"/>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9"/>
              <p:cNvGrpSpPr/>
              <p:nvPr/>
            </p:nvGrpSpPr>
            <p:grpSpPr>
              <a:xfrm>
                <a:off x="372025" y="321975"/>
                <a:ext cx="8400000" cy="4499700"/>
                <a:chOff x="372025" y="321975"/>
                <a:chExt cx="8400000" cy="4499700"/>
              </a:xfrm>
            </p:grpSpPr>
            <p:sp>
              <p:nvSpPr>
                <p:cNvPr id="913" name="Google Shape;913;p1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19"/>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20" name="Google Shape;920;p19"/>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21" name="Google Shape;921;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2" name="Google Shape;922;p19"/>
          <p:cNvSpPr txBox="1"/>
          <p:nvPr>
            <p:ph idx="2" type="title"/>
          </p:nvPr>
        </p:nvSpPr>
        <p:spPr>
          <a:xfrm>
            <a:off x="1544823"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3" name="Google Shape;923;p19"/>
          <p:cNvSpPr txBox="1"/>
          <p:nvPr>
            <p:ph idx="1" type="subTitle"/>
          </p:nvPr>
        </p:nvSpPr>
        <p:spPr>
          <a:xfrm>
            <a:off x="1544848"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19"/>
          <p:cNvSpPr txBox="1"/>
          <p:nvPr>
            <p:ph idx="3" type="title"/>
          </p:nvPr>
        </p:nvSpPr>
        <p:spPr>
          <a:xfrm>
            <a:off x="5556855"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5" name="Google Shape;925;p19"/>
          <p:cNvSpPr txBox="1"/>
          <p:nvPr>
            <p:ph idx="4" type="subTitle"/>
          </p:nvPr>
        </p:nvSpPr>
        <p:spPr>
          <a:xfrm>
            <a:off x="5556877"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6" name="Google Shape;926;p19"/>
          <p:cNvSpPr txBox="1"/>
          <p:nvPr>
            <p:ph idx="5" type="title"/>
          </p:nvPr>
        </p:nvSpPr>
        <p:spPr>
          <a:xfrm>
            <a:off x="1544823"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7" name="Google Shape;927;p19"/>
          <p:cNvSpPr txBox="1"/>
          <p:nvPr>
            <p:ph idx="6" type="subTitle"/>
          </p:nvPr>
        </p:nvSpPr>
        <p:spPr>
          <a:xfrm>
            <a:off x="1544848"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8" name="Google Shape;928;p19"/>
          <p:cNvSpPr txBox="1"/>
          <p:nvPr>
            <p:ph idx="7" type="title"/>
          </p:nvPr>
        </p:nvSpPr>
        <p:spPr>
          <a:xfrm>
            <a:off x="5556855"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9" name="Google Shape;929;p19"/>
          <p:cNvSpPr txBox="1"/>
          <p:nvPr>
            <p:ph idx="8" type="subTitle"/>
          </p:nvPr>
        </p:nvSpPr>
        <p:spPr>
          <a:xfrm>
            <a:off x="5556877"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0"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2" name="Google Shape;942;p20"/>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43" name="Google Shape;943;p20"/>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44" name="Google Shape;944;p2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5" name="Google Shape;945;p20"/>
          <p:cNvSpPr txBox="1"/>
          <p:nvPr>
            <p:ph idx="2" type="title"/>
          </p:nvPr>
        </p:nvSpPr>
        <p:spPr>
          <a:xfrm>
            <a:off x="720000"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6" name="Google Shape;946;p20"/>
          <p:cNvSpPr txBox="1"/>
          <p:nvPr>
            <p:ph idx="1" type="subTitle"/>
          </p:nvPr>
        </p:nvSpPr>
        <p:spPr>
          <a:xfrm>
            <a:off x="720000"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7" name="Google Shape;947;p20"/>
          <p:cNvSpPr txBox="1"/>
          <p:nvPr>
            <p:ph idx="3" type="title"/>
          </p:nvPr>
        </p:nvSpPr>
        <p:spPr>
          <a:xfrm>
            <a:off x="3419269"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8" name="Google Shape;948;p20"/>
          <p:cNvSpPr txBox="1"/>
          <p:nvPr>
            <p:ph idx="4" type="subTitle"/>
          </p:nvPr>
        </p:nvSpPr>
        <p:spPr>
          <a:xfrm>
            <a:off x="3419271"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9" name="Google Shape;949;p20"/>
          <p:cNvSpPr txBox="1"/>
          <p:nvPr>
            <p:ph idx="5" type="title"/>
          </p:nvPr>
        </p:nvSpPr>
        <p:spPr>
          <a:xfrm>
            <a:off x="720000"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0" name="Google Shape;950;p20"/>
          <p:cNvSpPr txBox="1"/>
          <p:nvPr>
            <p:ph idx="6" type="subTitle"/>
          </p:nvPr>
        </p:nvSpPr>
        <p:spPr>
          <a:xfrm>
            <a:off x="72000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1" name="Google Shape;951;p20"/>
          <p:cNvSpPr txBox="1"/>
          <p:nvPr>
            <p:ph idx="7" type="title"/>
          </p:nvPr>
        </p:nvSpPr>
        <p:spPr>
          <a:xfrm>
            <a:off x="3419269"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2" name="Google Shape;952;p20"/>
          <p:cNvSpPr txBox="1"/>
          <p:nvPr>
            <p:ph idx="8" type="subTitle"/>
          </p:nvPr>
        </p:nvSpPr>
        <p:spPr>
          <a:xfrm>
            <a:off x="3419271"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3" name="Google Shape;953;p20"/>
          <p:cNvSpPr txBox="1"/>
          <p:nvPr>
            <p:ph idx="9" type="title"/>
          </p:nvPr>
        </p:nvSpPr>
        <p:spPr>
          <a:xfrm>
            <a:off x="6118545"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4" name="Google Shape;954;p20"/>
          <p:cNvSpPr txBox="1"/>
          <p:nvPr>
            <p:ph idx="13" type="subTitle"/>
          </p:nvPr>
        </p:nvSpPr>
        <p:spPr>
          <a:xfrm>
            <a:off x="6118549"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5" name="Google Shape;955;p20"/>
          <p:cNvSpPr txBox="1"/>
          <p:nvPr>
            <p:ph idx="14" type="title"/>
          </p:nvPr>
        </p:nvSpPr>
        <p:spPr>
          <a:xfrm>
            <a:off x="6118545"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6" name="Google Shape;956;p20"/>
          <p:cNvSpPr txBox="1"/>
          <p:nvPr>
            <p:ph idx="15" type="subTitle"/>
          </p:nvPr>
        </p:nvSpPr>
        <p:spPr>
          <a:xfrm>
            <a:off x="611855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6"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3"/>
          <p:cNvGrpSpPr/>
          <p:nvPr/>
        </p:nvGrpSpPr>
        <p:grpSpPr>
          <a:xfrm flipH="1" rot="10800000">
            <a:off x="371330" y="540079"/>
            <a:ext cx="8400431" cy="1003659"/>
            <a:chOff x="4122825" y="2769975"/>
            <a:chExt cx="4390775" cy="1934950"/>
          </a:xfrm>
        </p:grpSpPr>
        <p:sp>
          <p:nvSpPr>
            <p:cNvPr id="155" name="Google Shape;155;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
          <p:cNvSpPr txBox="1"/>
          <p:nvPr>
            <p:ph hasCustomPrompt="1" type="title"/>
          </p:nvPr>
        </p:nvSpPr>
        <p:spPr>
          <a:xfrm>
            <a:off x="7790225" y="324675"/>
            <a:ext cx="633900" cy="2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a:r>
              <a:t>xx%</a:t>
            </a:r>
          </a:p>
        </p:txBody>
      </p:sp>
      <p:sp>
        <p:nvSpPr>
          <p:cNvPr id="185" name="Google Shape;185;p3"/>
          <p:cNvSpPr txBox="1"/>
          <p:nvPr>
            <p:ph idx="1" type="subTitle"/>
          </p:nvPr>
        </p:nvSpPr>
        <p:spPr>
          <a:xfrm>
            <a:off x="2391925" y="2817825"/>
            <a:ext cx="4360200" cy="443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3"/>
          <p:cNvSpPr txBox="1"/>
          <p:nvPr>
            <p:ph idx="2" type="title"/>
          </p:nvPr>
        </p:nvSpPr>
        <p:spPr>
          <a:xfrm>
            <a:off x="1070575" y="2043725"/>
            <a:ext cx="70029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pic>
        <p:nvPicPr>
          <p:cNvPr id="958" name="Google Shape;958;p2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959" name="Google Shape;959;p21"/>
          <p:cNvSpPr txBox="1"/>
          <p:nvPr>
            <p:ph hasCustomPrompt="1" type="title"/>
          </p:nvPr>
        </p:nvSpPr>
        <p:spPr>
          <a:xfrm>
            <a:off x="1350650" y="917300"/>
            <a:ext cx="34068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0" name="Google Shape;960;p21"/>
          <p:cNvSpPr txBox="1"/>
          <p:nvPr>
            <p:ph idx="1" type="subTitle"/>
          </p:nvPr>
        </p:nvSpPr>
        <p:spPr>
          <a:xfrm>
            <a:off x="1350650" y="1745600"/>
            <a:ext cx="34068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21"/>
          <p:cNvSpPr txBox="1"/>
          <p:nvPr>
            <p:ph hasCustomPrompt="1" idx="2" type="title"/>
          </p:nvPr>
        </p:nvSpPr>
        <p:spPr>
          <a:xfrm>
            <a:off x="3525250" y="3170875"/>
            <a:ext cx="48987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21"/>
          <p:cNvSpPr txBox="1"/>
          <p:nvPr>
            <p:ph idx="3" type="subTitle"/>
          </p:nvPr>
        </p:nvSpPr>
        <p:spPr>
          <a:xfrm>
            <a:off x="3525250" y="3999175"/>
            <a:ext cx="48987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963" name="Shape 963"/>
        <p:cNvGrpSpPr/>
        <p:nvPr/>
      </p:nvGrpSpPr>
      <p:grpSpPr>
        <a:xfrm>
          <a:off x="0" y="0"/>
          <a:ext cx="0" cy="0"/>
          <a:chOff x="0" y="0"/>
          <a:chExt cx="0" cy="0"/>
        </a:xfrm>
      </p:grpSpPr>
      <p:grpSp>
        <p:nvGrpSpPr>
          <p:cNvPr id="964" name="Google Shape;964;p22"/>
          <p:cNvGrpSpPr/>
          <p:nvPr/>
        </p:nvGrpSpPr>
        <p:grpSpPr>
          <a:xfrm>
            <a:off x="7495226" y="1393376"/>
            <a:ext cx="755026" cy="1035656"/>
            <a:chOff x="5141975" y="584675"/>
            <a:chExt cx="922225" cy="1265000"/>
          </a:xfrm>
        </p:grpSpPr>
        <p:sp>
          <p:nvSpPr>
            <p:cNvPr id="965" name="Google Shape;965;p22"/>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22"/>
          <p:cNvGrpSpPr/>
          <p:nvPr/>
        </p:nvGrpSpPr>
        <p:grpSpPr>
          <a:xfrm rot="-1183679">
            <a:off x="816932" y="1445906"/>
            <a:ext cx="1240952" cy="1102962"/>
            <a:chOff x="4461213" y="1170525"/>
            <a:chExt cx="1781750" cy="1583625"/>
          </a:xfrm>
        </p:grpSpPr>
        <p:sp>
          <p:nvSpPr>
            <p:cNvPr id="1002" name="Google Shape;1002;p22"/>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6" name="Google Shape;1036;p2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37" name="Google Shape;1037;p22"/>
          <p:cNvGrpSpPr/>
          <p:nvPr/>
        </p:nvGrpSpPr>
        <p:grpSpPr>
          <a:xfrm>
            <a:off x="372025" y="321975"/>
            <a:ext cx="8400000" cy="4503300"/>
            <a:chOff x="372025" y="321975"/>
            <a:chExt cx="8400000" cy="4503300"/>
          </a:xfrm>
        </p:grpSpPr>
        <p:grpSp>
          <p:nvGrpSpPr>
            <p:cNvPr id="1038" name="Google Shape;1038;p22"/>
            <p:cNvGrpSpPr/>
            <p:nvPr/>
          </p:nvGrpSpPr>
          <p:grpSpPr>
            <a:xfrm>
              <a:off x="372025" y="321975"/>
              <a:ext cx="8400000" cy="4503300"/>
              <a:chOff x="372025" y="321975"/>
              <a:chExt cx="8400000" cy="4503300"/>
            </a:xfrm>
          </p:grpSpPr>
          <p:sp>
            <p:nvSpPr>
              <p:cNvPr id="1039" name="Google Shape;1039;p2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22"/>
              <p:cNvGrpSpPr/>
              <p:nvPr/>
            </p:nvGrpSpPr>
            <p:grpSpPr>
              <a:xfrm>
                <a:off x="372025" y="321975"/>
                <a:ext cx="8400000" cy="4499700"/>
                <a:chOff x="372025" y="321975"/>
                <a:chExt cx="8400000" cy="4499700"/>
              </a:xfrm>
            </p:grpSpPr>
            <p:sp>
              <p:nvSpPr>
                <p:cNvPr id="1041" name="Google Shape;1041;p2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048" name="Google Shape;1048;p22"/>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1049" name="Google Shape;1049;p22"/>
          <p:cNvSpPr txBox="1"/>
          <p:nvPr>
            <p:ph idx="1" type="subTitle"/>
          </p:nvPr>
        </p:nvSpPr>
        <p:spPr>
          <a:xfrm>
            <a:off x="72000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0" name="Google Shape;1050;p22"/>
          <p:cNvSpPr txBox="1"/>
          <p:nvPr>
            <p:ph idx="2" type="subTitle"/>
          </p:nvPr>
        </p:nvSpPr>
        <p:spPr>
          <a:xfrm>
            <a:off x="3403825"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1" name="Google Shape;1051;p22"/>
          <p:cNvSpPr txBox="1"/>
          <p:nvPr>
            <p:ph idx="3" type="subTitle"/>
          </p:nvPr>
        </p:nvSpPr>
        <p:spPr>
          <a:xfrm>
            <a:off x="608765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2" name="Google Shape;1052;p22"/>
          <p:cNvSpPr txBox="1"/>
          <p:nvPr>
            <p:ph hasCustomPrompt="1" type="title"/>
          </p:nvPr>
        </p:nvSpPr>
        <p:spPr>
          <a:xfrm>
            <a:off x="7200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3" name="Google Shape;1053;p22"/>
          <p:cNvSpPr txBox="1"/>
          <p:nvPr>
            <p:ph hasCustomPrompt="1" idx="4" type="title"/>
          </p:nvPr>
        </p:nvSpPr>
        <p:spPr>
          <a:xfrm>
            <a:off x="34038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accent3"/>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4" name="Google Shape;1054;p22"/>
          <p:cNvSpPr txBox="1"/>
          <p:nvPr>
            <p:ph hasCustomPrompt="1" idx="5" type="title"/>
          </p:nvPr>
        </p:nvSpPr>
        <p:spPr>
          <a:xfrm>
            <a:off x="60876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5" name="Google Shape;1055;p22"/>
          <p:cNvSpPr txBox="1"/>
          <p:nvPr>
            <p:ph idx="6"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6" name="Shape 1056"/>
        <p:cNvGrpSpPr/>
        <p:nvPr/>
      </p:nvGrpSpPr>
      <p:grpSpPr>
        <a:xfrm>
          <a:off x="0" y="0"/>
          <a:ext cx="0" cy="0"/>
          <a:chOff x="0" y="0"/>
          <a:chExt cx="0" cy="0"/>
        </a:xfrm>
      </p:grpSpPr>
      <p:pic>
        <p:nvPicPr>
          <p:cNvPr id="1057" name="Google Shape;1057;p2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58" name="Google Shape;1058;p23"/>
          <p:cNvGrpSpPr/>
          <p:nvPr/>
        </p:nvGrpSpPr>
        <p:grpSpPr>
          <a:xfrm>
            <a:off x="372025" y="321975"/>
            <a:ext cx="8400000" cy="4503300"/>
            <a:chOff x="372025" y="321975"/>
            <a:chExt cx="8400000" cy="4503300"/>
          </a:xfrm>
        </p:grpSpPr>
        <p:sp>
          <p:nvSpPr>
            <p:cNvPr id="1059" name="Google Shape;1059;p2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3"/>
            <p:cNvGrpSpPr/>
            <p:nvPr/>
          </p:nvGrpSpPr>
          <p:grpSpPr>
            <a:xfrm>
              <a:off x="372025" y="321975"/>
              <a:ext cx="8400000" cy="4499700"/>
              <a:chOff x="372025" y="321975"/>
              <a:chExt cx="8400000" cy="4499700"/>
            </a:xfrm>
          </p:grpSpPr>
          <p:sp>
            <p:nvSpPr>
              <p:cNvPr id="1061" name="Google Shape;1061;p2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2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1068" name="Google Shape;1068;p23"/>
          <p:cNvSpPr txBox="1"/>
          <p:nvPr>
            <p:ph idx="1" type="subTitle"/>
          </p:nvPr>
        </p:nvSpPr>
        <p:spPr>
          <a:xfrm>
            <a:off x="2679300" y="1783825"/>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9" name="Google Shape;1069;p23"/>
          <p:cNvSpPr txBox="1"/>
          <p:nvPr>
            <p:ph idx="2" type="subTitle"/>
          </p:nvPr>
        </p:nvSpPr>
        <p:spPr>
          <a:xfrm>
            <a:off x="2679302" y="4108550"/>
            <a:ext cx="3785400" cy="37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1070" name="Google Shape;1070;p23"/>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6"/>
                </a:solidFill>
                <a:highlight>
                  <a:schemeClr val="accent3"/>
                </a:highlight>
                <a:latin typeface="Anaheim"/>
                <a:ea typeface="Anaheim"/>
                <a:cs typeface="Anaheim"/>
                <a:sym typeface="Anaheim"/>
              </a:rPr>
              <a:t>CREDITS:</a:t>
            </a:r>
            <a:r>
              <a:rPr lang="en" sz="1100">
                <a:solidFill>
                  <a:schemeClr val="lt1"/>
                </a:solidFill>
                <a:latin typeface="Anaheim"/>
                <a:ea typeface="Anaheim"/>
                <a:cs typeface="Anaheim"/>
                <a:sym typeface="Anaheim"/>
              </a:rPr>
              <a:t> This presentation template was created by </a:t>
            </a:r>
            <a:r>
              <a:rPr b="1" lang="en" sz="1100">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including icons by </a:t>
            </a:r>
            <a:r>
              <a:rPr b="1" lang="en" sz="1100">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and infographics &amp; images by </a:t>
            </a:r>
            <a:r>
              <a:rPr b="1" lang="en" sz="1100">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sz="1100">
              <a:solidFill>
                <a:schemeClr val="accent6"/>
              </a:solidFill>
              <a:highlight>
                <a:schemeClr val="accent3"/>
              </a:highlight>
              <a:latin typeface="Anaheim"/>
              <a:ea typeface="Anaheim"/>
              <a:cs typeface="Anaheim"/>
              <a:sym typeface="Anaheim"/>
            </a:endParaRPr>
          </a:p>
        </p:txBody>
      </p:sp>
      <p:cxnSp>
        <p:nvCxnSpPr>
          <p:cNvPr id="1071" name="Google Shape;1071;p23"/>
          <p:cNvCxnSpPr/>
          <p:nvPr/>
        </p:nvCxnSpPr>
        <p:spPr>
          <a:xfrm>
            <a:off x="372025" y="1590850"/>
            <a:ext cx="84000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3"/>
          <p:cNvCxnSpPr/>
          <p:nvPr/>
        </p:nvCxnSpPr>
        <p:spPr>
          <a:xfrm>
            <a:off x="372025" y="3122005"/>
            <a:ext cx="8400000" cy="0"/>
          </a:xfrm>
          <a:prstGeom prst="straightConnector1">
            <a:avLst/>
          </a:prstGeom>
          <a:noFill/>
          <a:ln cap="flat" cmpd="sng" w="9525">
            <a:solidFill>
              <a:schemeClr val="dk2"/>
            </a:solidFill>
            <a:prstDash val="solid"/>
            <a:round/>
            <a:headEnd len="med" w="med" type="none"/>
            <a:tailEnd len="med" w="med" type="none"/>
          </a:ln>
        </p:spPr>
      </p:cxnSp>
      <p:sp>
        <p:nvSpPr>
          <p:cNvPr id="1073" name="Google Shape;1073;p23"/>
          <p:cNvSpPr txBox="1"/>
          <p:nvPr>
            <p:ph type="ctrTitle"/>
          </p:nvPr>
        </p:nvSpPr>
        <p:spPr>
          <a:xfrm>
            <a:off x="2067675" y="582920"/>
            <a:ext cx="5008500" cy="93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7" name="Google Shape;1087;p2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6"/>
          <p:cNvGrpSpPr/>
          <p:nvPr/>
        </p:nvGrpSpPr>
        <p:grpSpPr>
          <a:xfrm flipH="1" rot="10800000">
            <a:off x="371330" y="540079"/>
            <a:ext cx="8400431" cy="1003659"/>
            <a:chOff x="4122825" y="2769975"/>
            <a:chExt cx="4390775" cy="1934950"/>
          </a:xfrm>
        </p:grpSpPr>
        <p:sp>
          <p:nvSpPr>
            <p:cNvPr id="1154" name="Google Shape;1154;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9" name="Google Shape;1189;p2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190" name="Google Shape;1190;p2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2" name="Google Shape;1252;p29"/>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7"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4"/>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200" name="Google Shape;200;p4"/>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 name="Shape 203"/>
        <p:cNvGrpSpPr/>
        <p:nvPr/>
      </p:nvGrpSpPr>
      <p:grpSpPr>
        <a:xfrm>
          <a:off x="0" y="0"/>
          <a:ext cx="0" cy="0"/>
          <a:chOff x="0" y="0"/>
          <a:chExt cx="0" cy="0"/>
        </a:xfrm>
      </p:grpSpPr>
      <p:grpSp>
        <p:nvGrpSpPr>
          <p:cNvPr id="204" name="Google Shape;204;p5"/>
          <p:cNvGrpSpPr/>
          <p:nvPr/>
        </p:nvGrpSpPr>
        <p:grpSpPr>
          <a:xfrm rot="-955960">
            <a:off x="6784480" y="1444921"/>
            <a:ext cx="1597432" cy="1754779"/>
            <a:chOff x="453638" y="2044550"/>
            <a:chExt cx="2348725" cy="2580075"/>
          </a:xfrm>
        </p:grpSpPr>
        <p:sp>
          <p:nvSpPr>
            <p:cNvPr id="205" name="Google Shape;205;p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5"/>
          <p:cNvGrpSpPr/>
          <p:nvPr/>
        </p:nvGrpSpPr>
        <p:grpSpPr>
          <a:xfrm rot="401786">
            <a:off x="1610189" y="3211662"/>
            <a:ext cx="1039046" cy="1489737"/>
            <a:chOff x="6224263" y="1126225"/>
            <a:chExt cx="1156125" cy="1657600"/>
          </a:xfrm>
        </p:grpSpPr>
        <p:sp>
          <p:nvSpPr>
            <p:cNvPr id="245" name="Google Shape;245;p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1" name="Google Shape;301;p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02" name="Google Shape;302;p5"/>
          <p:cNvGrpSpPr/>
          <p:nvPr/>
        </p:nvGrpSpPr>
        <p:grpSpPr>
          <a:xfrm>
            <a:off x="372025" y="321975"/>
            <a:ext cx="8400000" cy="4503300"/>
            <a:chOff x="372025" y="321975"/>
            <a:chExt cx="8400000" cy="4503300"/>
          </a:xfrm>
        </p:grpSpPr>
        <p:grpSp>
          <p:nvGrpSpPr>
            <p:cNvPr id="303" name="Google Shape;303;p5"/>
            <p:cNvGrpSpPr/>
            <p:nvPr/>
          </p:nvGrpSpPr>
          <p:grpSpPr>
            <a:xfrm>
              <a:off x="372025" y="321975"/>
              <a:ext cx="8400000" cy="4503300"/>
              <a:chOff x="372025" y="321975"/>
              <a:chExt cx="8400000" cy="4503300"/>
            </a:xfrm>
          </p:grpSpPr>
          <p:sp>
            <p:nvSpPr>
              <p:cNvPr id="304" name="Google Shape;304;p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5"/>
              <p:cNvGrpSpPr/>
              <p:nvPr/>
            </p:nvGrpSpPr>
            <p:grpSpPr>
              <a:xfrm>
                <a:off x="372025" y="321975"/>
                <a:ext cx="8400000" cy="4499700"/>
                <a:chOff x="372025" y="321975"/>
                <a:chExt cx="8400000" cy="4499700"/>
              </a:xfrm>
            </p:grpSpPr>
            <p:sp>
              <p:nvSpPr>
                <p:cNvPr id="306" name="Google Shape;306;p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13" name="Google Shape;313;p5"/>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14" name="Google Shape;314;p5"/>
          <p:cNvSpPr txBox="1"/>
          <p:nvPr>
            <p:ph idx="1" type="subTitle"/>
          </p:nvPr>
        </p:nvSpPr>
        <p:spPr>
          <a:xfrm>
            <a:off x="1359525" y="1645625"/>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5" name="Google Shape;315;p5"/>
          <p:cNvSpPr txBox="1"/>
          <p:nvPr>
            <p:ph idx="2" type="subTitle"/>
          </p:nvPr>
        </p:nvSpPr>
        <p:spPr>
          <a:xfrm>
            <a:off x="4876875" y="3506050"/>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rtl="0"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6" name="Google Shape;316;p5"/>
          <p:cNvSpPr txBox="1"/>
          <p:nvPr>
            <p:ph idx="3" type="subTitle"/>
          </p:nvPr>
        </p:nvSpPr>
        <p:spPr>
          <a:xfrm>
            <a:off x="1359525" y="2108625"/>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5"/>
          <p:cNvSpPr txBox="1"/>
          <p:nvPr>
            <p:ph idx="4" type="subTitle"/>
          </p:nvPr>
        </p:nvSpPr>
        <p:spPr>
          <a:xfrm>
            <a:off x="4876875" y="3969050"/>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32" name="Google Shape;332;p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33" name="Google Shape;333;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4"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47" name="Google Shape;347;p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48" name="Google Shape;348;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9" name="Google Shape;349;p7"/>
          <p:cNvSpPr txBox="1"/>
          <p:nvPr>
            <p:ph idx="1" type="subTitle"/>
          </p:nvPr>
        </p:nvSpPr>
        <p:spPr>
          <a:xfrm>
            <a:off x="1383650" y="2639606"/>
            <a:ext cx="2907600" cy="1052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50"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p:nvPr>
            <p:ph type="title"/>
          </p:nvPr>
        </p:nvSpPr>
        <p:spPr>
          <a:xfrm>
            <a:off x="1123325" y="1307100"/>
            <a:ext cx="6897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2"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p:nvPr>
            <p:ph type="title"/>
          </p:nvPr>
        </p:nvSpPr>
        <p:spPr>
          <a:xfrm>
            <a:off x="1708150" y="1839000"/>
            <a:ext cx="5727600" cy="841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5" name="Google Shape;485;p9"/>
          <p:cNvSpPr txBox="1"/>
          <p:nvPr>
            <p:ph idx="1" type="subTitle"/>
          </p:nvPr>
        </p:nvSpPr>
        <p:spPr>
          <a:xfrm>
            <a:off x="1708175" y="2680800"/>
            <a:ext cx="5727600" cy="84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86" name="Shape 486"/>
        <p:cNvGrpSpPr/>
        <p:nvPr/>
      </p:nvGrpSpPr>
      <p:grpSpPr>
        <a:xfrm>
          <a:off x="0" y="0"/>
          <a:ext cx="0" cy="0"/>
          <a:chOff x="0" y="0"/>
          <a:chExt cx="0" cy="0"/>
        </a:xfrm>
      </p:grpSpPr>
      <p:pic>
        <p:nvPicPr>
          <p:cNvPr id="487" name="Google Shape;487;p10"/>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8" name="Google Shape;488;p10"/>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0"/>
          <p:cNvGrpSpPr/>
          <p:nvPr/>
        </p:nvGrpSpPr>
        <p:grpSpPr>
          <a:xfrm>
            <a:off x="372025" y="321975"/>
            <a:ext cx="8400000" cy="4499700"/>
            <a:chOff x="372025" y="321975"/>
            <a:chExt cx="8400000" cy="4499700"/>
          </a:xfrm>
        </p:grpSpPr>
        <p:sp>
          <p:nvSpPr>
            <p:cNvPr id="490" name="Google Shape;490;p1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10"/>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
        <p:nvSpPr>
          <p:cNvPr id="497" name="Google Shape;497;p10"/>
          <p:cNvSpPr txBox="1"/>
          <p:nvPr>
            <p:ph type="title"/>
          </p:nvPr>
        </p:nvSpPr>
        <p:spPr>
          <a:xfrm>
            <a:off x="720000" y="936725"/>
            <a:ext cx="5025300" cy="13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0"/>
          <p:cNvSpPr txBox="1"/>
          <p:nvPr>
            <p:ph type="ctrTitle"/>
          </p:nvPr>
        </p:nvSpPr>
        <p:spPr>
          <a:xfrm>
            <a:off x="1248450" y="-85350"/>
            <a:ext cx="6647100" cy="31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Zen Dots"/>
                <a:ea typeface="Zen Dots"/>
                <a:cs typeface="Zen Dots"/>
                <a:sym typeface="Zen Dots"/>
              </a:rPr>
              <a:t> </a:t>
            </a:r>
            <a:r>
              <a:rPr b="1" lang="en" sz="5500"/>
              <a:t>Syriatel Churn prediction</a:t>
            </a:r>
            <a:r>
              <a:rPr b="1" lang="en" sz="6200"/>
              <a:t> </a:t>
            </a:r>
            <a:br>
              <a:rPr lang="en"/>
            </a:br>
            <a:r>
              <a:rPr lang="en" sz="2800">
                <a:solidFill>
                  <a:schemeClr val="dk2"/>
                </a:solidFill>
              </a:rPr>
              <a:t>Ingavi Kilavuka</a:t>
            </a:r>
            <a:endParaRPr sz="2800">
              <a:solidFill>
                <a:schemeClr val="dk2"/>
              </a:solidFill>
              <a:latin typeface="Zen Dots"/>
              <a:ea typeface="Zen Dots"/>
              <a:cs typeface="Zen Dots"/>
              <a:sym typeface="Zen Dot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3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a:t>
            </a:r>
            <a:r>
              <a:rPr lang="en"/>
              <a:t> </a:t>
            </a:r>
            <a:endParaRPr/>
          </a:p>
        </p:txBody>
      </p:sp>
      <p:sp>
        <p:nvSpPr>
          <p:cNvPr id="1313" name="Google Shape;1313;p39"/>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Consequently, I recommend focusing on reducing charges to lower churn rates. Offering more competitive rates in states with higher churn can help retain customers in those regions. Making international calls more affordable can also reduce the churn rate among customers who frequently make such calls.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Providing dynamic pricing models could cater to customers' varying willingness to spend on calls, ensuring that pricing aligns more closely with customer needs and preferences. Moreover, enhancing customer engagement and service quality, particularly through increased customer service calls, can significantly help in retaining high-usage customers.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Tailored incentives and improved service offerings based on customer feedback are essential strategies to ensure customer satisfaction and loyalty. Additionally, expanding </a:t>
            </a:r>
            <a:r>
              <a:rPr lang="en" sz="1300"/>
              <a:t>voicemail</a:t>
            </a:r>
            <a:r>
              <a:rPr lang="en" sz="1300"/>
              <a:t> plan availability, as it has shown a positive impact on reducing churn, and actively engaging with customers to solicit feedback and implement their suggestions can further enhance customer retention.</a:t>
            </a:r>
            <a:endParaRPr sz="13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40"/>
          <p:cNvSpPr/>
          <p:nvPr/>
        </p:nvSpPr>
        <p:spPr>
          <a:xfrm>
            <a:off x="3525250" y="2952775"/>
            <a:ext cx="4898700" cy="1491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9" name="Google Shape;1319;p40"/>
          <p:cNvGrpSpPr/>
          <p:nvPr/>
        </p:nvGrpSpPr>
        <p:grpSpPr>
          <a:xfrm>
            <a:off x="3525250" y="2952775"/>
            <a:ext cx="4898700" cy="218100"/>
            <a:chOff x="1290775" y="1427525"/>
            <a:chExt cx="4898700" cy="218100"/>
          </a:xfrm>
        </p:grpSpPr>
        <p:sp>
          <p:nvSpPr>
            <p:cNvPr id="1320" name="Google Shape;1320;p40"/>
            <p:cNvSpPr/>
            <p:nvPr/>
          </p:nvSpPr>
          <p:spPr>
            <a:xfrm>
              <a:off x="1290775" y="1427525"/>
              <a:ext cx="48987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0"/>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0"/>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40"/>
          <p:cNvSpPr/>
          <p:nvPr/>
        </p:nvSpPr>
        <p:spPr>
          <a:xfrm>
            <a:off x="1350650" y="699200"/>
            <a:ext cx="3406800" cy="1491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40"/>
          <p:cNvGrpSpPr/>
          <p:nvPr/>
        </p:nvGrpSpPr>
        <p:grpSpPr>
          <a:xfrm>
            <a:off x="1350650" y="699200"/>
            <a:ext cx="3406800" cy="218100"/>
            <a:chOff x="1290775" y="1427525"/>
            <a:chExt cx="3406800" cy="218100"/>
          </a:xfrm>
        </p:grpSpPr>
        <p:sp>
          <p:nvSpPr>
            <p:cNvPr id="1326" name="Google Shape;1326;p40"/>
            <p:cNvSpPr/>
            <p:nvPr/>
          </p:nvSpPr>
          <p:spPr>
            <a:xfrm>
              <a:off x="1290775" y="1427525"/>
              <a:ext cx="34068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0"/>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0"/>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0" name="Google Shape;1330;p40"/>
          <p:cNvSpPr txBox="1"/>
          <p:nvPr>
            <p:ph type="title"/>
          </p:nvPr>
        </p:nvSpPr>
        <p:spPr>
          <a:xfrm>
            <a:off x="1350650" y="917300"/>
            <a:ext cx="34068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a:t>
            </a:r>
            <a:endParaRPr/>
          </a:p>
        </p:txBody>
      </p:sp>
      <p:sp>
        <p:nvSpPr>
          <p:cNvPr id="1331" name="Google Shape;1331;p40"/>
          <p:cNvSpPr txBox="1"/>
          <p:nvPr>
            <p:ph idx="2" type="title"/>
          </p:nvPr>
        </p:nvSpPr>
        <p:spPr>
          <a:xfrm>
            <a:off x="3525250" y="3170875"/>
            <a:ext cx="48987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a:t>
            </a:r>
            <a:endParaRPr/>
          </a:p>
        </p:txBody>
      </p:sp>
      <p:grpSp>
        <p:nvGrpSpPr>
          <p:cNvPr id="1332" name="Google Shape;1332;p40"/>
          <p:cNvGrpSpPr/>
          <p:nvPr/>
        </p:nvGrpSpPr>
        <p:grpSpPr>
          <a:xfrm>
            <a:off x="5778108" y="699129"/>
            <a:ext cx="1278143" cy="1491535"/>
            <a:chOff x="4876875" y="1427500"/>
            <a:chExt cx="1130400" cy="1319125"/>
          </a:xfrm>
        </p:grpSpPr>
        <p:sp>
          <p:nvSpPr>
            <p:cNvPr id="1333" name="Google Shape;1333;p40"/>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5" name="Google Shape;1335;p40"/>
          <p:cNvCxnSpPr>
            <a:stCxn id="1330" idx="3"/>
            <a:endCxn id="1333" idx="1"/>
          </p:cNvCxnSpPr>
          <p:nvPr/>
        </p:nvCxnSpPr>
        <p:spPr>
          <a:xfrm>
            <a:off x="4757450" y="1331450"/>
            <a:ext cx="1020600" cy="236700"/>
          </a:xfrm>
          <a:prstGeom prst="bentConnector3">
            <a:avLst>
              <a:gd fmla="val 50003" name="adj1"/>
            </a:avLst>
          </a:prstGeom>
          <a:noFill/>
          <a:ln cap="flat" cmpd="sng" w="9525">
            <a:solidFill>
              <a:schemeClr val="dk2"/>
            </a:solidFill>
            <a:prstDash val="solid"/>
            <a:round/>
            <a:headEnd len="med" w="med" type="none"/>
            <a:tailEnd len="med" w="med" type="none"/>
          </a:ln>
        </p:spPr>
      </p:cxnSp>
      <p:grpSp>
        <p:nvGrpSpPr>
          <p:cNvPr id="1336" name="Google Shape;1336;p40"/>
          <p:cNvGrpSpPr/>
          <p:nvPr/>
        </p:nvGrpSpPr>
        <p:grpSpPr>
          <a:xfrm>
            <a:off x="720058" y="2952804"/>
            <a:ext cx="1278143" cy="1491535"/>
            <a:chOff x="4876875" y="1427500"/>
            <a:chExt cx="1130400" cy="1319125"/>
          </a:xfrm>
        </p:grpSpPr>
        <p:sp>
          <p:nvSpPr>
            <p:cNvPr id="1337" name="Google Shape;1337;p40"/>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9" name="Google Shape;1339;p40"/>
          <p:cNvCxnSpPr>
            <a:stCxn id="1337" idx="3"/>
            <a:endCxn id="1331" idx="1"/>
          </p:cNvCxnSpPr>
          <p:nvPr/>
        </p:nvCxnSpPr>
        <p:spPr>
          <a:xfrm flipH="1" rot="10800000">
            <a:off x="1998202" y="3584889"/>
            <a:ext cx="1527000" cy="237000"/>
          </a:xfrm>
          <a:prstGeom prst="bentConnector3">
            <a:avLst>
              <a:gd fmla="val 50002" name="adj1"/>
            </a:avLst>
          </a:prstGeom>
          <a:noFill/>
          <a:ln cap="flat" cmpd="sng" w="9525">
            <a:solidFill>
              <a:schemeClr val="dk2"/>
            </a:solidFill>
            <a:prstDash val="solid"/>
            <a:round/>
            <a:headEnd len="med" w="med" type="none"/>
            <a:tailEnd len="med" w="med" type="none"/>
          </a:ln>
        </p:spPr>
      </p:cxnSp>
      <p:grpSp>
        <p:nvGrpSpPr>
          <p:cNvPr id="1340" name="Google Shape;1340;p40"/>
          <p:cNvGrpSpPr/>
          <p:nvPr/>
        </p:nvGrpSpPr>
        <p:grpSpPr>
          <a:xfrm>
            <a:off x="6087235" y="1199701"/>
            <a:ext cx="659771" cy="736686"/>
            <a:chOff x="4757881" y="3481009"/>
            <a:chExt cx="266553" cy="297615"/>
          </a:xfrm>
        </p:grpSpPr>
        <p:sp>
          <p:nvSpPr>
            <p:cNvPr id="1341" name="Google Shape;1341;p40"/>
            <p:cNvSpPr/>
            <p:nvPr/>
          </p:nvSpPr>
          <p:spPr>
            <a:xfrm>
              <a:off x="4759101" y="3481009"/>
              <a:ext cx="265332" cy="296459"/>
            </a:xfrm>
            <a:custGeom>
              <a:rect b="b" l="l" r="r" t="t"/>
              <a:pathLst>
                <a:path extrusionOk="0" h="9229" w="8260">
                  <a:moveTo>
                    <a:pt x="244" y="0"/>
                  </a:moveTo>
                  <a:lnTo>
                    <a:pt x="187" y="38"/>
                  </a:lnTo>
                  <a:cubicBezTo>
                    <a:pt x="85" y="38"/>
                    <a:pt x="1" y="122"/>
                    <a:pt x="1" y="224"/>
                  </a:cubicBezTo>
                  <a:lnTo>
                    <a:pt x="1" y="9042"/>
                  </a:lnTo>
                  <a:cubicBezTo>
                    <a:pt x="1" y="9145"/>
                    <a:pt x="85" y="9229"/>
                    <a:pt x="187" y="9229"/>
                  </a:cubicBezTo>
                  <a:lnTo>
                    <a:pt x="8035" y="9229"/>
                  </a:lnTo>
                  <a:cubicBezTo>
                    <a:pt x="8138" y="9229"/>
                    <a:pt x="8222" y="9143"/>
                    <a:pt x="8222" y="9041"/>
                  </a:cubicBezTo>
                  <a:lnTo>
                    <a:pt x="8259" y="8984"/>
                  </a:lnTo>
                  <a:lnTo>
                    <a:pt x="8259" y="185"/>
                  </a:lnTo>
                  <a:cubicBezTo>
                    <a:pt x="8259" y="83"/>
                    <a:pt x="8177" y="0"/>
                    <a:pt x="8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a:off x="4757881" y="3481009"/>
              <a:ext cx="266488" cy="297615"/>
            </a:xfrm>
            <a:custGeom>
              <a:rect b="b" l="l" r="r" t="t"/>
              <a:pathLst>
                <a:path extrusionOk="0" h="9265" w="8296">
                  <a:moveTo>
                    <a:pt x="188" y="0"/>
                  </a:moveTo>
                  <a:cubicBezTo>
                    <a:pt x="83" y="0"/>
                    <a:pt x="1" y="83"/>
                    <a:pt x="1" y="187"/>
                  </a:cubicBezTo>
                  <a:lnTo>
                    <a:pt x="1" y="9078"/>
                  </a:lnTo>
                  <a:cubicBezTo>
                    <a:pt x="1" y="9181"/>
                    <a:pt x="83" y="9265"/>
                    <a:pt x="188" y="9265"/>
                  </a:cubicBezTo>
                  <a:lnTo>
                    <a:pt x="8109" y="9265"/>
                  </a:lnTo>
                  <a:cubicBezTo>
                    <a:pt x="8212" y="9265"/>
                    <a:pt x="8296" y="9181"/>
                    <a:pt x="8296" y="9078"/>
                  </a:cubicBezTo>
                  <a:lnTo>
                    <a:pt x="8296" y="8984"/>
                  </a:lnTo>
                  <a:lnTo>
                    <a:pt x="376" y="8984"/>
                  </a:lnTo>
                  <a:lnTo>
                    <a:pt x="376" y="8986"/>
                  </a:lnTo>
                  <a:cubicBezTo>
                    <a:pt x="325" y="8986"/>
                    <a:pt x="282" y="8945"/>
                    <a:pt x="282" y="8891"/>
                  </a:cubicBezTo>
                  <a:lnTo>
                    <a:pt x="282"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a:off x="4777059" y="3498902"/>
              <a:ext cx="229419" cy="170731"/>
            </a:xfrm>
            <a:custGeom>
              <a:rect b="b" l="l" r="r" t="t"/>
              <a:pathLst>
                <a:path extrusionOk="0" h="5315" w="7142">
                  <a:moveTo>
                    <a:pt x="244" y="0"/>
                  </a:moveTo>
                  <a:lnTo>
                    <a:pt x="94" y="38"/>
                  </a:lnTo>
                  <a:cubicBezTo>
                    <a:pt x="42" y="38"/>
                    <a:pt x="0" y="81"/>
                    <a:pt x="0" y="132"/>
                  </a:cubicBezTo>
                  <a:lnTo>
                    <a:pt x="0" y="5221"/>
                  </a:lnTo>
                  <a:cubicBezTo>
                    <a:pt x="0" y="5273"/>
                    <a:pt x="44" y="5315"/>
                    <a:pt x="94" y="5315"/>
                  </a:cubicBezTo>
                  <a:lnTo>
                    <a:pt x="7011" y="5315"/>
                  </a:lnTo>
                  <a:cubicBezTo>
                    <a:pt x="7062" y="5315"/>
                    <a:pt x="7104" y="5273"/>
                    <a:pt x="7104" y="5221"/>
                  </a:cubicBezTo>
                  <a:lnTo>
                    <a:pt x="7142" y="5073"/>
                  </a:lnTo>
                  <a:lnTo>
                    <a:pt x="7142" y="95"/>
                  </a:lnTo>
                  <a:cubicBezTo>
                    <a:pt x="7142" y="42"/>
                    <a:pt x="7098" y="0"/>
                    <a:pt x="70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4775838" y="3498902"/>
              <a:ext cx="230640" cy="171952"/>
            </a:xfrm>
            <a:custGeom>
              <a:rect b="b" l="l" r="r" t="t"/>
              <a:pathLst>
                <a:path extrusionOk="0" h="5353" w="7180">
                  <a:moveTo>
                    <a:pt x="95" y="0"/>
                  </a:moveTo>
                  <a:cubicBezTo>
                    <a:pt x="44" y="0"/>
                    <a:pt x="1" y="42"/>
                    <a:pt x="1" y="95"/>
                  </a:cubicBezTo>
                  <a:lnTo>
                    <a:pt x="1" y="5258"/>
                  </a:lnTo>
                  <a:cubicBezTo>
                    <a:pt x="1" y="5309"/>
                    <a:pt x="43" y="5352"/>
                    <a:pt x="95" y="5352"/>
                  </a:cubicBezTo>
                  <a:lnTo>
                    <a:pt x="7085" y="5352"/>
                  </a:lnTo>
                  <a:cubicBezTo>
                    <a:pt x="7136" y="5352"/>
                    <a:pt x="7180" y="5310"/>
                    <a:pt x="7180" y="5258"/>
                  </a:cubicBezTo>
                  <a:lnTo>
                    <a:pt x="7180" y="5073"/>
                  </a:lnTo>
                  <a:lnTo>
                    <a:pt x="376" y="5073"/>
                  </a:lnTo>
                  <a:cubicBezTo>
                    <a:pt x="325" y="5073"/>
                    <a:pt x="282" y="5031"/>
                    <a:pt x="282" y="4979"/>
                  </a:cubicBezTo>
                  <a:lnTo>
                    <a:pt x="282"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4795016" y="3516860"/>
              <a:ext cx="193506" cy="134818"/>
            </a:xfrm>
            <a:custGeom>
              <a:rect b="b" l="l" r="r" t="t"/>
              <a:pathLst>
                <a:path extrusionOk="0" h="4197" w="6024">
                  <a:moveTo>
                    <a:pt x="337" y="0"/>
                  </a:moveTo>
                  <a:cubicBezTo>
                    <a:pt x="304" y="0"/>
                    <a:pt x="272" y="6"/>
                    <a:pt x="243" y="13"/>
                  </a:cubicBezTo>
                  <a:cubicBezTo>
                    <a:pt x="83" y="55"/>
                    <a:pt x="0" y="275"/>
                    <a:pt x="0" y="449"/>
                  </a:cubicBezTo>
                  <a:lnTo>
                    <a:pt x="0" y="3823"/>
                  </a:lnTo>
                  <a:cubicBezTo>
                    <a:pt x="0" y="4030"/>
                    <a:pt x="168" y="4197"/>
                    <a:pt x="374" y="4197"/>
                  </a:cubicBezTo>
                  <a:lnTo>
                    <a:pt x="5574" y="4197"/>
                  </a:lnTo>
                  <a:cubicBezTo>
                    <a:pt x="5749" y="4197"/>
                    <a:pt x="5969" y="4116"/>
                    <a:pt x="6011" y="3957"/>
                  </a:cubicBezTo>
                  <a:cubicBezTo>
                    <a:pt x="6019" y="3925"/>
                    <a:pt x="6024" y="3894"/>
                    <a:pt x="6024" y="3862"/>
                  </a:cubicBezTo>
                  <a:lnTo>
                    <a:pt x="6024" y="374"/>
                  </a:lnTo>
                  <a:cubicBezTo>
                    <a:pt x="6024" y="167"/>
                    <a:pt x="5857" y="0"/>
                    <a:pt x="5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4793892" y="3517309"/>
              <a:ext cx="194213" cy="135589"/>
            </a:xfrm>
            <a:custGeom>
              <a:rect b="b" l="l" r="r" t="t"/>
              <a:pathLst>
                <a:path extrusionOk="0" h="4221" w="6046">
                  <a:moveTo>
                    <a:pt x="278" y="1"/>
                  </a:moveTo>
                  <a:cubicBezTo>
                    <a:pt x="118" y="43"/>
                    <a:pt x="0" y="187"/>
                    <a:pt x="0" y="361"/>
                  </a:cubicBezTo>
                  <a:lnTo>
                    <a:pt x="0" y="3848"/>
                  </a:lnTo>
                  <a:cubicBezTo>
                    <a:pt x="0" y="4054"/>
                    <a:pt x="167" y="4221"/>
                    <a:pt x="372" y="4221"/>
                  </a:cubicBezTo>
                  <a:lnTo>
                    <a:pt x="5685" y="4221"/>
                  </a:lnTo>
                  <a:cubicBezTo>
                    <a:pt x="5859" y="4221"/>
                    <a:pt x="6005" y="4102"/>
                    <a:pt x="6046" y="3943"/>
                  </a:cubicBezTo>
                  <a:lnTo>
                    <a:pt x="409" y="3943"/>
                  </a:lnTo>
                  <a:cubicBezTo>
                    <a:pt x="336" y="3940"/>
                    <a:pt x="278" y="3882"/>
                    <a:pt x="278" y="3809"/>
                  </a:cubicBezTo>
                  <a:lnTo>
                    <a:pt x="278"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4848888" y="3688723"/>
              <a:ext cx="157625" cy="70734"/>
            </a:xfrm>
            <a:custGeom>
              <a:rect b="b" l="l" r="r" t="t"/>
              <a:pathLst>
                <a:path extrusionOk="0" h="2202" w="4907">
                  <a:moveTo>
                    <a:pt x="246" y="1"/>
                  </a:moveTo>
                  <a:lnTo>
                    <a:pt x="98" y="40"/>
                  </a:lnTo>
                  <a:cubicBezTo>
                    <a:pt x="47" y="40"/>
                    <a:pt x="4" y="80"/>
                    <a:pt x="4" y="134"/>
                  </a:cubicBezTo>
                  <a:lnTo>
                    <a:pt x="4" y="2110"/>
                  </a:lnTo>
                  <a:cubicBezTo>
                    <a:pt x="1" y="2161"/>
                    <a:pt x="43" y="2201"/>
                    <a:pt x="95" y="2201"/>
                  </a:cubicBezTo>
                  <a:lnTo>
                    <a:pt x="4775" y="2201"/>
                  </a:lnTo>
                  <a:cubicBezTo>
                    <a:pt x="4826" y="2201"/>
                    <a:pt x="4869" y="2161"/>
                    <a:pt x="4869" y="2107"/>
                  </a:cubicBezTo>
                  <a:lnTo>
                    <a:pt x="4907" y="1959"/>
                  </a:lnTo>
                  <a:lnTo>
                    <a:pt x="4907" y="95"/>
                  </a:lnTo>
                  <a:cubicBezTo>
                    <a:pt x="4907" y="44"/>
                    <a:pt x="4865" y="1"/>
                    <a:pt x="4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4847700" y="3688819"/>
              <a:ext cx="158782" cy="71922"/>
            </a:xfrm>
            <a:custGeom>
              <a:rect b="b" l="l" r="r" t="t"/>
              <a:pathLst>
                <a:path extrusionOk="0" h="2239" w="4943">
                  <a:moveTo>
                    <a:pt x="94" y="1"/>
                  </a:moveTo>
                  <a:cubicBezTo>
                    <a:pt x="44" y="1"/>
                    <a:pt x="0" y="41"/>
                    <a:pt x="0" y="95"/>
                  </a:cubicBezTo>
                  <a:lnTo>
                    <a:pt x="0" y="2145"/>
                  </a:lnTo>
                  <a:cubicBezTo>
                    <a:pt x="0" y="2195"/>
                    <a:pt x="42" y="2239"/>
                    <a:pt x="94" y="2239"/>
                  </a:cubicBezTo>
                  <a:lnTo>
                    <a:pt x="4848" y="2239"/>
                  </a:lnTo>
                  <a:cubicBezTo>
                    <a:pt x="4899" y="2239"/>
                    <a:pt x="4943" y="2197"/>
                    <a:pt x="4943" y="2145"/>
                  </a:cubicBezTo>
                  <a:lnTo>
                    <a:pt x="4943" y="1958"/>
                  </a:lnTo>
                  <a:lnTo>
                    <a:pt x="375" y="1958"/>
                  </a:lnTo>
                  <a:cubicBezTo>
                    <a:pt x="325" y="1958"/>
                    <a:pt x="281" y="1916"/>
                    <a:pt x="281" y="1864"/>
                  </a:cubicBezTo>
                  <a:lnTo>
                    <a:pt x="281"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4900158" y="3706777"/>
              <a:ext cx="35913" cy="35913"/>
            </a:xfrm>
            <a:custGeom>
              <a:rect b="b" l="l" r="r" t="t"/>
              <a:pathLst>
                <a:path extrusionOk="0" h="1118" w="1118">
                  <a:moveTo>
                    <a:pt x="559" y="0"/>
                  </a:moveTo>
                  <a:cubicBezTo>
                    <a:pt x="249" y="0"/>
                    <a:pt x="0" y="251"/>
                    <a:pt x="0" y="559"/>
                  </a:cubicBezTo>
                  <a:cubicBezTo>
                    <a:pt x="0" y="867"/>
                    <a:pt x="249" y="1118"/>
                    <a:pt x="559" y="1118"/>
                  </a:cubicBezTo>
                  <a:cubicBezTo>
                    <a:pt x="867" y="1118"/>
                    <a:pt x="1118" y="867"/>
                    <a:pt x="1118" y="559"/>
                  </a:cubicBezTo>
                  <a:cubicBezTo>
                    <a:pt x="1118" y="251"/>
                    <a:pt x="867" y="0"/>
                    <a:pt x="55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0"/>
            <p:cNvSpPr/>
            <p:nvPr/>
          </p:nvSpPr>
          <p:spPr>
            <a:xfrm>
              <a:off x="4895629" y="3720269"/>
              <a:ext cx="27015" cy="8962"/>
            </a:xfrm>
            <a:custGeom>
              <a:rect b="b" l="l" r="r" t="t"/>
              <a:pathLst>
                <a:path extrusionOk="0" h="279" w="841">
                  <a:moveTo>
                    <a:pt x="141" y="0"/>
                  </a:moveTo>
                  <a:cubicBezTo>
                    <a:pt x="65" y="0"/>
                    <a:pt x="1" y="61"/>
                    <a:pt x="1" y="139"/>
                  </a:cubicBezTo>
                  <a:cubicBezTo>
                    <a:pt x="1" y="216"/>
                    <a:pt x="63" y="278"/>
                    <a:pt x="141" y="278"/>
                  </a:cubicBezTo>
                  <a:lnTo>
                    <a:pt x="700" y="278"/>
                  </a:lnTo>
                  <a:cubicBezTo>
                    <a:pt x="777" y="278"/>
                    <a:pt x="840" y="217"/>
                    <a:pt x="839" y="139"/>
                  </a:cubicBezTo>
                  <a:cubicBezTo>
                    <a:pt x="839" y="64"/>
                    <a:pt x="777" y="0"/>
                    <a:pt x="70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0"/>
            <p:cNvSpPr/>
            <p:nvPr/>
          </p:nvSpPr>
          <p:spPr>
            <a:xfrm>
              <a:off x="4953998" y="3706777"/>
              <a:ext cx="35977" cy="35913"/>
            </a:xfrm>
            <a:custGeom>
              <a:rect b="b" l="l" r="r" t="t"/>
              <a:pathLst>
                <a:path extrusionOk="0" h="1118" w="1120">
                  <a:moveTo>
                    <a:pt x="561" y="0"/>
                  </a:moveTo>
                  <a:cubicBezTo>
                    <a:pt x="251" y="0"/>
                    <a:pt x="1" y="251"/>
                    <a:pt x="1" y="559"/>
                  </a:cubicBezTo>
                  <a:cubicBezTo>
                    <a:pt x="1" y="867"/>
                    <a:pt x="251" y="1118"/>
                    <a:pt x="561" y="1118"/>
                  </a:cubicBezTo>
                  <a:cubicBezTo>
                    <a:pt x="869" y="1118"/>
                    <a:pt x="1120" y="867"/>
                    <a:pt x="1120" y="559"/>
                  </a:cubicBezTo>
                  <a:cubicBezTo>
                    <a:pt x="1120" y="251"/>
                    <a:pt x="869" y="0"/>
                    <a:pt x="56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4950143" y="3720269"/>
              <a:ext cx="26405" cy="8962"/>
            </a:xfrm>
            <a:custGeom>
              <a:rect b="b" l="l" r="r" t="t"/>
              <a:pathLst>
                <a:path extrusionOk="0" h="279" w="822">
                  <a:moveTo>
                    <a:pt x="139" y="0"/>
                  </a:moveTo>
                  <a:cubicBezTo>
                    <a:pt x="63" y="0"/>
                    <a:pt x="0" y="61"/>
                    <a:pt x="0" y="139"/>
                  </a:cubicBezTo>
                  <a:cubicBezTo>
                    <a:pt x="0" y="216"/>
                    <a:pt x="61" y="278"/>
                    <a:pt x="139" y="278"/>
                  </a:cubicBezTo>
                  <a:lnTo>
                    <a:pt x="681" y="278"/>
                  </a:lnTo>
                  <a:cubicBezTo>
                    <a:pt x="758" y="278"/>
                    <a:pt x="821" y="217"/>
                    <a:pt x="820" y="139"/>
                  </a:cubicBezTo>
                  <a:cubicBezTo>
                    <a:pt x="820" y="64"/>
                    <a:pt x="758" y="0"/>
                    <a:pt x="68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4825309" y="3720269"/>
              <a:ext cx="8962" cy="44907"/>
            </a:xfrm>
            <a:custGeom>
              <a:rect b="b" l="l" r="r" t="t"/>
              <a:pathLst>
                <a:path extrusionOk="0" h="1398" w="279">
                  <a:moveTo>
                    <a:pt x="140" y="0"/>
                  </a:moveTo>
                  <a:cubicBezTo>
                    <a:pt x="65" y="0"/>
                    <a:pt x="1" y="61"/>
                    <a:pt x="1" y="139"/>
                  </a:cubicBezTo>
                  <a:lnTo>
                    <a:pt x="1" y="1258"/>
                  </a:lnTo>
                  <a:cubicBezTo>
                    <a:pt x="1" y="1333"/>
                    <a:pt x="62" y="1397"/>
                    <a:pt x="140" y="1397"/>
                  </a:cubicBezTo>
                  <a:cubicBezTo>
                    <a:pt x="215" y="1397"/>
                    <a:pt x="279" y="1335"/>
                    <a:pt x="279" y="1258"/>
                  </a:cubicBezTo>
                  <a:lnTo>
                    <a:pt x="279" y="139"/>
                  </a:lnTo>
                  <a:cubicBezTo>
                    <a:pt x="279" y="64"/>
                    <a:pt x="217" y="0"/>
                    <a:pt x="14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4807384" y="3720269"/>
              <a:ext cx="8962" cy="44907"/>
            </a:xfrm>
            <a:custGeom>
              <a:rect b="b" l="l" r="r" t="t"/>
              <a:pathLst>
                <a:path extrusionOk="0" h="1398" w="279">
                  <a:moveTo>
                    <a:pt x="139" y="0"/>
                  </a:moveTo>
                  <a:cubicBezTo>
                    <a:pt x="62" y="0"/>
                    <a:pt x="0" y="61"/>
                    <a:pt x="0" y="139"/>
                  </a:cubicBezTo>
                  <a:lnTo>
                    <a:pt x="0" y="1258"/>
                  </a:lnTo>
                  <a:cubicBezTo>
                    <a:pt x="0" y="1333"/>
                    <a:pt x="61" y="1397"/>
                    <a:pt x="139" y="1397"/>
                  </a:cubicBezTo>
                  <a:cubicBezTo>
                    <a:pt x="214" y="1397"/>
                    <a:pt x="278" y="1335"/>
                    <a:pt x="278" y="1258"/>
                  </a:cubicBezTo>
                  <a:lnTo>
                    <a:pt x="278" y="139"/>
                  </a:lnTo>
                  <a:cubicBezTo>
                    <a:pt x="278" y="64"/>
                    <a:pt x="214" y="0"/>
                    <a:pt x="13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4789362" y="3720269"/>
              <a:ext cx="9026" cy="44907"/>
            </a:xfrm>
            <a:custGeom>
              <a:rect b="b" l="l" r="r" t="t"/>
              <a:pathLst>
                <a:path extrusionOk="0" h="1398" w="281">
                  <a:moveTo>
                    <a:pt x="140" y="0"/>
                  </a:moveTo>
                  <a:cubicBezTo>
                    <a:pt x="65" y="0"/>
                    <a:pt x="1" y="61"/>
                    <a:pt x="1" y="139"/>
                  </a:cubicBezTo>
                  <a:lnTo>
                    <a:pt x="1" y="1258"/>
                  </a:lnTo>
                  <a:cubicBezTo>
                    <a:pt x="1" y="1333"/>
                    <a:pt x="63" y="1397"/>
                    <a:pt x="140" y="1397"/>
                  </a:cubicBezTo>
                  <a:cubicBezTo>
                    <a:pt x="217" y="1397"/>
                    <a:pt x="280" y="1335"/>
                    <a:pt x="280" y="1258"/>
                  </a:cubicBezTo>
                  <a:lnTo>
                    <a:pt x="280" y="139"/>
                  </a:lnTo>
                  <a:cubicBezTo>
                    <a:pt x="280" y="64"/>
                    <a:pt x="218" y="0"/>
                    <a:pt x="14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4771437" y="3720269"/>
              <a:ext cx="8994" cy="44907"/>
            </a:xfrm>
            <a:custGeom>
              <a:rect b="b" l="l" r="r" t="t"/>
              <a:pathLst>
                <a:path extrusionOk="0" h="1398" w="280">
                  <a:moveTo>
                    <a:pt x="139" y="0"/>
                  </a:moveTo>
                  <a:cubicBezTo>
                    <a:pt x="64" y="0"/>
                    <a:pt x="0" y="61"/>
                    <a:pt x="0" y="139"/>
                  </a:cubicBezTo>
                  <a:lnTo>
                    <a:pt x="0" y="1258"/>
                  </a:lnTo>
                  <a:cubicBezTo>
                    <a:pt x="0" y="1333"/>
                    <a:pt x="62" y="1397"/>
                    <a:pt x="139" y="1397"/>
                  </a:cubicBezTo>
                  <a:cubicBezTo>
                    <a:pt x="216" y="1397"/>
                    <a:pt x="280" y="1335"/>
                    <a:pt x="280" y="1258"/>
                  </a:cubicBezTo>
                  <a:lnTo>
                    <a:pt x="280" y="139"/>
                  </a:lnTo>
                  <a:cubicBezTo>
                    <a:pt x="280" y="64"/>
                    <a:pt x="216" y="0"/>
                    <a:pt x="13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4777059" y="3688691"/>
              <a:ext cx="52745" cy="16896"/>
            </a:xfrm>
            <a:custGeom>
              <a:rect b="b" l="l" r="r" t="t"/>
              <a:pathLst>
                <a:path extrusionOk="0" h="526" w="1642">
                  <a:moveTo>
                    <a:pt x="244" y="0"/>
                  </a:moveTo>
                  <a:lnTo>
                    <a:pt x="94" y="38"/>
                  </a:lnTo>
                  <a:cubicBezTo>
                    <a:pt x="42" y="38"/>
                    <a:pt x="0" y="81"/>
                    <a:pt x="0" y="132"/>
                  </a:cubicBezTo>
                  <a:lnTo>
                    <a:pt x="0" y="432"/>
                  </a:lnTo>
                  <a:cubicBezTo>
                    <a:pt x="0" y="484"/>
                    <a:pt x="44" y="526"/>
                    <a:pt x="94" y="526"/>
                  </a:cubicBezTo>
                  <a:lnTo>
                    <a:pt x="1512" y="526"/>
                  </a:lnTo>
                  <a:cubicBezTo>
                    <a:pt x="1562" y="526"/>
                    <a:pt x="1604" y="484"/>
                    <a:pt x="1604" y="429"/>
                  </a:cubicBezTo>
                  <a:lnTo>
                    <a:pt x="1642" y="281"/>
                  </a:lnTo>
                  <a:lnTo>
                    <a:pt x="1642" y="94"/>
                  </a:lnTo>
                  <a:cubicBezTo>
                    <a:pt x="1642" y="42"/>
                    <a:pt x="1599" y="0"/>
                    <a:pt x="1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4775838" y="3688723"/>
              <a:ext cx="53966" cy="18085"/>
            </a:xfrm>
            <a:custGeom>
              <a:rect b="b" l="l" r="r" t="t"/>
              <a:pathLst>
                <a:path extrusionOk="0" h="563" w="1680">
                  <a:moveTo>
                    <a:pt x="95" y="1"/>
                  </a:moveTo>
                  <a:cubicBezTo>
                    <a:pt x="44" y="1"/>
                    <a:pt x="1" y="43"/>
                    <a:pt x="1" y="95"/>
                  </a:cubicBezTo>
                  <a:lnTo>
                    <a:pt x="1" y="468"/>
                  </a:lnTo>
                  <a:cubicBezTo>
                    <a:pt x="1" y="519"/>
                    <a:pt x="43" y="562"/>
                    <a:pt x="95" y="562"/>
                  </a:cubicBezTo>
                  <a:lnTo>
                    <a:pt x="1586" y="562"/>
                  </a:lnTo>
                  <a:cubicBezTo>
                    <a:pt x="1637" y="562"/>
                    <a:pt x="1680" y="520"/>
                    <a:pt x="1680" y="468"/>
                  </a:cubicBezTo>
                  <a:lnTo>
                    <a:pt x="1680" y="282"/>
                  </a:lnTo>
                  <a:lnTo>
                    <a:pt x="338" y="282"/>
                  </a:lnTo>
                  <a:cubicBezTo>
                    <a:pt x="306" y="282"/>
                    <a:pt x="282" y="257"/>
                    <a:pt x="282" y="225"/>
                  </a:cubicBezTo>
                  <a:lnTo>
                    <a:pt x="282"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4859746" y="3702311"/>
              <a:ext cx="26951" cy="8962"/>
            </a:xfrm>
            <a:custGeom>
              <a:rect b="b" l="l" r="r" t="t"/>
              <a:pathLst>
                <a:path extrusionOk="0" h="279" w="839">
                  <a:moveTo>
                    <a:pt x="139" y="0"/>
                  </a:moveTo>
                  <a:cubicBezTo>
                    <a:pt x="64" y="0"/>
                    <a:pt x="0" y="63"/>
                    <a:pt x="0" y="139"/>
                  </a:cubicBezTo>
                  <a:cubicBezTo>
                    <a:pt x="0" y="215"/>
                    <a:pt x="61" y="278"/>
                    <a:pt x="139" y="278"/>
                  </a:cubicBezTo>
                  <a:lnTo>
                    <a:pt x="698" y="278"/>
                  </a:lnTo>
                  <a:cubicBezTo>
                    <a:pt x="776" y="278"/>
                    <a:pt x="838" y="215"/>
                    <a:pt x="838" y="139"/>
                  </a:cubicBezTo>
                  <a:cubicBezTo>
                    <a:pt x="838" y="63"/>
                    <a:pt x="776" y="0"/>
                    <a:pt x="69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4859746" y="3720269"/>
              <a:ext cx="8962" cy="8962"/>
            </a:xfrm>
            <a:custGeom>
              <a:rect b="b" l="l" r="r" t="t"/>
              <a:pathLst>
                <a:path extrusionOk="0" h="279" w="279">
                  <a:moveTo>
                    <a:pt x="139" y="0"/>
                  </a:moveTo>
                  <a:cubicBezTo>
                    <a:pt x="62" y="0"/>
                    <a:pt x="0" y="62"/>
                    <a:pt x="0" y="139"/>
                  </a:cubicBezTo>
                  <a:cubicBezTo>
                    <a:pt x="0" y="216"/>
                    <a:pt x="62" y="278"/>
                    <a:pt x="139" y="278"/>
                  </a:cubicBezTo>
                  <a:cubicBezTo>
                    <a:pt x="216" y="278"/>
                    <a:pt x="278" y="216"/>
                    <a:pt x="278" y="139"/>
                  </a:cubicBezTo>
                  <a:cubicBezTo>
                    <a:pt x="278" y="62"/>
                    <a:pt x="216" y="0"/>
                    <a:pt x="13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4859746" y="3738194"/>
              <a:ext cx="8962" cy="9026"/>
            </a:xfrm>
            <a:custGeom>
              <a:rect b="b" l="l" r="r" t="t"/>
              <a:pathLst>
                <a:path extrusionOk="0" h="281" w="279">
                  <a:moveTo>
                    <a:pt x="139" y="1"/>
                  </a:moveTo>
                  <a:cubicBezTo>
                    <a:pt x="62" y="1"/>
                    <a:pt x="0" y="63"/>
                    <a:pt x="0" y="140"/>
                  </a:cubicBezTo>
                  <a:cubicBezTo>
                    <a:pt x="0" y="217"/>
                    <a:pt x="62" y="280"/>
                    <a:pt x="139" y="280"/>
                  </a:cubicBezTo>
                  <a:cubicBezTo>
                    <a:pt x="216" y="280"/>
                    <a:pt x="278" y="217"/>
                    <a:pt x="278" y="140"/>
                  </a:cubicBezTo>
                  <a:cubicBezTo>
                    <a:pt x="278" y="63"/>
                    <a:pt x="216" y="1"/>
                    <a:pt x="13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4877704" y="3720269"/>
              <a:ext cx="8994" cy="8962"/>
            </a:xfrm>
            <a:custGeom>
              <a:rect b="b" l="l" r="r" t="t"/>
              <a:pathLst>
                <a:path extrusionOk="0" h="279" w="280">
                  <a:moveTo>
                    <a:pt x="139" y="0"/>
                  </a:moveTo>
                  <a:cubicBezTo>
                    <a:pt x="62" y="0"/>
                    <a:pt x="0" y="62"/>
                    <a:pt x="0" y="139"/>
                  </a:cubicBezTo>
                  <a:cubicBezTo>
                    <a:pt x="0" y="216"/>
                    <a:pt x="62" y="278"/>
                    <a:pt x="139" y="278"/>
                  </a:cubicBezTo>
                  <a:cubicBezTo>
                    <a:pt x="216" y="278"/>
                    <a:pt x="279" y="216"/>
                    <a:pt x="279" y="139"/>
                  </a:cubicBezTo>
                  <a:cubicBezTo>
                    <a:pt x="279" y="62"/>
                    <a:pt x="216" y="0"/>
                    <a:pt x="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a:off x="4877704" y="3738194"/>
              <a:ext cx="8994" cy="9026"/>
            </a:xfrm>
            <a:custGeom>
              <a:rect b="b" l="l" r="r" t="t"/>
              <a:pathLst>
                <a:path extrusionOk="0" h="281" w="280">
                  <a:moveTo>
                    <a:pt x="139" y="1"/>
                  </a:moveTo>
                  <a:cubicBezTo>
                    <a:pt x="62" y="1"/>
                    <a:pt x="0" y="63"/>
                    <a:pt x="0" y="140"/>
                  </a:cubicBezTo>
                  <a:cubicBezTo>
                    <a:pt x="0" y="217"/>
                    <a:pt x="62" y="280"/>
                    <a:pt x="139" y="280"/>
                  </a:cubicBezTo>
                  <a:cubicBezTo>
                    <a:pt x="216" y="280"/>
                    <a:pt x="279" y="217"/>
                    <a:pt x="279" y="140"/>
                  </a:cubicBezTo>
                  <a:cubicBezTo>
                    <a:pt x="279" y="63"/>
                    <a:pt x="216" y="1"/>
                    <a:pt x="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40"/>
          <p:cNvGrpSpPr/>
          <p:nvPr/>
        </p:nvGrpSpPr>
        <p:grpSpPr>
          <a:xfrm>
            <a:off x="1029100" y="3487744"/>
            <a:ext cx="659766" cy="659178"/>
            <a:chOff x="4742365" y="2834965"/>
            <a:chExt cx="297594" cy="297329"/>
          </a:xfrm>
        </p:grpSpPr>
        <p:sp>
          <p:nvSpPr>
            <p:cNvPr id="1365" name="Google Shape;1365;p40"/>
            <p:cNvSpPr/>
            <p:nvPr/>
          </p:nvSpPr>
          <p:spPr>
            <a:xfrm>
              <a:off x="4888754" y="2834965"/>
              <a:ext cx="122740" cy="206419"/>
            </a:xfrm>
            <a:custGeom>
              <a:rect b="b" l="l" r="r" t="t"/>
              <a:pathLst>
                <a:path extrusionOk="0" h="6426" w="3821">
                  <a:moveTo>
                    <a:pt x="792" y="1"/>
                  </a:moveTo>
                  <a:cubicBezTo>
                    <a:pt x="355" y="1"/>
                    <a:pt x="1" y="358"/>
                    <a:pt x="1" y="794"/>
                  </a:cubicBezTo>
                  <a:lnTo>
                    <a:pt x="1" y="3177"/>
                  </a:lnTo>
                  <a:lnTo>
                    <a:pt x="31" y="3250"/>
                  </a:lnTo>
                  <a:cubicBezTo>
                    <a:pt x="111" y="3347"/>
                    <a:pt x="371" y="3521"/>
                    <a:pt x="429" y="3533"/>
                  </a:cubicBezTo>
                  <a:lnTo>
                    <a:pt x="467" y="3508"/>
                  </a:lnTo>
                  <a:lnTo>
                    <a:pt x="467" y="794"/>
                  </a:lnTo>
                  <a:cubicBezTo>
                    <a:pt x="467" y="614"/>
                    <a:pt x="613" y="468"/>
                    <a:pt x="792" y="468"/>
                  </a:cubicBezTo>
                  <a:cubicBezTo>
                    <a:pt x="972" y="468"/>
                    <a:pt x="1118" y="614"/>
                    <a:pt x="1118" y="794"/>
                  </a:cubicBezTo>
                  <a:lnTo>
                    <a:pt x="1118" y="2566"/>
                  </a:lnTo>
                  <a:cubicBezTo>
                    <a:pt x="1118" y="3003"/>
                    <a:pt x="1473" y="3358"/>
                    <a:pt x="1911" y="3358"/>
                  </a:cubicBezTo>
                  <a:cubicBezTo>
                    <a:pt x="2349" y="3358"/>
                    <a:pt x="2703" y="3001"/>
                    <a:pt x="2703" y="2566"/>
                  </a:cubicBezTo>
                  <a:lnTo>
                    <a:pt x="2703" y="1671"/>
                  </a:lnTo>
                  <a:cubicBezTo>
                    <a:pt x="2703" y="1493"/>
                    <a:pt x="2850" y="1345"/>
                    <a:pt x="3029" y="1345"/>
                  </a:cubicBezTo>
                  <a:cubicBezTo>
                    <a:pt x="3209" y="1345"/>
                    <a:pt x="3355" y="1493"/>
                    <a:pt x="3355" y="1671"/>
                  </a:cubicBezTo>
                  <a:lnTo>
                    <a:pt x="3355" y="6034"/>
                  </a:lnTo>
                  <a:lnTo>
                    <a:pt x="3392" y="6425"/>
                  </a:lnTo>
                  <a:lnTo>
                    <a:pt x="3783" y="6425"/>
                  </a:lnTo>
                  <a:lnTo>
                    <a:pt x="3821" y="6034"/>
                  </a:lnTo>
                  <a:lnTo>
                    <a:pt x="3821" y="1671"/>
                  </a:lnTo>
                  <a:cubicBezTo>
                    <a:pt x="3821" y="1234"/>
                    <a:pt x="3465" y="879"/>
                    <a:pt x="3029" y="879"/>
                  </a:cubicBezTo>
                  <a:cubicBezTo>
                    <a:pt x="2590" y="879"/>
                    <a:pt x="2236" y="1235"/>
                    <a:pt x="2236" y="1671"/>
                  </a:cubicBezTo>
                  <a:lnTo>
                    <a:pt x="2236" y="2566"/>
                  </a:lnTo>
                  <a:cubicBezTo>
                    <a:pt x="2236" y="2744"/>
                    <a:pt x="2090" y="2891"/>
                    <a:pt x="1910" y="2891"/>
                  </a:cubicBezTo>
                  <a:cubicBezTo>
                    <a:pt x="1732" y="2891"/>
                    <a:pt x="1584" y="2744"/>
                    <a:pt x="1584" y="2566"/>
                  </a:cubicBezTo>
                  <a:lnTo>
                    <a:pt x="1584" y="794"/>
                  </a:lnTo>
                  <a:cubicBezTo>
                    <a:pt x="1584" y="355"/>
                    <a:pt x="122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4888754" y="2937087"/>
              <a:ext cx="15001" cy="39607"/>
            </a:xfrm>
            <a:custGeom>
              <a:rect b="b" l="l" r="r" t="t"/>
              <a:pathLst>
                <a:path extrusionOk="0" h="1233" w="467">
                  <a:moveTo>
                    <a:pt x="1" y="1"/>
                  </a:moveTo>
                  <a:lnTo>
                    <a:pt x="1" y="898"/>
                  </a:lnTo>
                  <a:cubicBezTo>
                    <a:pt x="1" y="1025"/>
                    <a:pt x="105" y="1232"/>
                    <a:pt x="234" y="1232"/>
                  </a:cubicBezTo>
                  <a:cubicBezTo>
                    <a:pt x="362" y="1232"/>
                    <a:pt x="467" y="1025"/>
                    <a:pt x="467" y="898"/>
                  </a:cubicBezTo>
                  <a:lnTo>
                    <a:pt x="467" y="331"/>
                  </a:lnTo>
                  <a:cubicBezTo>
                    <a:pt x="323" y="206"/>
                    <a:pt x="167" y="96"/>
                    <a:pt x="1" y="1"/>
                  </a:cubicBezTo>
                  <a:close/>
                </a:path>
              </a:pathLst>
            </a:custGeom>
            <a:solidFill>
              <a:srgbClr val="D1C7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4996563" y="3028736"/>
              <a:ext cx="15033" cy="13813"/>
            </a:xfrm>
            <a:custGeom>
              <a:rect b="b" l="l" r="r" t="t"/>
              <a:pathLst>
                <a:path extrusionOk="0" h="430" w="468">
                  <a:moveTo>
                    <a:pt x="0" y="1"/>
                  </a:moveTo>
                  <a:lnTo>
                    <a:pt x="0" y="429"/>
                  </a:lnTo>
                  <a:lnTo>
                    <a:pt x="468" y="429"/>
                  </a:lnTo>
                  <a:lnTo>
                    <a:pt x="468" y="1"/>
                  </a:lnTo>
                  <a:close/>
                </a:path>
              </a:pathLst>
            </a:custGeom>
            <a:solidFill>
              <a:srgbClr val="D1C7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4746348" y="2934420"/>
              <a:ext cx="182295" cy="183484"/>
            </a:xfrm>
            <a:custGeom>
              <a:rect b="b" l="l" r="r" t="t"/>
              <a:pathLst>
                <a:path extrusionOk="0" h="5712" w="5675">
                  <a:moveTo>
                    <a:pt x="2776" y="1"/>
                  </a:moveTo>
                  <a:cubicBezTo>
                    <a:pt x="2046" y="1"/>
                    <a:pt x="1381" y="272"/>
                    <a:pt x="869" y="716"/>
                  </a:cubicBezTo>
                  <a:cubicBezTo>
                    <a:pt x="869" y="716"/>
                    <a:pt x="1" y="1577"/>
                    <a:pt x="1" y="2450"/>
                  </a:cubicBezTo>
                  <a:cubicBezTo>
                    <a:pt x="1" y="5173"/>
                    <a:pt x="1731" y="5712"/>
                    <a:pt x="3121" y="5712"/>
                  </a:cubicBezTo>
                  <a:cubicBezTo>
                    <a:pt x="4089" y="5712"/>
                    <a:pt x="4962" y="4807"/>
                    <a:pt x="4962" y="4807"/>
                  </a:cubicBezTo>
                  <a:cubicBezTo>
                    <a:pt x="5405" y="4296"/>
                    <a:pt x="5674" y="3630"/>
                    <a:pt x="5674" y="2901"/>
                  </a:cubicBezTo>
                  <a:cubicBezTo>
                    <a:pt x="5674" y="1300"/>
                    <a:pt x="4377" y="1"/>
                    <a:pt x="2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4742365" y="2957357"/>
              <a:ext cx="163311" cy="163311"/>
            </a:xfrm>
            <a:custGeom>
              <a:rect b="b" l="l" r="r" t="t"/>
              <a:pathLst>
                <a:path extrusionOk="0" h="5084" w="5084">
                  <a:moveTo>
                    <a:pt x="993" y="1"/>
                  </a:moveTo>
                  <a:cubicBezTo>
                    <a:pt x="385" y="532"/>
                    <a:pt x="0" y="1314"/>
                    <a:pt x="0" y="2185"/>
                  </a:cubicBezTo>
                  <a:cubicBezTo>
                    <a:pt x="0" y="3786"/>
                    <a:pt x="1297" y="5083"/>
                    <a:pt x="2900" y="5083"/>
                  </a:cubicBezTo>
                  <a:cubicBezTo>
                    <a:pt x="3772" y="5083"/>
                    <a:pt x="4553" y="4698"/>
                    <a:pt x="5083" y="4090"/>
                  </a:cubicBezTo>
                  <a:lnTo>
                    <a:pt x="5083" y="4090"/>
                  </a:lnTo>
                  <a:cubicBezTo>
                    <a:pt x="4574" y="4535"/>
                    <a:pt x="3908" y="4805"/>
                    <a:pt x="3178" y="4805"/>
                  </a:cubicBezTo>
                  <a:cubicBezTo>
                    <a:pt x="1577" y="4805"/>
                    <a:pt x="280" y="3507"/>
                    <a:pt x="280" y="1906"/>
                  </a:cubicBezTo>
                  <a:cubicBezTo>
                    <a:pt x="280" y="1176"/>
                    <a:pt x="549" y="510"/>
                    <a:pt x="99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4766779" y="2954626"/>
              <a:ext cx="141660" cy="142142"/>
            </a:xfrm>
            <a:custGeom>
              <a:rect b="b" l="l" r="r" t="t"/>
              <a:pathLst>
                <a:path extrusionOk="0" h="4425" w="4410">
                  <a:moveTo>
                    <a:pt x="2140" y="0"/>
                  </a:moveTo>
                  <a:cubicBezTo>
                    <a:pt x="1584" y="0"/>
                    <a:pt x="1073" y="200"/>
                    <a:pt x="679" y="532"/>
                  </a:cubicBezTo>
                  <a:cubicBezTo>
                    <a:pt x="679" y="532"/>
                    <a:pt x="0" y="1131"/>
                    <a:pt x="0" y="2272"/>
                  </a:cubicBezTo>
                  <a:cubicBezTo>
                    <a:pt x="0" y="3525"/>
                    <a:pt x="862" y="4424"/>
                    <a:pt x="2115" y="4424"/>
                  </a:cubicBezTo>
                  <a:cubicBezTo>
                    <a:pt x="3259" y="4424"/>
                    <a:pt x="3880" y="3732"/>
                    <a:pt x="3880" y="3732"/>
                  </a:cubicBezTo>
                  <a:cubicBezTo>
                    <a:pt x="4209" y="3337"/>
                    <a:pt x="4410" y="2828"/>
                    <a:pt x="4410" y="2272"/>
                  </a:cubicBezTo>
                  <a:cubicBezTo>
                    <a:pt x="4410" y="1018"/>
                    <a:pt x="3394" y="0"/>
                    <a:pt x="2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4762539" y="2971652"/>
              <a:ext cx="128843" cy="128843"/>
            </a:xfrm>
            <a:custGeom>
              <a:rect b="b" l="l" r="r" t="t"/>
              <a:pathLst>
                <a:path extrusionOk="0" h="4011" w="4011">
                  <a:moveTo>
                    <a:pt x="811" y="0"/>
                  </a:moveTo>
                  <a:lnTo>
                    <a:pt x="811" y="0"/>
                  </a:lnTo>
                  <a:cubicBezTo>
                    <a:pt x="315" y="417"/>
                    <a:pt x="1" y="1041"/>
                    <a:pt x="1" y="1740"/>
                  </a:cubicBezTo>
                  <a:cubicBezTo>
                    <a:pt x="1" y="2994"/>
                    <a:pt x="1017" y="4010"/>
                    <a:pt x="2271" y="4010"/>
                  </a:cubicBezTo>
                  <a:cubicBezTo>
                    <a:pt x="2970" y="4010"/>
                    <a:pt x="3594" y="3696"/>
                    <a:pt x="4011" y="3199"/>
                  </a:cubicBezTo>
                  <a:lnTo>
                    <a:pt x="4011" y="3199"/>
                  </a:lnTo>
                  <a:cubicBezTo>
                    <a:pt x="3615" y="3532"/>
                    <a:pt x="3106" y="3732"/>
                    <a:pt x="2550" y="3732"/>
                  </a:cubicBezTo>
                  <a:cubicBezTo>
                    <a:pt x="1296" y="3732"/>
                    <a:pt x="279" y="2714"/>
                    <a:pt x="279" y="1461"/>
                  </a:cubicBezTo>
                  <a:cubicBezTo>
                    <a:pt x="279" y="905"/>
                    <a:pt x="478" y="395"/>
                    <a:pt x="81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4830995" y="2976696"/>
              <a:ext cx="55476" cy="55379"/>
            </a:xfrm>
            <a:custGeom>
              <a:rect b="b" l="l" r="r" t="t"/>
              <a:pathLst>
                <a:path extrusionOk="0" h="1724" w="1727">
                  <a:moveTo>
                    <a:pt x="141" y="1"/>
                  </a:moveTo>
                  <a:cubicBezTo>
                    <a:pt x="64" y="1"/>
                    <a:pt x="1" y="65"/>
                    <a:pt x="1" y="140"/>
                  </a:cubicBezTo>
                  <a:cubicBezTo>
                    <a:pt x="1" y="217"/>
                    <a:pt x="63" y="280"/>
                    <a:pt x="141" y="280"/>
                  </a:cubicBezTo>
                  <a:cubicBezTo>
                    <a:pt x="859" y="280"/>
                    <a:pt x="1445" y="864"/>
                    <a:pt x="1445" y="1585"/>
                  </a:cubicBezTo>
                  <a:cubicBezTo>
                    <a:pt x="1445" y="1660"/>
                    <a:pt x="1506" y="1724"/>
                    <a:pt x="1584" y="1724"/>
                  </a:cubicBezTo>
                  <a:cubicBezTo>
                    <a:pt x="1663" y="1724"/>
                    <a:pt x="1726" y="1663"/>
                    <a:pt x="1726" y="1586"/>
                  </a:cubicBezTo>
                  <a:cubicBezTo>
                    <a:pt x="1726" y="712"/>
                    <a:pt x="1014" y="1"/>
                    <a:pt x="14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4784544" y="3023115"/>
              <a:ext cx="55443" cy="55411"/>
            </a:xfrm>
            <a:custGeom>
              <a:rect b="b" l="l" r="r" t="t"/>
              <a:pathLst>
                <a:path extrusionOk="0" h="1725" w="1726">
                  <a:moveTo>
                    <a:pt x="141" y="1"/>
                  </a:moveTo>
                  <a:cubicBezTo>
                    <a:pt x="64" y="1"/>
                    <a:pt x="0" y="61"/>
                    <a:pt x="0" y="140"/>
                  </a:cubicBezTo>
                  <a:cubicBezTo>
                    <a:pt x="0" y="1014"/>
                    <a:pt x="713" y="1725"/>
                    <a:pt x="1587" y="1725"/>
                  </a:cubicBezTo>
                  <a:cubicBezTo>
                    <a:pt x="1662" y="1725"/>
                    <a:pt x="1726" y="1661"/>
                    <a:pt x="1725" y="1583"/>
                  </a:cubicBezTo>
                  <a:cubicBezTo>
                    <a:pt x="1725" y="1508"/>
                    <a:pt x="1662" y="1444"/>
                    <a:pt x="1584" y="1444"/>
                  </a:cubicBezTo>
                  <a:cubicBezTo>
                    <a:pt x="866" y="1444"/>
                    <a:pt x="280" y="859"/>
                    <a:pt x="280" y="140"/>
                  </a:cubicBezTo>
                  <a:cubicBezTo>
                    <a:pt x="280" y="63"/>
                    <a:pt x="218" y="1"/>
                    <a:pt x="14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0"/>
            <p:cNvSpPr/>
            <p:nvPr/>
          </p:nvSpPr>
          <p:spPr>
            <a:xfrm>
              <a:off x="4819013" y="3009783"/>
              <a:ext cx="34243" cy="33921"/>
            </a:xfrm>
            <a:custGeom>
              <a:rect b="b" l="l" r="r" t="t"/>
              <a:pathLst>
                <a:path extrusionOk="0" h="1056" w="1066">
                  <a:moveTo>
                    <a:pt x="511" y="0"/>
                  </a:moveTo>
                  <a:cubicBezTo>
                    <a:pt x="432" y="0"/>
                    <a:pt x="353" y="19"/>
                    <a:pt x="285" y="49"/>
                  </a:cubicBezTo>
                  <a:cubicBezTo>
                    <a:pt x="285" y="49"/>
                    <a:pt x="0" y="239"/>
                    <a:pt x="0" y="543"/>
                  </a:cubicBezTo>
                  <a:cubicBezTo>
                    <a:pt x="0" y="848"/>
                    <a:pt x="211" y="1055"/>
                    <a:pt x="515" y="1055"/>
                  </a:cubicBezTo>
                  <a:cubicBezTo>
                    <a:pt x="833" y="1055"/>
                    <a:pt x="1016" y="780"/>
                    <a:pt x="1016" y="780"/>
                  </a:cubicBezTo>
                  <a:cubicBezTo>
                    <a:pt x="1050" y="710"/>
                    <a:pt x="1066" y="634"/>
                    <a:pt x="1066" y="555"/>
                  </a:cubicBezTo>
                  <a:cubicBezTo>
                    <a:pt x="1066" y="249"/>
                    <a:pt x="817" y="0"/>
                    <a:pt x="5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0"/>
            <p:cNvSpPr/>
            <p:nvPr/>
          </p:nvSpPr>
          <p:spPr>
            <a:xfrm>
              <a:off x="4817696" y="3011293"/>
              <a:ext cx="34018" cy="34050"/>
            </a:xfrm>
            <a:custGeom>
              <a:rect b="b" l="l" r="r" t="t"/>
              <a:pathLst>
                <a:path extrusionOk="0" h="1060" w="1059">
                  <a:moveTo>
                    <a:pt x="328" y="1"/>
                  </a:moveTo>
                  <a:lnTo>
                    <a:pt x="328" y="1"/>
                  </a:lnTo>
                  <a:cubicBezTo>
                    <a:pt x="134" y="88"/>
                    <a:pt x="1" y="282"/>
                    <a:pt x="1" y="505"/>
                  </a:cubicBezTo>
                  <a:cubicBezTo>
                    <a:pt x="1" y="812"/>
                    <a:pt x="248" y="1059"/>
                    <a:pt x="555" y="1059"/>
                  </a:cubicBezTo>
                  <a:cubicBezTo>
                    <a:pt x="778" y="1059"/>
                    <a:pt x="975" y="926"/>
                    <a:pt x="1059" y="732"/>
                  </a:cubicBezTo>
                  <a:lnTo>
                    <a:pt x="1059" y="732"/>
                  </a:lnTo>
                  <a:cubicBezTo>
                    <a:pt x="991" y="764"/>
                    <a:pt x="914" y="781"/>
                    <a:pt x="833" y="781"/>
                  </a:cubicBezTo>
                  <a:cubicBezTo>
                    <a:pt x="528" y="781"/>
                    <a:pt x="279" y="532"/>
                    <a:pt x="279" y="227"/>
                  </a:cubicBezTo>
                  <a:cubicBezTo>
                    <a:pt x="279" y="147"/>
                    <a:pt x="297" y="69"/>
                    <a:pt x="3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0"/>
            <p:cNvSpPr/>
            <p:nvPr/>
          </p:nvSpPr>
          <p:spPr>
            <a:xfrm>
              <a:off x="4991102" y="3041361"/>
              <a:ext cx="26405" cy="21169"/>
            </a:xfrm>
            <a:custGeom>
              <a:rect b="b" l="l" r="r" t="t"/>
              <a:pathLst>
                <a:path extrusionOk="0" h="659" w="822">
                  <a:moveTo>
                    <a:pt x="263" y="0"/>
                  </a:moveTo>
                  <a:lnTo>
                    <a:pt x="169" y="19"/>
                  </a:lnTo>
                  <a:cubicBezTo>
                    <a:pt x="76" y="19"/>
                    <a:pt x="1" y="94"/>
                    <a:pt x="1" y="187"/>
                  </a:cubicBezTo>
                  <a:lnTo>
                    <a:pt x="1" y="659"/>
                  </a:lnTo>
                  <a:lnTo>
                    <a:pt x="804" y="659"/>
                  </a:lnTo>
                  <a:lnTo>
                    <a:pt x="822" y="398"/>
                  </a:lnTo>
                  <a:lnTo>
                    <a:pt x="822" y="168"/>
                  </a:lnTo>
                  <a:cubicBezTo>
                    <a:pt x="822" y="77"/>
                    <a:pt x="746" y="0"/>
                    <a:pt x="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4990588" y="3041361"/>
              <a:ext cx="27015" cy="22100"/>
            </a:xfrm>
            <a:custGeom>
              <a:rect b="b" l="l" r="r" t="t"/>
              <a:pathLst>
                <a:path extrusionOk="0" h="688" w="841">
                  <a:moveTo>
                    <a:pt x="169" y="0"/>
                  </a:moveTo>
                  <a:cubicBezTo>
                    <a:pt x="76" y="0"/>
                    <a:pt x="1" y="75"/>
                    <a:pt x="1" y="168"/>
                  </a:cubicBezTo>
                  <a:lnTo>
                    <a:pt x="1" y="688"/>
                  </a:lnTo>
                  <a:lnTo>
                    <a:pt x="841" y="688"/>
                  </a:lnTo>
                  <a:lnTo>
                    <a:pt x="841" y="398"/>
                  </a:lnTo>
                  <a:cubicBezTo>
                    <a:pt x="838" y="397"/>
                    <a:pt x="651" y="326"/>
                    <a:pt x="434" y="326"/>
                  </a:cubicBezTo>
                  <a:cubicBezTo>
                    <a:pt x="429" y="326"/>
                    <a:pt x="425" y="326"/>
                    <a:pt x="421" y="326"/>
                  </a:cubicBezTo>
                  <a:cubicBezTo>
                    <a:pt x="393" y="326"/>
                    <a:pt x="366" y="327"/>
                    <a:pt x="341" y="330"/>
                  </a:cubicBezTo>
                  <a:cubicBezTo>
                    <a:pt x="340" y="330"/>
                    <a:pt x="339" y="330"/>
                    <a:pt x="338" y="330"/>
                  </a:cubicBezTo>
                  <a:cubicBezTo>
                    <a:pt x="306" y="330"/>
                    <a:pt x="280" y="305"/>
                    <a:pt x="280" y="274"/>
                  </a:cubicBezTo>
                  <a:lnTo>
                    <a:pt x="280" y="0"/>
                  </a:lnTo>
                  <a:close/>
                </a:path>
              </a:pathLst>
            </a:custGeom>
            <a:solidFill>
              <a:srgbClr val="EAE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4970703" y="3060828"/>
              <a:ext cx="69256" cy="69609"/>
            </a:xfrm>
            <a:custGeom>
              <a:rect b="b" l="l" r="r" t="t"/>
              <a:pathLst>
                <a:path extrusionOk="0" h="2167" w="2156">
                  <a:moveTo>
                    <a:pt x="1040" y="513"/>
                  </a:moveTo>
                  <a:cubicBezTo>
                    <a:pt x="1374" y="513"/>
                    <a:pt x="1645" y="784"/>
                    <a:pt x="1645" y="1118"/>
                  </a:cubicBezTo>
                  <a:cubicBezTo>
                    <a:pt x="1645" y="1454"/>
                    <a:pt x="1371" y="1725"/>
                    <a:pt x="1040" y="1725"/>
                  </a:cubicBezTo>
                  <a:cubicBezTo>
                    <a:pt x="704" y="1725"/>
                    <a:pt x="433" y="1454"/>
                    <a:pt x="433" y="1118"/>
                  </a:cubicBezTo>
                  <a:cubicBezTo>
                    <a:pt x="433" y="784"/>
                    <a:pt x="704" y="513"/>
                    <a:pt x="1040" y="513"/>
                  </a:cubicBezTo>
                  <a:close/>
                  <a:moveTo>
                    <a:pt x="1040" y="1"/>
                  </a:moveTo>
                  <a:cubicBezTo>
                    <a:pt x="891" y="1"/>
                    <a:pt x="750" y="30"/>
                    <a:pt x="618" y="82"/>
                  </a:cubicBezTo>
                  <a:cubicBezTo>
                    <a:pt x="520" y="122"/>
                    <a:pt x="429" y="176"/>
                    <a:pt x="346" y="241"/>
                  </a:cubicBezTo>
                  <a:cubicBezTo>
                    <a:pt x="346" y="241"/>
                    <a:pt x="0" y="552"/>
                    <a:pt x="0" y="1034"/>
                  </a:cubicBezTo>
                  <a:cubicBezTo>
                    <a:pt x="0" y="1651"/>
                    <a:pt x="420" y="2166"/>
                    <a:pt x="1037" y="2166"/>
                  </a:cubicBezTo>
                  <a:cubicBezTo>
                    <a:pt x="1599" y="2166"/>
                    <a:pt x="1914" y="1812"/>
                    <a:pt x="1914" y="1812"/>
                  </a:cubicBezTo>
                  <a:cubicBezTo>
                    <a:pt x="2065" y="1622"/>
                    <a:pt x="2156" y="1382"/>
                    <a:pt x="2156" y="1121"/>
                  </a:cubicBezTo>
                  <a:cubicBezTo>
                    <a:pt x="2156" y="652"/>
                    <a:pt x="1866" y="250"/>
                    <a:pt x="1457" y="83"/>
                  </a:cubicBezTo>
                  <a:cubicBezTo>
                    <a:pt x="1329" y="30"/>
                    <a:pt x="1187"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4972020" y="3068113"/>
              <a:ext cx="64149" cy="64181"/>
            </a:xfrm>
            <a:custGeom>
              <a:rect b="b" l="l" r="r" t="t"/>
              <a:pathLst>
                <a:path extrusionOk="0" h="1998" w="1997">
                  <a:moveTo>
                    <a:pt x="428" y="1"/>
                  </a:moveTo>
                  <a:cubicBezTo>
                    <a:pt x="169" y="205"/>
                    <a:pt x="1" y="524"/>
                    <a:pt x="1" y="878"/>
                  </a:cubicBezTo>
                  <a:cubicBezTo>
                    <a:pt x="1" y="1496"/>
                    <a:pt x="502" y="1997"/>
                    <a:pt x="1120" y="1997"/>
                  </a:cubicBezTo>
                  <a:cubicBezTo>
                    <a:pt x="1476" y="1997"/>
                    <a:pt x="1793" y="1831"/>
                    <a:pt x="1997" y="1570"/>
                  </a:cubicBezTo>
                  <a:lnTo>
                    <a:pt x="1997" y="1570"/>
                  </a:lnTo>
                  <a:cubicBezTo>
                    <a:pt x="1807" y="1721"/>
                    <a:pt x="1566" y="1811"/>
                    <a:pt x="1305" y="1811"/>
                  </a:cubicBezTo>
                  <a:cubicBezTo>
                    <a:pt x="688" y="1811"/>
                    <a:pt x="187" y="1310"/>
                    <a:pt x="187" y="693"/>
                  </a:cubicBezTo>
                  <a:cubicBezTo>
                    <a:pt x="187" y="432"/>
                    <a:pt x="277" y="191"/>
                    <a:pt x="4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3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Overview</a:t>
            </a:r>
            <a:endParaRPr/>
          </a:p>
        </p:txBody>
      </p:sp>
      <p:sp>
        <p:nvSpPr>
          <p:cNvPr id="1263" name="Google Shape;1263;p31"/>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About Syriatel:</a:t>
            </a:r>
            <a:r>
              <a:rPr lang="en" sz="1100">
                <a:latin typeface="Arial"/>
                <a:ea typeface="Arial"/>
                <a:cs typeface="Arial"/>
                <a:sym typeface="Arial"/>
              </a:rPr>
              <a:t> Syriatel, founded in 2000, is a major mobile network provider in Syria, offering LTE services known as Super Surf. Initially operating under a BOT contract, it introduced 4G services in 2017 but faced judicial custody in 2020.</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Stakeholders:</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AutoNum type="arabicPeriod"/>
            </a:pPr>
            <a:r>
              <a:rPr b="1" lang="en" sz="1100">
                <a:latin typeface="Arial"/>
                <a:ea typeface="Arial"/>
                <a:cs typeface="Arial"/>
                <a:sym typeface="Arial"/>
              </a:rPr>
              <a:t>Customers:</a:t>
            </a:r>
            <a:r>
              <a:rPr lang="en" sz="1100">
                <a:latin typeface="Arial"/>
                <a:ea typeface="Arial"/>
                <a:cs typeface="Arial"/>
                <a:sym typeface="Arial"/>
              </a:rPr>
              <a:t> Influenced by efforts to reduce churn through improved services and loyalty programs.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AutoNum type="arabicPeriod"/>
            </a:pPr>
            <a:r>
              <a:rPr b="1" lang="en" sz="1100">
                <a:latin typeface="Arial"/>
                <a:ea typeface="Arial"/>
                <a:cs typeface="Arial"/>
                <a:sym typeface="Arial"/>
              </a:rPr>
              <a:t>Management:</a:t>
            </a:r>
            <a:r>
              <a:rPr lang="en" sz="1100">
                <a:latin typeface="Arial"/>
                <a:ea typeface="Arial"/>
                <a:cs typeface="Arial"/>
                <a:sym typeface="Arial"/>
              </a:rPr>
              <a:t> Directly impacted by churn's effects on revenue and market position, prompting strategic decisions.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AutoNum type="arabicPeriod"/>
            </a:pPr>
            <a:r>
              <a:rPr b="1" lang="en" sz="1100">
                <a:latin typeface="Arial"/>
                <a:ea typeface="Arial"/>
                <a:cs typeface="Arial"/>
                <a:sym typeface="Arial"/>
              </a:rPr>
              <a:t>Employees:</a:t>
            </a:r>
            <a:r>
              <a:rPr lang="en" sz="1100">
                <a:latin typeface="Arial"/>
                <a:ea typeface="Arial"/>
                <a:cs typeface="Arial"/>
                <a:sym typeface="Arial"/>
              </a:rPr>
              <a:t> Job security and growth affected by churn, potentially leading to cost-cutting measures.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3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1269" name="Google Shape;1269;p32"/>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Customer churn, where subscribers cancel or switch services, impacts revenue and growth. It includes voluntary (customer choice) and involuntary (company-initiated) churn.</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Objectives:</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AutoNum type="arabicPeriod"/>
            </a:pPr>
            <a:r>
              <a:rPr lang="en" sz="1100">
                <a:latin typeface="Arial"/>
                <a:ea typeface="Arial"/>
                <a:cs typeface="Arial"/>
                <a:sym typeface="Arial"/>
              </a:rPr>
              <a:t>Understand churn causes.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AutoNum type="arabicPeriod"/>
            </a:pPr>
            <a:r>
              <a:rPr lang="en" sz="1100">
                <a:latin typeface="Arial"/>
                <a:ea typeface="Arial"/>
                <a:cs typeface="Arial"/>
                <a:sym typeface="Arial"/>
              </a:rPr>
              <a:t>Predict churn.</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AutoNum type="arabicPeriod"/>
            </a:pPr>
            <a:r>
              <a:rPr lang="en" sz="1100">
                <a:latin typeface="Arial"/>
                <a:ea typeface="Arial"/>
                <a:cs typeface="Arial"/>
                <a:sym typeface="Arial"/>
              </a:rPr>
              <a:t>Mitigate churn through strategies.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Visualizations - Churn distribution</a:t>
            </a:r>
            <a:endParaRPr/>
          </a:p>
        </p:txBody>
      </p:sp>
      <p:sp>
        <p:nvSpPr>
          <p:cNvPr id="1275" name="Google Shape;1275;p33"/>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457200" rtl="0" algn="l">
              <a:lnSpc>
                <a:spcPct val="110000"/>
              </a:lnSpc>
              <a:spcBef>
                <a:spcPts val="400"/>
              </a:spcBef>
              <a:spcAft>
                <a:spcPts val="0"/>
              </a:spcAft>
              <a:buNone/>
            </a:pPr>
            <a:r>
              <a:rPr lang="en" sz="1800">
                <a:latin typeface="Arial"/>
                <a:ea typeface="Arial"/>
                <a:cs typeface="Arial"/>
                <a:sym typeface="Arial"/>
              </a:rPr>
              <a:t>Higher number of customers that do not churn compared to customers that do churn</a:t>
            </a:r>
            <a:r>
              <a:rPr lang="en" sz="1800">
                <a:solidFill>
                  <a:srgbClr val="262626"/>
                </a:solidFill>
                <a:latin typeface="Arial"/>
                <a:ea typeface="Arial"/>
                <a:cs typeface="Arial"/>
                <a:sym typeface="Arial"/>
              </a:rPr>
              <a:t>.</a:t>
            </a:r>
            <a:endParaRPr sz="1800">
              <a:solidFill>
                <a:srgbClr val="262626"/>
              </a:solidFill>
              <a:latin typeface="Arial"/>
              <a:ea typeface="Arial"/>
              <a:cs typeface="Arial"/>
              <a:sym typeface="Arial"/>
            </a:endParaRPr>
          </a:p>
          <a:p>
            <a:pPr indent="0" lvl="0" marL="457200" rtl="0" algn="l">
              <a:spcBef>
                <a:spcPts val="1200"/>
              </a:spcBef>
              <a:spcAft>
                <a:spcPts val="0"/>
              </a:spcAft>
              <a:buNone/>
            </a:pPr>
            <a:r>
              <a:t/>
            </a:r>
            <a:endParaRPr b="1" sz="11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pic>
        <p:nvPicPr>
          <p:cNvPr id="1276" name="Google Shape;1276;p33"/>
          <p:cNvPicPr preferRelativeResize="0"/>
          <p:nvPr/>
        </p:nvPicPr>
        <p:blipFill>
          <a:blip r:embed="rId3">
            <a:alphaModFix/>
          </a:blip>
          <a:stretch>
            <a:fillRect/>
          </a:stretch>
        </p:blipFill>
        <p:spPr>
          <a:xfrm>
            <a:off x="4340277" y="1938600"/>
            <a:ext cx="3450524" cy="258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34"/>
          <p:cNvSpPr txBox="1"/>
          <p:nvPr>
            <p:ph type="title"/>
          </p:nvPr>
        </p:nvSpPr>
        <p:spPr>
          <a:xfrm>
            <a:off x="720000" y="540000"/>
            <a:ext cx="8024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Distribution of each predictor column</a:t>
            </a:r>
            <a:endParaRPr sz="2600"/>
          </a:p>
        </p:txBody>
      </p:sp>
      <p:sp>
        <p:nvSpPr>
          <p:cNvPr id="1282" name="Google Shape;1282;p3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a:solidFill>
                <a:srgbClr val="569CD6"/>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283" name="Google Shape;1283;p34"/>
          <p:cNvPicPr preferRelativeResize="0"/>
          <p:nvPr/>
        </p:nvPicPr>
        <p:blipFill>
          <a:blip r:embed="rId3">
            <a:alphaModFix/>
          </a:blip>
          <a:stretch>
            <a:fillRect/>
          </a:stretch>
        </p:blipFill>
        <p:spPr>
          <a:xfrm>
            <a:off x="1866500" y="1277563"/>
            <a:ext cx="4454751" cy="3285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Correlation heatmap</a:t>
            </a:r>
            <a:endParaRPr/>
          </a:p>
        </p:txBody>
      </p:sp>
      <p:pic>
        <p:nvPicPr>
          <p:cNvPr id="1289" name="Google Shape;1289;p35"/>
          <p:cNvPicPr preferRelativeResize="0"/>
          <p:nvPr/>
        </p:nvPicPr>
        <p:blipFill>
          <a:blip r:embed="rId3">
            <a:alphaModFix/>
          </a:blip>
          <a:stretch>
            <a:fillRect/>
          </a:stretch>
        </p:blipFill>
        <p:spPr>
          <a:xfrm>
            <a:off x="2392900" y="1172525"/>
            <a:ext cx="4287237" cy="3366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3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Churn by Charges</a:t>
            </a:r>
            <a:endParaRPr/>
          </a:p>
        </p:txBody>
      </p:sp>
      <p:pic>
        <p:nvPicPr>
          <p:cNvPr id="1295" name="Google Shape;1295;p36"/>
          <p:cNvPicPr preferRelativeResize="0"/>
          <p:nvPr/>
        </p:nvPicPr>
        <p:blipFill>
          <a:blip r:embed="rId3">
            <a:alphaModFix/>
          </a:blip>
          <a:stretch>
            <a:fillRect/>
          </a:stretch>
        </p:blipFill>
        <p:spPr>
          <a:xfrm>
            <a:off x="2407350" y="1283450"/>
            <a:ext cx="4586150" cy="327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3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Modelling </a:t>
            </a:r>
            <a:endParaRPr/>
          </a:p>
        </p:txBody>
      </p:sp>
      <p:sp>
        <p:nvSpPr>
          <p:cNvPr id="1301" name="Google Shape;1301;p37"/>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a:t>
            </a:r>
            <a:r>
              <a:rPr lang="en" sz="1600"/>
              <a:t> used several models to predict customer churn, including Logistic Regression, Decision Tree, and K-Nearest Neighbors. Ultimately, I selected the Decision Tree model because it demonstrated the best performance. </a:t>
            </a:r>
            <a:endParaRPr sz="1600"/>
          </a:p>
          <a:p>
            <a:pPr indent="0" lvl="0" marL="0" rtl="0" algn="l">
              <a:spcBef>
                <a:spcPts val="0"/>
              </a:spcBef>
              <a:spcAft>
                <a:spcPts val="0"/>
              </a:spcAft>
              <a:buNone/>
            </a:pPr>
            <a:r>
              <a:rPr lang="en" sz="1600"/>
              <a:t>It achieved an accuracy of 89% and an ROC AUC score of 81%, making it a reliable predictor of customer churn. The Decision Tree model effectively identified key factors influencing churn, such as high charges, state-specific behaviors, and international plan usage. The analysis revealed that higher charges were strongly associated with increased churn.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a:t>
            </a:r>
            <a:endParaRPr/>
          </a:p>
        </p:txBody>
      </p:sp>
      <p:sp>
        <p:nvSpPr>
          <p:cNvPr id="1307" name="Google Shape;1307;p38"/>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600"/>
              <a:t>My analysis revealed that higher charges were strongly associated with increased churn. Customers with high usage rates, especially during nights and internationally, showed higher likelihoods of leaving. Additionally, certain states exhibited higher churn rates, indicating regional differences in customer retention.</a:t>
            </a:r>
            <a:endParaRPr sz="16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