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lay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71e9YoGq9PvQgdmoIZyN3+bwf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11" Type="http://schemas.openxmlformats.org/officeDocument/2006/relationships/image" Target="../media/image11.png"/><Relationship Id="rId10" Type="http://schemas.openxmlformats.org/officeDocument/2006/relationships/image" Target="../media/image5.jpg"/><Relationship Id="rId12" Type="http://schemas.openxmlformats.org/officeDocument/2006/relationships/image" Target="../media/image3.png"/><Relationship Id="rId9" Type="http://schemas.openxmlformats.org/officeDocument/2006/relationships/image" Target="../media/image15.jpg"/><Relationship Id="rId5" Type="http://schemas.openxmlformats.org/officeDocument/2006/relationships/image" Target="../media/image6.jp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890338" y="640080"/>
            <a:ext cx="3734014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b="1" lang="en-US" sz="4600"/>
              <a:t>LekolLakay</a:t>
            </a:r>
            <a:endParaRPr b="1" sz="46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23497" y="4630583"/>
            <a:ext cx="53133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Un pont entre la salle de classe et l</a:t>
            </a:r>
            <a:r>
              <a:rPr b="1" lang="en-US" sz="2000"/>
              <a:t>e foyer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890338" y="4409267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oup of children in school uniforms&#10;&#10;AI-generated content may be incorrect." id="88" name="Google Shape;88;p1"/>
          <p:cNvPicPr preferRelativeResize="0"/>
          <p:nvPr/>
        </p:nvPicPr>
        <p:blipFill rotWithShape="1">
          <a:blip r:embed="rId3">
            <a:alphaModFix/>
          </a:blip>
          <a:srcRect b="-1" l="16384" r="16663" t="0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LA MÉTHODOLOGIE</a:t>
            </a:r>
            <a:endParaRPr/>
          </a:p>
        </p:txBody>
      </p:sp>
      <p:pic>
        <p:nvPicPr>
          <p:cNvPr descr="A blue and green arrows&#10;&#10;AI-generated content may be incorrect." id="233" name="Google Shape;23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5148" y="1848344"/>
            <a:ext cx="8741266" cy="437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/>
          <p:nvPr/>
        </p:nvSpPr>
        <p:spPr>
          <a:xfrm>
            <a:off x="0" y="-15240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 txBox="1"/>
          <p:nvPr>
            <p:ph type="title"/>
          </p:nvPr>
        </p:nvSpPr>
        <p:spPr>
          <a:xfrm>
            <a:off x="2197101" y="735283"/>
            <a:ext cx="4978399" cy="316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"/>
              <a:buNone/>
            </a:pPr>
            <a:r>
              <a:rPr b="1" lang="en-US" sz="5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QUESTIONS </a:t>
            </a:r>
            <a:endParaRPr/>
          </a:p>
        </p:txBody>
      </p:sp>
      <p:pic>
        <p:nvPicPr>
          <p:cNvPr descr="Question mark" id="240" name="Google Shape;2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49" y="2776619"/>
            <a:ext cx="1289051" cy="1289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stion mark" id="241" name="Google Shape;241;p11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6607815" y="716407"/>
            <a:ext cx="5411343" cy="541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 rot="10800000">
            <a:off x="-3291" y="3296652"/>
            <a:ext cx="12202113" cy="3561346"/>
          </a:xfrm>
          <a:custGeom>
            <a:rect b="b" l="l" r="r" t="t"/>
            <a:pathLst>
              <a:path extrusionOk="0" h="3188466" w="12202113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905833"/>
            <a:ext cx="4215063" cy="2398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br>
              <a:rPr b="1" lang="en-US"/>
            </a:br>
            <a:r>
              <a:rPr b="1" lang="en-US"/>
              <a:t>OPPORTUNITÉ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b="1"/>
          </a:p>
        </p:txBody>
      </p:sp>
      <p:pic>
        <p:nvPicPr>
          <p:cNvPr descr="A blue and white rectangle with black text&#10;&#10;AI-generated content may be incorrect.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955" y="652439"/>
            <a:ext cx="9875259" cy="22713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>
            <p:ph idx="1" type="body"/>
          </p:nvPr>
        </p:nvSpPr>
        <p:spPr>
          <a:xfrm>
            <a:off x="5630779" y="3884452"/>
            <a:ext cx="5723021" cy="2398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85% de Port-au-Prince occupé par des groupes armés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1 500 000 d’enfant sont déscolarisés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6657715" y="467271"/>
            <a:ext cx="4195674" cy="20525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lay"/>
              <a:buNone/>
            </a:pPr>
            <a:r>
              <a:rPr b="1" lang="en-US" sz="5600"/>
              <a:t>L’</a:t>
            </a:r>
            <a:r>
              <a:rPr b="1" lang="en-US" sz="6000"/>
              <a:t> </a:t>
            </a:r>
            <a:r>
              <a:rPr b="1" lang="en-US" sz="5600"/>
              <a:t>ÉQUIPE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322965" y="554152"/>
            <a:ext cx="5742189" cy="574218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oup of people holding a light bulb&#10;&#10;AI-generated content may be incorrect." id="105" name="Google Shape;105;p3"/>
          <p:cNvPicPr preferRelativeResize="0"/>
          <p:nvPr/>
        </p:nvPicPr>
        <p:blipFill rotWithShape="1">
          <a:blip r:embed="rId3">
            <a:alphaModFix/>
          </a:blip>
          <a:srcRect b="-3" l="0" r="-3" t="0"/>
          <a:stretch/>
        </p:blipFill>
        <p:spPr>
          <a:xfrm>
            <a:off x="505418" y="554151"/>
            <a:ext cx="5742189" cy="5742189"/>
          </a:xfrm>
          <a:custGeom>
            <a:rect b="b" l="l" r="r" t="t"/>
            <a:pathLst>
              <a:path extrusionOk="0" h="1838528" w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004956" y="703679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422753" y="1562696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6657715" y="2990818"/>
            <a:ext cx="4195673" cy="2913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Chardin DOLNE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Erick ST-FLEUR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Badio JEAN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Benchoud BERNARD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Stessie N. BLANCHARD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Richard AMAZAN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Levilson PALANQUET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Mineuse DURANDISSE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Sonieva O. ALPHONSE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Lans LABISSIERE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5454149" y="5775082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lang="en-US" sz="4000">
                <a:solidFill>
                  <a:srgbClr val="FFFFFF"/>
                </a:solidFill>
              </a:rPr>
              <a:t>LES PARTIES PRENANTES</a:t>
            </a:r>
            <a:endParaRPr/>
          </a:p>
        </p:txBody>
      </p:sp>
      <p:grpSp>
        <p:nvGrpSpPr>
          <p:cNvPr id="120" name="Google Shape;120;p4"/>
          <p:cNvGrpSpPr/>
          <p:nvPr/>
        </p:nvGrpSpPr>
        <p:grpSpPr>
          <a:xfrm>
            <a:off x="647257" y="3614270"/>
            <a:ext cx="10921425" cy="1692821"/>
            <a:chOff x="3201" y="998291"/>
            <a:chExt cx="10921425" cy="1692821"/>
          </a:xfrm>
        </p:grpSpPr>
        <p:sp>
          <p:nvSpPr>
            <p:cNvPr id="121" name="Google Shape;121;p4"/>
            <p:cNvSpPr/>
            <p:nvPr/>
          </p:nvSpPr>
          <p:spPr>
            <a:xfrm>
              <a:off x="3201" y="998291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rgbClr val="0B2741"/>
            </a:solid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57188" y="1239579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19050">
              <a:solidFill>
                <a:srgbClr val="0B274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299702" y="1282093"/>
              <a:ext cx="2200851" cy="136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Commanditaire</a:t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797054" y="998291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rgbClr val="0B2741"/>
            </a:solid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051041" y="1239579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19050">
              <a:solidFill>
                <a:srgbClr val="0B274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3093555" y="1282093"/>
              <a:ext cx="2200851" cy="136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 cible</a:t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90907" y="998291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rgbClr val="0B2741"/>
            </a:solid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844894" y="1239579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19050">
              <a:solidFill>
                <a:srgbClr val="0B274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887408" y="1282093"/>
              <a:ext cx="2200851" cy="136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Parents</a:t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384760" y="998291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rgbClr val="0B2741"/>
            </a:solid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638747" y="1239579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19050">
              <a:solidFill>
                <a:srgbClr val="0B274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8681261" y="1282093"/>
              <a:ext cx="2200851" cy="136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Concurrents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young child wearing headphones and using a tablet&#10;&#10;AI-generated content may be incorrect." id="138" name="Google Shape;138;p5"/>
          <p:cNvPicPr preferRelativeResize="0"/>
          <p:nvPr/>
        </p:nvPicPr>
        <p:blipFill rotWithShape="1">
          <a:blip r:embed="rId3">
            <a:alphaModFix/>
          </a:blip>
          <a:srcRect b="-1" l="10812" r="14811" t="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838200" y="365125"/>
            <a:ext cx="44154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b="1" lang="en-US" sz="4000"/>
              <a:t>LES EXIGENCES</a:t>
            </a: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838200" y="2434201"/>
            <a:ext cx="3822189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Apprentissage en ligne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Evaluation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Administration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Sécurité et Accessibilité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LE SYSTÈME LOGICIEL</a:t>
            </a:r>
            <a:endParaRPr/>
          </a:p>
        </p:txBody>
      </p:sp>
      <p:pic>
        <p:nvPicPr>
          <p:cNvPr descr="A colorful star with black background&#10;&#10;AI-generated content may be incorrect." id="147" name="Google Shape;14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684" y="2231305"/>
            <a:ext cx="96252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blue and black text&#10;&#10;AI-generated content may be incorrect."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1255" y="2243409"/>
            <a:ext cx="174171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and white logo&#10;&#10;AI-generated content may be incorrect." id="149" name="Google Shape;14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0551" y="416362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nd white logo&#10;&#10;AI-generated content may be incorrect." id="150" name="Google Shape;15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97575" y="416362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different colors&#10;&#10;AI-generated content may be incorrect." id="151" name="Google Shape;15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6143" y="2231305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yellow snake logo&#10;&#10;AI-generated content may be incorrect." id="152" name="Google Shape;15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02651" y="418247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&#10;&#10;AI-generated content may be incorrect." id="153" name="Google Shape;15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79264" y="224340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figure in a circle&#10;&#10;AI-generated content may be incorrect." id="154" name="Google Shape;154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06789" y="2243409"/>
            <a:ext cx="1495973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logo with a black background&#10;&#10;AI-generated content may be incorrect." id="155" name="Google Shape;15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0684" y="410254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symbol with a circle in center&#10;&#10;AI-generated content may be incorrect." id="156" name="Google Shape;156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91869" y="4186334"/>
            <a:ext cx="100413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851183" y="1143000"/>
            <a:ext cx="4846320" cy="2898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b="1" lang="en-US" sz="5400"/>
              <a:t>LE SYSTÈME LOGICIEL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53900" y="4407400"/>
            <a:ext cx="60147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COMPARAISON DE LEKOLLAKAY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AVEC DES LMS STANDARD</a:t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AI-generated content may be incorrect."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0956" y="1071509"/>
            <a:ext cx="5441001" cy="138475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/>
          <p:nvPr/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en and yellow rectangular sign with a white person in the middle&#10;&#10;AI-generated content may be incorrect." id="167" name="Google Shape;1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3161" y="3522180"/>
            <a:ext cx="4056590" cy="314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lang="en-US" sz="4000">
                <a:solidFill>
                  <a:srgbClr val="FFFFFF"/>
                </a:solidFill>
              </a:rPr>
              <a:t>LES MATÉRIELS</a:t>
            </a:r>
            <a:endParaRPr/>
          </a:p>
        </p:txBody>
      </p:sp>
      <p:grpSp>
        <p:nvGrpSpPr>
          <p:cNvPr id="177" name="Google Shape;177;p8"/>
          <p:cNvGrpSpPr/>
          <p:nvPr/>
        </p:nvGrpSpPr>
        <p:grpSpPr>
          <a:xfrm>
            <a:off x="644056" y="2112579"/>
            <a:ext cx="10927828" cy="4192804"/>
            <a:chOff x="0" y="0"/>
            <a:chExt cx="10927828" cy="4192804"/>
          </a:xfrm>
        </p:grpSpPr>
        <p:sp>
          <p:nvSpPr>
            <p:cNvPr id="178" name="Google Shape;178;p8"/>
            <p:cNvSpPr/>
            <p:nvPr/>
          </p:nvSpPr>
          <p:spPr>
            <a:xfrm>
              <a:off x="0" y="0"/>
              <a:ext cx="8414428" cy="754704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22105" y="22105"/>
              <a:ext cx="7511741" cy="710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Serveurs</a:t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28350" y="859525"/>
              <a:ext cx="8414428" cy="754704"/>
            </a:xfrm>
            <a:prstGeom prst="roundRect">
              <a:avLst>
                <a:gd fmla="val 10000" name="adj"/>
              </a:avLst>
            </a:prstGeom>
            <a:solidFill>
              <a:srgbClr val="176B2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650455" y="881630"/>
              <a:ext cx="7251309" cy="710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</a:rPr>
                <a:t>Équilibreurs</a:t>
              </a: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 charge</a:t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1256700" y="1719050"/>
              <a:ext cx="8414428" cy="754704"/>
            </a:xfrm>
            <a:prstGeom prst="roundRect">
              <a:avLst>
                <a:gd fmla="val 10000" name="adj"/>
              </a:avLst>
            </a:prstGeom>
            <a:solidFill>
              <a:srgbClr val="0C9ED5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1278805" y="1741155"/>
              <a:ext cx="7251309" cy="710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Equipements </a:t>
              </a:r>
              <a:r>
                <a:rPr lang="en-US" sz="3200">
                  <a:solidFill>
                    <a:schemeClr val="lt1"/>
                  </a:solidFill>
                </a:rPr>
                <a:t>réseaux</a:t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885050" y="2578575"/>
              <a:ext cx="8414428" cy="754704"/>
            </a:xfrm>
            <a:prstGeom prst="roundRect">
              <a:avLst>
                <a:gd fmla="val 10000" name="adj"/>
              </a:avLst>
            </a:prstGeom>
            <a:solidFill>
              <a:srgbClr val="A0289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1907155" y="2600680"/>
              <a:ext cx="7251309" cy="710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Ordinateur de bureau</a:t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2513400" y="3438100"/>
              <a:ext cx="8414428" cy="754704"/>
            </a:xfrm>
            <a:prstGeom prst="roundRect">
              <a:avLst>
                <a:gd fmla="val 10000" name="adj"/>
              </a:avLst>
            </a:prstGeom>
            <a:solidFill>
              <a:srgbClr val="4EA62C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2535505" y="3460205"/>
              <a:ext cx="7251309" cy="710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Tablettes</a:t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7923870" y="551353"/>
              <a:ext cx="490558" cy="49055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4CC">
                <a:alpha val="89803"/>
              </a:srgbClr>
            </a:solidFill>
            <a:ln cap="flat" cmpd="sng" w="19050">
              <a:solidFill>
                <a:srgbClr val="F6D4CC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8034246" y="551353"/>
              <a:ext cx="269806" cy="369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8552220" y="1410878"/>
              <a:ext cx="490558" cy="49055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BD3CB">
                <a:alpha val="89803"/>
              </a:srgbClr>
            </a:solidFill>
            <a:ln cap="flat" cmpd="sng" w="19050">
              <a:solidFill>
                <a:srgbClr val="CBD3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 txBox="1"/>
            <p:nvPr/>
          </p:nvSpPr>
          <p:spPr>
            <a:xfrm>
              <a:off x="8662596" y="1410878"/>
              <a:ext cx="269806" cy="369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9180570" y="2257825"/>
              <a:ext cx="490558" cy="49055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ADEEF">
                <a:alpha val="89803"/>
              </a:srgbClr>
            </a:solidFill>
            <a:ln cap="flat" cmpd="sng" w="19050">
              <a:solidFill>
                <a:srgbClr val="CA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 txBox="1"/>
            <p:nvPr/>
          </p:nvSpPr>
          <p:spPr>
            <a:xfrm>
              <a:off x="9290946" y="2257825"/>
              <a:ext cx="269806" cy="369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9808920" y="3125736"/>
              <a:ext cx="490558" cy="49055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FCADB">
                <a:alpha val="89803"/>
              </a:srgbClr>
            </a:solidFill>
            <a:ln cap="flat" cmpd="sng" w="19050">
              <a:solidFill>
                <a:srgbClr val="DFCAD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9919296" y="3125736"/>
              <a:ext cx="269806" cy="369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LES TACHES</a:t>
            </a:r>
            <a:endParaRPr/>
          </a:p>
        </p:txBody>
      </p:sp>
      <p:grpSp>
        <p:nvGrpSpPr>
          <p:cNvPr id="201" name="Google Shape;201;p9"/>
          <p:cNvGrpSpPr/>
          <p:nvPr/>
        </p:nvGrpSpPr>
        <p:grpSpPr>
          <a:xfrm>
            <a:off x="2304607" y="1825904"/>
            <a:ext cx="7582785" cy="4350778"/>
            <a:chOff x="1466407" y="279"/>
            <a:chExt cx="7582785" cy="4350778"/>
          </a:xfrm>
        </p:grpSpPr>
        <p:sp>
          <p:nvSpPr>
            <p:cNvPr id="202" name="Google Shape;202;p9"/>
            <p:cNvSpPr/>
            <p:nvPr/>
          </p:nvSpPr>
          <p:spPr>
            <a:xfrm rot="5400000">
              <a:off x="1110935" y="987930"/>
              <a:ext cx="1546756" cy="186461"/>
            </a:xfrm>
            <a:prstGeom prst="rect">
              <a:avLst/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1466407" y="279"/>
              <a:ext cx="2071799" cy="1243079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 txBox="1"/>
            <p:nvPr/>
          </p:nvSpPr>
          <p:spPr>
            <a:xfrm>
              <a:off x="1502816" y="36688"/>
              <a:ext cx="1998981" cy="1170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Gérer les </a:t>
              </a:r>
              <a:r>
                <a:rPr lang="en-US" sz="1800">
                  <a:solidFill>
                    <a:schemeClr val="lt1"/>
                  </a:solidFill>
                </a:rPr>
                <a:t>établissements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comptes, classes et cours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 rot="5400000">
              <a:off x="1110935" y="2541780"/>
              <a:ext cx="1546756" cy="186461"/>
            </a:xfrm>
            <a:prstGeom prst="rect">
              <a:avLst/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1466407" y="1554129"/>
              <a:ext cx="2071799" cy="1243079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 txBox="1"/>
            <p:nvPr/>
          </p:nvSpPr>
          <p:spPr>
            <a:xfrm>
              <a:off x="1502816" y="1590538"/>
              <a:ext cx="1998981" cy="1170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Gérer les fichiers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1887860" y="3318704"/>
              <a:ext cx="2748400" cy="186461"/>
            </a:xfrm>
            <a:prstGeom prst="rect">
              <a:avLst/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466407" y="3107978"/>
              <a:ext cx="2071799" cy="1243079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1502816" y="3144387"/>
              <a:ext cx="1998981" cy="1170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Intégrer Jitsi et Calibre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 rot="-5400000">
              <a:off x="3866428" y="2541780"/>
              <a:ext cx="1546756" cy="186461"/>
            </a:xfrm>
            <a:prstGeom prst="rect">
              <a:avLst/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4221900" y="3107978"/>
              <a:ext cx="2071799" cy="1243079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4258309" y="3144387"/>
              <a:ext cx="1998981" cy="1170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Gérer un moteur de quiz avec correction automatique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 rot="-5400000">
              <a:off x="3866428" y="987930"/>
              <a:ext cx="1546756" cy="186461"/>
            </a:xfrm>
            <a:prstGeom prst="rect">
              <a:avLst/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4221900" y="1554129"/>
              <a:ext cx="2071799" cy="1243079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 txBox="1"/>
            <p:nvPr/>
          </p:nvSpPr>
          <p:spPr>
            <a:xfrm>
              <a:off x="4258309" y="1590538"/>
              <a:ext cx="1998981" cy="1170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Gérer le système de </a:t>
              </a:r>
              <a:r>
                <a:rPr lang="en-US" sz="1800">
                  <a:solidFill>
                    <a:schemeClr val="lt1"/>
                  </a:solidFill>
                </a:rPr>
                <a:t>dépôts</a:t>
              </a: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 devoir</a:t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4643353" y="211006"/>
              <a:ext cx="2748400" cy="186461"/>
            </a:xfrm>
            <a:prstGeom prst="rect">
              <a:avLst/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4221900" y="279"/>
              <a:ext cx="2071799" cy="1243079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 txBox="1"/>
            <p:nvPr/>
          </p:nvSpPr>
          <p:spPr>
            <a:xfrm>
              <a:off x="4258309" y="36688"/>
              <a:ext cx="1998981" cy="1170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Gérer les notes</a:t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 rot="5400000">
              <a:off x="6621921" y="987930"/>
              <a:ext cx="1546756" cy="186461"/>
            </a:xfrm>
            <a:prstGeom prst="rect">
              <a:avLst/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6977393" y="279"/>
              <a:ext cx="2071799" cy="1243079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 txBox="1"/>
            <p:nvPr/>
          </p:nvSpPr>
          <p:spPr>
            <a:xfrm>
              <a:off x="7013802" y="36688"/>
              <a:ext cx="1998981" cy="1170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Implémenter </a:t>
              </a:r>
              <a:r>
                <a:rPr lang="en-US" sz="1800">
                  <a:solidFill>
                    <a:schemeClr val="lt1"/>
                  </a:solidFill>
                </a:rPr>
                <a:t>l'authentification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 rot="5400000">
              <a:off x="6621921" y="2541780"/>
              <a:ext cx="1546756" cy="186461"/>
            </a:xfrm>
            <a:prstGeom prst="rect">
              <a:avLst/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977393" y="1554129"/>
              <a:ext cx="2071799" cy="1243079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 txBox="1"/>
            <p:nvPr/>
          </p:nvSpPr>
          <p:spPr>
            <a:xfrm>
              <a:off x="7013802" y="1590538"/>
              <a:ext cx="1998981" cy="1170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Optimiser l’application</a:t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6977393" y="3107978"/>
              <a:ext cx="2071799" cy="1243079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 txBox="1"/>
            <p:nvPr/>
          </p:nvSpPr>
          <p:spPr>
            <a:xfrm>
              <a:off x="7013802" y="3144387"/>
              <a:ext cx="1998981" cy="1170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Programmer la synchronization hors ligne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2025-03-30T18:21:29Z</dcterms:created>
  <dc:creator>Levilson Palanquet</dc:creator>
</cp:coreProperties>
</file>