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D36EE-26F0-4872-BD9D-4FD24E4C60AF}" v="4" dt="2023-08-02T22:19:42.828"/>
    <p1510:client id="{DF43AD50-71E1-20D3-152E-1C0E4F0DFA6A}" v="13" dt="2023-08-02T22:07:00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41A426-7BDD-4D78-8E99-64B0DB0C60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491D360-ADCD-405D-8FB8-C9DF4E6E6A08}">
      <dgm:prSet/>
      <dgm:spPr/>
      <dgm:t>
        <a:bodyPr/>
        <a:lstStyle/>
        <a:p>
          <a:r>
            <a:rPr lang="en-US"/>
            <a:t>El modelo en espiral es un enfoque iterativo que combina elementos de los modelos de cascada y de prototipos</a:t>
          </a:r>
        </a:p>
      </dgm:t>
    </dgm:pt>
    <dgm:pt modelId="{37D122BF-7D89-4182-A161-F71DB046F321}" type="parTrans" cxnId="{185621B5-3848-4FF6-B862-5C760DF2AFE3}">
      <dgm:prSet/>
      <dgm:spPr/>
      <dgm:t>
        <a:bodyPr/>
        <a:lstStyle/>
        <a:p>
          <a:endParaRPr lang="en-US"/>
        </a:p>
      </dgm:t>
    </dgm:pt>
    <dgm:pt modelId="{1E184D6E-387F-4BA3-BE6F-663D8C345525}" type="sibTrans" cxnId="{185621B5-3848-4FF6-B862-5C760DF2AFE3}">
      <dgm:prSet/>
      <dgm:spPr/>
      <dgm:t>
        <a:bodyPr/>
        <a:lstStyle/>
        <a:p>
          <a:endParaRPr lang="en-US"/>
        </a:p>
      </dgm:t>
    </dgm:pt>
    <dgm:pt modelId="{2ED506D8-DEDB-4B64-8ECD-F1C420DBF6C2}">
      <dgm:prSet/>
      <dgm:spPr/>
      <dgm:t>
        <a:bodyPr/>
        <a:lstStyle/>
        <a:p>
          <a:r>
            <a:rPr lang="en-US"/>
            <a:t>En este modelo, el desarrollo se realiza en ciclos, cada uno de los cuales incluye fases de planificación, análisis de riesgos, ingeniería y evaluación</a:t>
          </a:r>
        </a:p>
      </dgm:t>
    </dgm:pt>
    <dgm:pt modelId="{83017D92-1AD9-4CE7-8FBB-E520E30EAD0D}" type="parTrans" cxnId="{9CF4122E-CF18-423E-84EE-126F1FBCD891}">
      <dgm:prSet/>
      <dgm:spPr/>
      <dgm:t>
        <a:bodyPr/>
        <a:lstStyle/>
        <a:p>
          <a:endParaRPr lang="en-US"/>
        </a:p>
      </dgm:t>
    </dgm:pt>
    <dgm:pt modelId="{10E29C17-96B5-49EA-A102-A12E3A13AF82}" type="sibTrans" cxnId="{9CF4122E-CF18-423E-84EE-126F1FBCD891}">
      <dgm:prSet/>
      <dgm:spPr/>
      <dgm:t>
        <a:bodyPr/>
        <a:lstStyle/>
        <a:p>
          <a:endParaRPr lang="en-US"/>
        </a:p>
      </dgm:t>
    </dgm:pt>
    <dgm:pt modelId="{5F0FA4FA-2663-4DCA-A4BD-1466AD76AB01}">
      <dgm:prSet/>
      <dgm:spPr/>
      <dgm:t>
        <a:bodyPr/>
        <a:lstStyle/>
        <a:p>
          <a:r>
            <a:rPr lang="en-US"/>
            <a:t>El modelo en espiral permite a los equipos de desarrollo adaptarse a los cambios y evolucionar el diseño del sistema a medida que se desarrolla el proyecto</a:t>
          </a:r>
        </a:p>
      </dgm:t>
    </dgm:pt>
    <dgm:pt modelId="{F060E28C-9981-40EB-AA1A-D414C80D8CFA}" type="parTrans" cxnId="{CB94A6E4-90DF-4DB5-984D-220FFE263BB5}">
      <dgm:prSet/>
      <dgm:spPr/>
      <dgm:t>
        <a:bodyPr/>
        <a:lstStyle/>
        <a:p>
          <a:endParaRPr lang="en-US"/>
        </a:p>
      </dgm:t>
    </dgm:pt>
    <dgm:pt modelId="{0A29E5C1-07B1-4FCE-AAF7-47976E6D8D55}" type="sibTrans" cxnId="{CB94A6E4-90DF-4DB5-984D-220FFE263BB5}">
      <dgm:prSet/>
      <dgm:spPr/>
      <dgm:t>
        <a:bodyPr/>
        <a:lstStyle/>
        <a:p>
          <a:endParaRPr lang="en-US"/>
        </a:p>
      </dgm:t>
    </dgm:pt>
    <dgm:pt modelId="{7F7420FE-7E8B-48BB-86FC-304E721735D9}" type="pres">
      <dgm:prSet presAssocID="{6E41A426-7BDD-4D78-8E99-64B0DB0C60BD}" presName="root" presStyleCnt="0">
        <dgm:presLayoutVars>
          <dgm:dir/>
          <dgm:resizeHandles val="exact"/>
        </dgm:presLayoutVars>
      </dgm:prSet>
      <dgm:spPr/>
    </dgm:pt>
    <dgm:pt modelId="{B02A72C0-DFC9-424A-9947-D36CCD8E5E25}" type="pres">
      <dgm:prSet presAssocID="{4491D360-ADCD-405D-8FB8-C9DF4E6E6A08}" presName="compNode" presStyleCnt="0"/>
      <dgm:spPr/>
    </dgm:pt>
    <dgm:pt modelId="{AB3EF830-57F6-412A-B0F9-D043CC8A3B5E}" type="pres">
      <dgm:prSet presAssocID="{4491D360-ADCD-405D-8FB8-C9DF4E6E6A08}" presName="bgRect" presStyleLbl="bgShp" presStyleIdx="0" presStyleCnt="3"/>
      <dgm:spPr/>
    </dgm:pt>
    <dgm:pt modelId="{F2E5C428-5ABA-4748-90F8-8E8698F07015}" type="pres">
      <dgm:prSet presAssocID="{4491D360-ADCD-405D-8FB8-C9DF4E6E6A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A16DF621-E0CE-4C44-B84A-0F0A042F35E1}" type="pres">
      <dgm:prSet presAssocID="{4491D360-ADCD-405D-8FB8-C9DF4E6E6A08}" presName="spaceRect" presStyleCnt="0"/>
      <dgm:spPr/>
    </dgm:pt>
    <dgm:pt modelId="{7E6332BB-CA27-4015-8A42-10FEA290E8A0}" type="pres">
      <dgm:prSet presAssocID="{4491D360-ADCD-405D-8FB8-C9DF4E6E6A08}" presName="parTx" presStyleLbl="revTx" presStyleIdx="0" presStyleCnt="3">
        <dgm:presLayoutVars>
          <dgm:chMax val="0"/>
          <dgm:chPref val="0"/>
        </dgm:presLayoutVars>
      </dgm:prSet>
      <dgm:spPr/>
    </dgm:pt>
    <dgm:pt modelId="{8F5A2A4F-44E3-4075-AB3F-80DC97E895F0}" type="pres">
      <dgm:prSet presAssocID="{1E184D6E-387F-4BA3-BE6F-663D8C345525}" presName="sibTrans" presStyleCnt="0"/>
      <dgm:spPr/>
    </dgm:pt>
    <dgm:pt modelId="{6A461D2A-5FC6-4F7F-A3E0-A68C6AF7DD3C}" type="pres">
      <dgm:prSet presAssocID="{2ED506D8-DEDB-4B64-8ECD-F1C420DBF6C2}" presName="compNode" presStyleCnt="0"/>
      <dgm:spPr/>
    </dgm:pt>
    <dgm:pt modelId="{D28B4198-1F80-4C13-BA90-E626C33362FC}" type="pres">
      <dgm:prSet presAssocID="{2ED506D8-DEDB-4B64-8ECD-F1C420DBF6C2}" presName="bgRect" presStyleLbl="bgShp" presStyleIdx="1" presStyleCnt="3"/>
      <dgm:spPr/>
    </dgm:pt>
    <dgm:pt modelId="{D7C16F0F-1A12-46E2-AA35-D6576A2E3078}" type="pres">
      <dgm:prSet presAssocID="{2ED506D8-DEDB-4B64-8ECD-F1C420DBF6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D3347D5-2148-4138-844F-A91674E840F0}" type="pres">
      <dgm:prSet presAssocID="{2ED506D8-DEDB-4B64-8ECD-F1C420DBF6C2}" presName="spaceRect" presStyleCnt="0"/>
      <dgm:spPr/>
    </dgm:pt>
    <dgm:pt modelId="{24071990-C11D-4493-88E5-0B36A1BEC674}" type="pres">
      <dgm:prSet presAssocID="{2ED506D8-DEDB-4B64-8ECD-F1C420DBF6C2}" presName="parTx" presStyleLbl="revTx" presStyleIdx="1" presStyleCnt="3">
        <dgm:presLayoutVars>
          <dgm:chMax val="0"/>
          <dgm:chPref val="0"/>
        </dgm:presLayoutVars>
      </dgm:prSet>
      <dgm:spPr/>
    </dgm:pt>
    <dgm:pt modelId="{84D5656B-61CE-47A4-80A9-661C6F17D328}" type="pres">
      <dgm:prSet presAssocID="{10E29C17-96B5-49EA-A102-A12E3A13AF82}" presName="sibTrans" presStyleCnt="0"/>
      <dgm:spPr/>
    </dgm:pt>
    <dgm:pt modelId="{6939C3E1-F06F-40FD-820F-36292284B323}" type="pres">
      <dgm:prSet presAssocID="{5F0FA4FA-2663-4DCA-A4BD-1466AD76AB01}" presName="compNode" presStyleCnt="0"/>
      <dgm:spPr/>
    </dgm:pt>
    <dgm:pt modelId="{260A0F98-00EB-4649-AB71-7F004F9EC03E}" type="pres">
      <dgm:prSet presAssocID="{5F0FA4FA-2663-4DCA-A4BD-1466AD76AB01}" presName="bgRect" presStyleLbl="bgShp" presStyleIdx="2" presStyleCnt="3"/>
      <dgm:spPr/>
    </dgm:pt>
    <dgm:pt modelId="{FD53E6E0-F270-48EB-A5DE-2DFF63C2247C}" type="pres">
      <dgm:prSet presAssocID="{5F0FA4FA-2663-4DCA-A4BD-1466AD76AB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137FDCB-101B-4FF0-A68A-56671FD76C75}" type="pres">
      <dgm:prSet presAssocID="{5F0FA4FA-2663-4DCA-A4BD-1466AD76AB01}" presName="spaceRect" presStyleCnt="0"/>
      <dgm:spPr/>
    </dgm:pt>
    <dgm:pt modelId="{AA5BDE8E-42CA-4752-B4E2-F8BAA1EE96AE}" type="pres">
      <dgm:prSet presAssocID="{5F0FA4FA-2663-4DCA-A4BD-1466AD76AB0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6060617-1E01-4FBA-879C-7C7B4C5C68C3}" type="presOf" srcId="{5F0FA4FA-2663-4DCA-A4BD-1466AD76AB01}" destId="{AA5BDE8E-42CA-4752-B4E2-F8BAA1EE96AE}" srcOrd="0" destOrd="0" presId="urn:microsoft.com/office/officeart/2018/2/layout/IconVerticalSolidList"/>
    <dgm:cxn modelId="{F5844921-C603-44B4-9BA4-AFD94FBA2BD9}" type="presOf" srcId="{6E41A426-7BDD-4D78-8E99-64B0DB0C60BD}" destId="{7F7420FE-7E8B-48BB-86FC-304E721735D9}" srcOrd="0" destOrd="0" presId="urn:microsoft.com/office/officeart/2018/2/layout/IconVerticalSolidList"/>
    <dgm:cxn modelId="{9CF4122E-CF18-423E-84EE-126F1FBCD891}" srcId="{6E41A426-7BDD-4D78-8E99-64B0DB0C60BD}" destId="{2ED506D8-DEDB-4B64-8ECD-F1C420DBF6C2}" srcOrd="1" destOrd="0" parTransId="{83017D92-1AD9-4CE7-8FBB-E520E30EAD0D}" sibTransId="{10E29C17-96B5-49EA-A102-A12E3A13AF82}"/>
    <dgm:cxn modelId="{91C3DD7C-D879-481C-887C-9EDAB72A7E5D}" type="presOf" srcId="{2ED506D8-DEDB-4B64-8ECD-F1C420DBF6C2}" destId="{24071990-C11D-4493-88E5-0B36A1BEC674}" srcOrd="0" destOrd="0" presId="urn:microsoft.com/office/officeart/2018/2/layout/IconVerticalSolidList"/>
    <dgm:cxn modelId="{185621B5-3848-4FF6-B862-5C760DF2AFE3}" srcId="{6E41A426-7BDD-4D78-8E99-64B0DB0C60BD}" destId="{4491D360-ADCD-405D-8FB8-C9DF4E6E6A08}" srcOrd="0" destOrd="0" parTransId="{37D122BF-7D89-4182-A161-F71DB046F321}" sibTransId="{1E184D6E-387F-4BA3-BE6F-663D8C345525}"/>
    <dgm:cxn modelId="{CB94A6E4-90DF-4DB5-984D-220FFE263BB5}" srcId="{6E41A426-7BDD-4D78-8E99-64B0DB0C60BD}" destId="{5F0FA4FA-2663-4DCA-A4BD-1466AD76AB01}" srcOrd="2" destOrd="0" parTransId="{F060E28C-9981-40EB-AA1A-D414C80D8CFA}" sibTransId="{0A29E5C1-07B1-4FCE-AAF7-47976E6D8D55}"/>
    <dgm:cxn modelId="{05F2E6F6-697A-46B5-8A73-24197E836AE2}" type="presOf" srcId="{4491D360-ADCD-405D-8FB8-C9DF4E6E6A08}" destId="{7E6332BB-CA27-4015-8A42-10FEA290E8A0}" srcOrd="0" destOrd="0" presId="urn:microsoft.com/office/officeart/2018/2/layout/IconVerticalSolidList"/>
    <dgm:cxn modelId="{84C6B817-B066-457C-91D8-38E6A8C1026E}" type="presParOf" srcId="{7F7420FE-7E8B-48BB-86FC-304E721735D9}" destId="{B02A72C0-DFC9-424A-9947-D36CCD8E5E25}" srcOrd="0" destOrd="0" presId="urn:microsoft.com/office/officeart/2018/2/layout/IconVerticalSolidList"/>
    <dgm:cxn modelId="{A7EC7B58-65B6-4E44-8C68-FD3FCCC77D96}" type="presParOf" srcId="{B02A72C0-DFC9-424A-9947-D36CCD8E5E25}" destId="{AB3EF830-57F6-412A-B0F9-D043CC8A3B5E}" srcOrd="0" destOrd="0" presId="urn:microsoft.com/office/officeart/2018/2/layout/IconVerticalSolidList"/>
    <dgm:cxn modelId="{4110FF05-50E0-4477-AF54-9E7A7E7390E9}" type="presParOf" srcId="{B02A72C0-DFC9-424A-9947-D36CCD8E5E25}" destId="{F2E5C428-5ABA-4748-90F8-8E8698F07015}" srcOrd="1" destOrd="0" presId="urn:microsoft.com/office/officeart/2018/2/layout/IconVerticalSolidList"/>
    <dgm:cxn modelId="{51AF5B00-ED61-4A1F-9D18-7A904386E703}" type="presParOf" srcId="{B02A72C0-DFC9-424A-9947-D36CCD8E5E25}" destId="{A16DF621-E0CE-4C44-B84A-0F0A042F35E1}" srcOrd="2" destOrd="0" presId="urn:microsoft.com/office/officeart/2018/2/layout/IconVerticalSolidList"/>
    <dgm:cxn modelId="{E4D63F3D-2ECF-4A5F-AB06-EE4B7B2192A8}" type="presParOf" srcId="{B02A72C0-DFC9-424A-9947-D36CCD8E5E25}" destId="{7E6332BB-CA27-4015-8A42-10FEA290E8A0}" srcOrd="3" destOrd="0" presId="urn:microsoft.com/office/officeart/2018/2/layout/IconVerticalSolidList"/>
    <dgm:cxn modelId="{92678798-EDD5-4E46-AD31-684975F66E6B}" type="presParOf" srcId="{7F7420FE-7E8B-48BB-86FC-304E721735D9}" destId="{8F5A2A4F-44E3-4075-AB3F-80DC97E895F0}" srcOrd="1" destOrd="0" presId="urn:microsoft.com/office/officeart/2018/2/layout/IconVerticalSolidList"/>
    <dgm:cxn modelId="{B7C36821-A89A-4D48-A955-117F8F4367AF}" type="presParOf" srcId="{7F7420FE-7E8B-48BB-86FC-304E721735D9}" destId="{6A461D2A-5FC6-4F7F-A3E0-A68C6AF7DD3C}" srcOrd="2" destOrd="0" presId="urn:microsoft.com/office/officeart/2018/2/layout/IconVerticalSolidList"/>
    <dgm:cxn modelId="{99C97113-3398-4B9A-997B-E13861A0873E}" type="presParOf" srcId="{6A461D2A-5FC6-4F7F-A3E0-A68C6AF7DD3C}" destId="{D28B4198-1F80-4C13-BA90-E626C33362FC}" srcOrd="0" destOrd="0" presId="urn:microsoft.com/office/officeart/2018/2/layout/IconVerticalSolidList"/>
    <dgm:cxn modelId="{8523655B-5C9C-4918-AED7-CD68A765FBF2}" type="presParOf" srcId="{6A461D2A-5FC6-4F7F-A3E0-A68C6AF7DD3C}" destId="{D7C16F0F-1A12-46E2-AA35-D6576A2E3078}" srcOrd="1" destOrd="0" presId="urn:microsoft.com/office/officeart/2018/2/layout/IconVerticalSolidList"/>
    <dgm:cxn modelId="{986E3D9D-8CFE-428F-81DD-46080127A371}" type="presParOf" srcId="{6A461D2A-5FC6-4F7F-A3E0-A68C6AF7DD3C}" destId="{6D3347D5-2148-4138-844F-A91674E840F0}" srcOrd="2" destOrd="0" presId="urn:microsoft.com/office/officeart/2018/2/layout/IconVerticalSolidList"/>
    <dgm:cxn modelId="{600E397B-0527-4903-99BA-9B226D503C4B}" type="presParOf" srcId="{6A461D2A-5FC6-4F7F-A3E0-A68C6AF7DD3C}" destId="{24071990-C11D-4493-88E5-0B36A1BEC674}" srcOrd="3" destOrd="0" presId="urn:microsoft.com/office/officeart/2018/2/layout/IconVerticalSolidList"/>
    <dgm:cxn modelId="{FE0FE345-4192-4510-9279-F14DE0F1C47F}" type="presParOf" srcId="{7F7420FE-7E8B-48BB-86FC-304E721735D9}" destId="{84D5656B-61CE-47A4-80A9-661C6F17D328}" srcOrd="3" destOrd="0" presId="urn:microsoft.com/office/officeart/2018/2/layout/IconVerticalSolidList"/>
    <dgm:cxn modelId="{2D647B0C-5BF5-4DB6-AD49-0BFE27F198FE}" type="presParOf" srcId="{7F7420FE-7E8B-48BB-86FC-304E721735D9}" destId="{6939C3E1-F06F-40FD-820F-36292284B323}" srcOrd="4" destOrd="0" presId="urn:microsoft.com/office/officeart/2018/2/layout/IconVerticalSolidList"/>
    <dgm:cxn modelId="{BAE91C31-5675-4DDE-A602-DE166C64A007}" type="presParOf" srcId="{6939C3E1-F06F-40FD-820F-36292284B323}" destId="{260A0F98-00EB-4649-AB71-7F004F9EC03E}" srcOrd="0" destOrd="0" presId="urn:microsoft.com/office/officeart/2018/2/layout/IconVerticalSolidList"/>
    <dgm:cxn modelId="{E438D778-3C77-4101-8B6A-E97249E94511}" type="presParOf" srcId="{6939C3E1-F06F-40FD-820F-36292284B323}" destId="{FD53E6E0-F270-48EB-A5DE-2DFF63C2247C}" srcOrd="1" destOrd="0" presId="urn:microsoft.com/office/officeart/2018/2/layout/IconVerticalSolidList"/>
    <dgm:cxn modelId="{A87B9672-D193-47CE-A577-F2AA325907B9}" type="presParOf" srcId="{6939C3E1-F06F-40FD-820F-36292284B323}" destId="{8137FDCB-101B-4FF0-A68A-56671FD76C75}" srcOrd="2" destOrd="0" presId="urn:microsoft.com/office/officeart/2018/2/layout/IconVerticalSolidList"/>
    <dgm:cxn modelId="{369629E1-CC70-4BA9-AA32-36053F0827D2}" type="presParOf" srcId="{6939C3E1-F06F-40FD-820F-36292284B323}" destId="{AA5BDE8E-42CA-4752-B4E2-F8BAA1EE96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EF830-57F6-412A-B0F9-D043CC8A3B5E}">
      <dsp:nvSpPr>
        <dsp:cNvPr id="0" name=""/>
        <dsp:cNvSpPr/>
      </dsp:nvSpPr>
      <dsp:spPr>
        <a:xfrm>
          <a:off x="0" y="649"/>
          <a:ext cx="5889686" cy="15194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5C428-5ABA-4748-90F8-8E8698F07015}">
      <dsp:nvSpPr>
        <dsp:cNvPr id="0" name=""/>
        <dsp:cNvSpPr/>
      </dsp:nvSpPr>
      <dsp:spPr>
        <a:xfrm>
          <a:off x="459622" y="342517"/>
          <a:ext cx="835676" cy="8356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332BB-CA27-4015-8A42-10FEA290E8A0}">
      <dsp:nvSpPr>
        <dsp:cNvPr id="0" name=""/>
        <dsp:cNvSpPr/>
      </dsp:nvSpPr>
      <dsp:spPr>
        <a:xfrm>
          <a:off x="1754920" y="649"/>
          <a:ext cx="4134765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El modelo en espiral es un enfoque iterativo que combina elementos de los modelos de cascada y de prototipos</a:t>
          </a:r>
        </a:p>
      </dsp:txBody>
      <dsp:txXfrm>
        <a:off x="1754920" y="649"/>
        <a:ext cx="4134765" cy="1519412"/>
      </dsp:txXfrm>
    </dsp:sp>
    <dsp:sp modelId="{D28B4198-1F80-4C13-BA90-E626C33362FC}">
      <dsp:nvSpPr>
        <dsp:cNvPr id="0" name=""/>
        <dsp:cNvSpPr/>
      </dsp:nvSpPr>
      <dsp:spPr>
        <a:xfrm>
          <a:off x="0" y="1899914"/>
          <a:ext cx="5889686" cy="15194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16F0F-1A12-46E2-AA35-D6576A2E3078}">
      <dsp:nvSpPr>
        <dsp:cNvPr id="0" name=""/>
        <dsp:cNvSpPr/>
      </dsp:nvSpPr>
      <dsp:spPr>
        <a:xfrm>
          <a:off x="459622" y="2241782"/>
          <a:ext cx="835676" cy="8356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71990-C11D-4493-88E5-0B36A1BEC674}">
      <dsp:nvSpPr>
        <dsp:cNvPr id="0" name=""/>
        <dsp:cNvSpPr/>
      </dsp:nvSpPr>
      <dsp:spPr>
        <a:xfrm>
          <a:off x="1754920" y="1899914"/>
          <a:ext cx="4134765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 este modelo, el desarrollo se realiza en ciclos, cada uno de los cuales incluye fases de planificación, análisis de riesgos, ingeniería y evaluación</a:t>
          </a:r>
        </a:p>
      </dsp:txBody>
      <dsp:txXfrm>
        <a:off x="1754920" y="1899914"/>
        <a:ext cx="4134765" cy="1519412"/>
      </dsp:txXfrm>
    </dsp:sp>
    <dsp:sp modelId="{260A0F98-00EB-4649-AB71-7F004F9EC03E}">
      <dsp:nvSpPr>
        <dsp:cNvPr id="0" name=""/>
        <dsp:cNvSpPr/>
      </dsp:nvSpPr>
      <dsp:spPr>
        <a:xfrm>
          <a:off x="0" y="3799179"/>
          <a:ext cx="5889686" cy="15194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E6E0-F270-48EB-A5DE-2DFF63C2247C}">
      <dsp:nvSpPr>
        <dsp:cNvPr id="0" name=""/>
        <dsp:cNvSpPr/>
      </dsp:nvSpPr>
      <dsp:spPr>
        <a:xfrm>
          <a:off x="459622" y="4141047"/>
          <a:ext cx="835676" cy="8356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BDE8E-42CA-4752-B4E2-F8BAA1EE96AE}">
      <dsp:nvSpPr>
        <dsp:cNvPr id="0" name=""/>
        <dsp:cNvSpPr/>
      </dsp:nvSpPr>
      <dsp:spPr>
        <a:xfrm>
          <a:off x="1754920" y="3799179"/>
          <a:ext cx="4134765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El modelo en espiral permite a los equipos de desarrollo adaptarse a los cambios y evolucionar el diseño del sistema a medida que se desarrolla el proyecto</a:t>
          </a:r>
        </a:p>
      </dsp:txBody>
      <dsp:txXfrm>
        <a:off x="1754920" y="3799179"/>
        <a:ext cx="4134765" cy="1519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2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1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18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8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9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0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9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5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1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6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860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1E74B7-1B10-1EDD-5D6F-5237EF1011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28" r="-2" b="-2"/>
          <a:stretch/>
        </p:blipFill>
        <p:spPr>
          <a:xfrm>
            <a:off x="31508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46345" y="2988802"/>
            <a:ext cx="4192348" cy="2006601"/>
          </a:xfrm>
        </p:spPr>
        <p:txBody>
          <a:bodyPr>
            <a:normAutofit/>
          </a:bodyPr>
          <a:lstStyle/>
          <a:p>
            <a:pPr algn="ctr"/>
            <a:r>
              <a:rPr lang="en-US" sz="3200" err="1"/>
              <a:t>Modelo</a:t>
            </a:r>
            <a:r>
              <a:rPr lang="en-US" sz="3200" dirty="0"/>
              <a:t> </a:t>
            </a:r>
            <a:r>
              <a:rPr lang="en-US" sz="3200" err="1"/>
              <a:t>en</a:t>
            </a:r>
            <a:r>
              <a:rPr lang="en-US" sz="3200" dirty="0"/>
              <a:t> </a:t>
            </a:r>
            <a:r>
              <a:rPr lang="en-US" sz="3200" err="1"/>
              <a:t>Espiral</a:t>
            </a:r>
            <a:endParaRPr lang="en-US" sz="3200" err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4612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3D02AEE-30DC-4942-A9CA-7A14F8B8E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5823F2-909F-442D-BD72-0681CCC1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231EAF6-FA22-4615-A4D3-D171F7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2699857-2714-4E6A-8E11-6BEB9DF7F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6078E7-FDC0-448B-97DE-4EDA7702E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66E038-37B1-43CF-AFE0-B21E9F57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964444" y="808056"/>
            <a:ext cx="3319381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Gestión de Riesgos</a:t>
            </a:r>
            <a:endParaRPr lang="en-US"/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32E95C4D-CC3C-4C9D-B8E6-271568C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B0A0659-E443-491A-A36E-EC2EE49C5850}" type="slidenum">
              <a:rPr lang="en-US" sz="15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500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DF765F4A-2DF9-42BC-89D8-E61753DA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810065" y="5270604"/>
            <a:ext cx="2662729" cy="1828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DF4EE96-C834-4CB1-9BE3-A85B22A039C7}" type="datetime1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8/2/2023</a:t>
            </a:fld>
            <a:endParaRPr lang="en-US"/>
          </a:p>
        </p:txBody>
      </p:sp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716E55FE-7292-474F-B63E-7EF4C8DD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68563" y="2052116"/>
            <a:ext cx="5099895" cy="3997828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El modelo en espiral pone un fuerte énfasis en la identificación y gestión de riesgos, lo que puede ayudar a prevenir problemas y a asegurar el éxito del proyecto</a:t>
            </a:r>
          </a:p>
        </p:txBody>
      </p:sp>
      <p:pic>
        <p:nvPicPr>
          <p:cNvPr id="15" name="Picture 14" descr="Amplio grupo de paracaidistas en el aire">
            <a:extLst>
              <a:ext uri="{FF2B5EF4-FFF2-40B4-BE49-F238E27FC236}">
                <a16:creationId xmlns:a16="http://schemas.microsoft.com/office/drawing/2014/main" id="{0BB64C42-5761-9F0C-6312-B4ED13620B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61" r="23482" b="3"/>
          <a:stretch/>
        </p:blipFill>
        <p:spPr>
          <a:xfrm>
            <a:off x="6096543" y="227"/>
            <a:ext cx="5288377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1E37FC9-ED36-42CE-9877-9EAB50FA8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97B08B2-0DA5-4B7F-A47D-5C15ECFB0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Una representación en 3D de una curva blanca">
            <a:extLst>
              <a:ext uri="{FF2B5EF4-FFF2-40B4-BE49-F238E27FC236}">
                <a16:creationId xmlns:a16="http://schemas.microsoft.com/office/drawing/2014/main" id="{F47DB58E-F933-52D1-143C-625D4D9E0A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724" r="9087" b="-4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9C770FC-6D2D-4B73-8219-CFEB0B146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DD31FDA-BCB5-4B8D-8FB8-8CCF019C9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90A298A-601D-412F-9A93-09DCA9DBE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74A3CD-596C-4FAC-8913-C98848CD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A99299-7151-43AF-94CF-2ADA8412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4431479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974738" y="808056"/>
            <a:ext cx="2659944" cy="1225532"/>
          </a:xfrm>
        </p:spPr>
        <p:txBody>
          <a:bodyPr>
            <a:normAutofit/>
          </a:bodyPr>
          <a:lstStyle/>
          <a:p>
            <a:pPr algn="l"/>
            <a:r>
              <a:rPr lang="en-US" sz="2600"/>
              <a:t>Flexibilidad</a:t>
            </a:r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32E95C4D-CC3C-4C9D-B8E6-271568C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B0A0659-E443-491A-A36E-EC2EE49C5850}" type="slidenum">
              <a:rPr lang="en-US" sz="15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500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DF765F4A-2DF9-42BC-89D8-E61753DA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810065" y="5270604"/>
            <a:ext cx="2662729" cy="1828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DF4EE96-C834-4CB1-9BE3-A85B22A039C7}" type="datetime1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8/2/2023</a:t>
            </a:fld>
            <a:endParaRPr lang="en-US"/>
          </a:p>
        </p:txBody>
      </p:sp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716E55FE-7292-474F-B63E-7EF4C8DD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87410" y="2171700"/>
            <a:ext cx="4471549" cy="3878243"/>
          </a:xfrm>
        </p:spPr>
        <p:txBody>
          <a:bodyPr>
            <a:normAutofit/>
          </a:bodyPr>
          <a:lstStyle/>
          <a:p>
            <a:pPr lvl="0"/>
            <a:r>
              <a:rPr lang="en-US" sz="1600"/>
              <a:t>El modelo en espiral es flexible y puede adaptarse a los cambios en los requisitos del sistema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BB4655-F250-4A6F-9526-13AFF6118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755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58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3D02AEE-30DC-4942-A9CA-7A14F8B8E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5823F2-909F-442D-BD72-0681CCC1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231EAF6-FA22-4615-A4D3-D171F7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2699857-2714-4E6A-8E11-6BEB9DF7F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6078E7-FDC0-448B-97DE-4EDA7702E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66E038-37B1-43CF-AFE0-B21E9F57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964444" y="808056"/>
            <a:ext cx="3319381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Mejora Continua</a:t>
            </a:r>
            <a:endParaRPr lang="en-US"/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32E95C4D-CC3C-4C9D-B8E6-271568C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B0A0659-E443-491A-A36E-EC2EE49C5850}" type="slidenum">
              <a:rPr lang="en-US" sz="15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500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DF765F4A-2DF9-42BC-89D8-E61753DA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810065" y="5270604"/>
            <a:ext cx="2662729" cy="1828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DF4EE96-C834-4CB1-9BE3-A85B22A039C7}" type="datetime1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8/2/2023</a:t>
            </a:fld>
            <a:endParaRPr lang="en-US"/>
          </a:p>
        </p:txBody>
      </p:sp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716E55FE-7292-474F-B63E-7EF4C8DD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59098" y="2052116"/>
            <a:ext cx="4843380" cy="3997828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El modelo en espiral se basa en la iteración y la mejora continua, lo que puede ayudar a mejorar la calidad del sistema</a:t>
            </a:r>
          </a:p>
        </p:txBody>
      </p:sp>
      <p:pic>
        <p:nvPicPr>
          <p:cNvPr id="15" name="Picture 14" descr="Flechas apuntando hacia la luz">
            <a:extLst>
              <a:ext uri="{FF2B5EF4-FFF2-40B4-BE49-F238E27FC236}">
                <a16:creationId xmlns:a16="http://schemas.microsoft.com/office/drawing/2014/main" id="{A79200F9-271F-80DF-0499-6CB625F577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48" r="43954" b="-3"/>
          <a:stretch/>
        </p:blipFill>
        <p:spPr>
          <a:xfrm>
            <a:off x="6096543" y="227"/>
            <a:ext cx="5288377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1E37FC9-ED36-42CE-9877-9EAB50FA8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60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40E99DB-69B1-42D9-9A2E-A196302E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0DFF115-119D-479E-9D15-475C47026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32E95C4D-CC3C-4C9D-B8E6-271568C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 vert="horz" lIns="91440" tIns="45720" rIns="4572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1B0A0659-E443-491A-A36E-EC2EE49C5850}" type="slidenum">
              <a:rPr lang="en-US" sz="15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5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DF765F4A-2DF9-42BC-89D8-E61753DA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810065" y="5270604"/>
            <a:ext cx="2662729" cy="182880"/>
          </a:xfrm>
        </p:spPr>
        <p:txBody>
          <a:bodyPr vert="horz" lIns="91440" tIns="18288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3DF4EE96-C834-4CB1-9BE3-A85B22A039C7}" type="datetime1">
              <a:rPr lang="en-US" smtClean="0"/>
              <a:pPr defTabSz="457200">
                <a:lnSpc>
                  <a:spcPct val="90000"/>
                </a:lnSpc>
                <a:spcAft>
                  <a:spcPts val="600"/>
                </a:spcAft>
              </a:pPr>
              <a:t>8/2/2023</a:t>
            </a:fld>
            <a:endParaRPr lang="en-US"/>
          </a:p>
        </p:txBody>
      </p:sp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716E55FE-7292-474F-B63E-7EF4C8DD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 vert="horz" lIns="91440" tIns="45720" rIns="91440" bIns="18288" rtlCol="0" anchor="b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A1367E-049C-45E5-9C32-CC32DCEAE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174" y="0"/>
            <a:ext cx="9590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30284" y="487443"/>
            <a:ext cx="8513100" cy="5117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8800"/>
              <a:t>Desventajas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829661" y="5657222"/>
            <a:ext cx="7400781" cy="923030"/>
          </a:xfrm>
        </p:spPr>
        <p:txBody>
          <a:bodyPr vert="horz" lIns="91440" tIns="0" rIns="91440" bIns="45720" rtlCol="0" anchor="b">
            <a:normAutofit/>
          </a:bodyPr>
          <a:lstStyle/>
          <a:p>
            <a:pPr marL="0" lvl="0" indent="0" algn="r">
              <a:buNone/>
            </a:pPr>
            <a:r>
              <a:rPr lang="en-US" sz="2400"/>
              <a:t>El modelo en espiral también tiene algunas desventajas, entre las que se incluyen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1CAA8C-D8F1-4D3B-87B4-4B17F3E28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5674" y="0"/>
            <a:ext cx="27432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8232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3BBAF34-367D-4E18-A62E-4602BD908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" y="-2718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A4CF08-858A-49E4-B707-4E7585D1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938E62-910D-4D69-AA09-567AAAC3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4E54C6-D084-4BC8-B3F9-8B9EC22A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65268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974738" y="808056"/>
            <a:ext cx="4986954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Complejidad</a:t>
            </a:r>
            <a:endParaRPr lang="en-US"/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32E95C4D-CC3C-4C9D-B8E6-271568C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B0A0659-E443-491A-A36E-EC2EE49C5850}" type="slidenum">
              <a:rPr lang="en-US" sz="150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500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DF765F4A-2DF9-42BC-89D8-E61753DA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810065" y="5270604"/>
            <a:ext cx="2662729" cy="1828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DF4EE96-C834-4CB1-9BE3-A85B22A039C7}" type="datetime1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8/2/2023</a:t>
            </a:fld>
            <a:endParaRPr lang="en-US"/>
          </a:p>
        </p:txBody>
      </p:sp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716E55FE-7292-474F-B63E-7EF4C8DD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74739" y="2052116"/>
            <a:ext cx="4901548" cy="3997828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El modelo en espiral es más complejo que otros modelos de desarrollo de software, lo que puede hacer que sea más difícil de entender y gestionar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7713DB-A0B1-4507-9991-B6DCAE43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397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Remolino digital abstracto">
            <a:extLst>
              <a:ext uri="{FF2B5EF4-FFF2-40B4-BE49-F238E27FC236}">
                <a16:creationId xmlns:a16="http://schemas.microsoft.com/office/drawing/2014/main" id="{FC2C02E3-F3A1-B1D8-6C84-951B3C1789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53" r="31149" b="-10"/>
          <a:stretch/>
        </p:blipFill>
        <p:spPr>
          <a:xfrm>
            <a:off x="7534656" y="227"/>
            <a:ext cx="4657039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9A96FF2-ACD7-48C4-BCE1-FC7F42108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72" y="0"/>
            <a:ext cx="4649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08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97B08B2-0DA5-4B7F-A47D-5C15ECFB0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áfico en un documento con un bolígrafo">
            <a:extLst>
              <a:ext uri="{FF2B5EF4-FFF2-40B4-BE49-F238E27FC236}">
                <a16:creationId xmlns:a16="http://schemas.microsoft.com/office/drawing/2014/main" id="{9D9C0F79-6C1D-2F95-E274-20FF1AFC56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43" r="9087" b="14028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9C770FC-6D2D-4B73-8219-CFEB0B146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DD31FDA-BCB5-4B8D-8FB8-8CCF019C9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90A298A-601D-412F-9A93-09DCA9DBE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74A3CD-596C-4FAC-8913-C98848CD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A99299-7151-43AF-94CF-2ADA8412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4431479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974738" y="808056"/>
            <a:ext cx="2659944" cy="1225532"/>
          </a:xfrm>
        </p:spPr>
        <p:txBody>
          <a:bodyPr>
            <a:normAutofit/>
          </a:bodyPr>
          <a:lstStyle/>
          <a:p>
            <a:pPr algn="l"/>
            <a:r>
              <a:rPr lang="en-US" sz="2600"/>
              <a:t>Costo</a:t>
            </a:r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32E95C4D-CC3C-4C9D-B8E6-271568C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B0A0659-E443-491A-A36E-EC2EE49C5850}" type="slidenum">
              <a:rPr lang="en-US" sz="1500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1500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DF765F4A-2DF9-42BC-89D8-E61753DA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810065" y="5270604"/>
            <a:ext cx="2662729" cy="1828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DF4EE96-C834-4CB1-9BE3-A85B22A039C7}" type="datetime1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8/2/2023</a:t>
            </a:fld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0757" y="2171700"/>
            <a:ext cx="4426281" cy="3878243"/>
          </a:xfrm>
        </p:spPr>
        <p:txBody>
          <a:bodyPr>
            <a:normAutofit/>
          </a:bodyPr>
          <a:lstStyle/>
          <a:p>
            <a:pPr lvl="0"/>
            <a:r>
              <a:rPr lang="en-US" sz="1600"/>
              <a:t>Debido a su énfasis en la gestión de riesgos y la iteración, el modelo en espiral puede ser más costoso que otros modelos de desarrollo de software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BB4655-F250-4A6F-9526-13AFF6118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755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7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DA2D5B-EC4E-4C78-8139-F36D2F2D1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5262" y="-2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4AAACE2-9C9E-468F-8297-EF7B5E55F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518412" y="1201723"/>
            <a:ext cx="3133750" cy="4454554"/>
          </a:xfrm>
        </p:spPr>
        <p:txBody>
          <a:bodyPr anchor="ctr">
            <a:normAutofit/>
          </a:bodyPr>
          <a:lstStyle/>
          <a:p>
            <a:r>
              <a:rPr lang="en-US" sz="3600"/>
              <a:t>Introducción</a:t>
            </a:r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32E95C4D-CC3C-4C9D-B8E6-271568C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B0A0659-E443-491A-A36E-EC2EE49C5850}" type="slidenum">
              <a:rPr lang="en-US" sz="15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500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DF765F4A-2DF9-42BC-89D8-E61753DA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810065" y="5270604"/>
            <a:ext cx="2662729" cy="1828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DF4EE96-C834-4CB1-9BE3-A85B22A039C7}" type="datetime1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8/2/2023</a:t>
            </a:fld>
            <a:endParaRPr lang="en-US"/>
          </a:p>
        </p:txBody>
      </p:sp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716E55FE-7292-474F-B63E-7EF4C8DD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454363" y="1201723"/>
            <a:ext cx="6460933" cy="4454554"/>
          </a:xfrm>
        </p:spPr>
        <p:txBody>
          <a:bodyPr anchor="ctr">
            <a:normAutofit/>
          </a:bodyPr>
          <a:lstStyle/>
          <a:p>
            <a:pPr lvl="0"/>
            <a:r>
              <a:rPr lang="en-US" sz="1800"/>
              <a:t>El modelo en espiral es un modelo de desarrollo de software que combina elementos de los enfoques de desarrollo en cascada y de prototipos</a:t>
            </a:r>
          </a:p>
          <a:p>
            <a:pPr lvl="0"/>
            <a:r>
              <a:rPr lang="en-US" sz="1800"/>
              <a:t>Este modelo se llama "en espiral" debido a la forma en que se representa gráficamente, que se asemeja a una espiral con varias vueltas, cada una de las cuales representa una fase del proceso de desarrollo</a:t>
            </a:r>
          </a:p>
          <a:p>
            <a:pPr lvl="0"/>
            <a:r>
              <a:rPr lang="en-US" sz="1800"/>
              <a:t>El modelo en espiral se basa en la iteración y la mejora continua</a:t>
            </a:r>
          </a:p>
        </p:txBody>
      </p:sp>
    </p:spTree>
    <p:extLst>
      <p:ext uri="{BB962C8B-B14F-4D97-AF65-F5344CB8AC3E}">
        <p14:creationId xmlns:p14="http://schemas.microsoft.com/office/powerpoint/2010/main" val="200717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32E95C4D-CC3C-4C9D-B8E6-271568C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B0A0659-E443-491A-A36E-EC2EE49C5850}" type="slidenum">
              <a:rPr lang="en-US" sz="1500">
                <a:solidFill>
                  <a:schemeClr val="bg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500">
              <a:solidFill>
                <a:schemeClr val="bg1"/>
              </a:solidFill>
            </a:endParaRP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DF765F4A-2DF9-42BC-89D8-E61753DA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810065" y="5270604"/>
            <a:ext cx="2662729" cy="1828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DF4EE96-C834-4CB1-9BE3-A85B22A039C7}" type="datetime1">
              <a:rPr lang="en-US">
                <a:solidFill>
                  <a:schemeClr val="bg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8/2/2023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716E55FE-7292-474F-B63E-7EF4C8DD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Descripción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5" name="Content Placeholder">
            <a:extLst>
              <a:ext uri="{FF2B5EF4-FFF2-40B4-BE49-F238E27FC236}">
                <a16:creationId xmlns:a16="http://schemas.microsoft.com/office/drawing/2014/main" id="{E994D777-2ACC-ACD4-A751-CEF2D767EB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561369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5745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8A17B2-9670-43B8-BE40-4682F8D2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A60B230-846B-4625-A8CA-D35FEBA7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751771" y="1134409"/>
            <a:ext cx="6378102" cy="3875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000"/>
              <a:t>Fases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484478" y="2271633"/>
            <a:ext cx="3091564" cy="3875778"/>
          </a:xfrm>
        </p:spPr>
        <p:txBody>
          <a:bodyPr vert="horz" lIns="91440" tIns="0" rIns="91440" bIns="45720" rtlCol="0" anchor="b">
            <a:normAutofit/>
          </a:bodyPr>
          <a:lstStyle/>
          <a:p>
            <a:pPr marL="0" lvl="0" indent="0" algn="r">
              <a:buNone/>
            </a:pPr>
            <a:r>
              <a:rPr lang="en-US"/>
              <a:t>El modelo en espiral se divide en varias fases, que se describen a continuación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32E95C4D-CC3C-4C9D-B8E6-271568C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 vert="horz" lIns="91440" tIns="45720" rIns="4572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1B0A0659-E443-491A-A36E-EC2EE49C5850}" type="slidenum">
              <a:rPr lang="en-US" sz="15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5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793961F-503F-434A-880A-EA44EB427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11092" y="1134409"/>
            <a:ext cx="239869" cy="23986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DF765F4A-2DF9-42BC-89D8-E61753DA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810065" y="5270604"/>
            <a:ext cx="2662729" cy="182880"/>
          </a:xfrm>
        </p:spPr>
        <p:txBody>
          <a:bodyPr vert="horz" lIns="91440" tIns="18288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3DF4EE96-C834-4CB1-9BE3-A85B22A039C7}" type="datetime1">
              <a:rPr lang="en-US" smtClean="0"/>
              <a:pPr defTabSz="457200">
                <a:lnSpc>
                  <a:spcPct val="90000"/>
                </a:lnSpc>
                <a:spcAft>
                  <a:spcPts val="600"/>
                </a:spcAft>
              </a:pPr>
              <a:t>8/2/2023</a:t>
            </a:fld>
            <a:endParaRPr lang="en-US"/>
          </a:p>
        </p:txBody>
      </p:sp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716E55FE-7292-474F-B63E-7EF4C8DD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 vert="horz" lIns="91440" tIns="45720" rIns="91440" bIns="18288" rtlCol="0" anchor="b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307623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Planificación</a:t>
            </a:r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32E95C4D-CC3C-4C9D-B8E6-271568C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B0A0659-E443-491A-A36E-EC2EE49C5850}" type="slidenum">
              <a:rPr lang="en-US" sz="15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500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DF765F4A-2DF9-42BC-89D8-E61753DA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810065" y="5270604"/>
            <a:ext cx="2662729" cy="1828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DF4EE96-C834-4CB1-9BE3-A85B22A039C7}" type="datetime1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8/2/2023</a:t>
            </a:fld>
            <a:endParaRPr lang="en-US"/>
          </a:p>
        </p:txBody>
      </p:sp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716E55FE-7292-474F-B63E-7EF4C8DD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256639" y="2052116"/>
            <a:ext cx="6572814" cy="3997828"/>
          </a:xfrm>
        </p:spPr>
        <p:txBody>
          <a:bodyPr anchor="t">
            <a:normAutofit/>
          </a:bodyPr>
          <a:lstStyle/>
          <a:p>
            <a:pPr lvl="0"/>
            <a:r>
              <a:rPr lang="en-US" sz="1800"/>
              <a:t>En esta fase inicial, se identifican los objetivos del ciclo de desarrollo, se seleccionan las alternativas para alcanzar esos objetivos y se identifican las restricciones</a:t>
            </a:r>
          </a:p>
          <a:p>
            <a:pPr lvl="0"/>
            <a:r>
              <a:rPr lang="en-US" sz="1800"/>
              <a:t>Los objetivos pueden incluir aspectos como la funcionalidad del sistema, el rendimiento, las restricciones de costos y tiempo, y la adaptabilidad a cambios futuros</a:t>
            </a:r>
          </a:p>
        </p:txBody>
      </p:sp>
    </p:spTree>
    <p:extLst>
      <p:ext uri="{BB962C8B-B14F-4D97-AF65-F5344CB8AC3E}">
        <p14:creationId xmlns:p14="http://schemas.microsoft.com/office/powerpoint/2010/main" val="232566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Marca de exclamación sobre fondo amarillo">
            <a:extLst>
              <a:ext uri="{FF2B5EF4-FFF2-40B4-BE49-F238E27FC236}">
                <a16:creationId xmlns:a16="http://schemas.microsoft.com/office/drawing/2014/main" id="{D11D540B-31BF-DC40-AA18-F9A566B09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24998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Análisis de Riesgos</a:t>
            </a: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32E95C4D-CC3C-4C9D-B8E6-271568C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B0A0659-E443-491A-A36E-EC2EE49C5850}" type="slidenum">
              <a:rPr lang="en-US" sz="15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500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DF765F4A-2DF9-42BC-89D8-E61753DA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810065" y="5270604"/>
            <a:ext cx="2662729" cy="1828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DF4EE96-C834-4CB1-9BE3-A85B22A039C7}" type="datetime1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8/2/2023</a:t>
            </a:fld>
            <a:endParaRPr lang="en-US"/>
          </a:p>
        </p:txBody>
      </p:sp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716E55FE-7292-474F-B63E-7EF4C8DD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610579" y="2052116"/>
            <a:ext cx="7959560" cy="3997828"/>
          </a:xfrm>
        </p:spPr>
        <p:txBody>
          <a:bodyPr>
            <a:normAutofit/>
          </a:bodyPr>
          <a:lstStyle/>
          <a:p>
            <a:pPr lvl="0"/>
            <a:r>
              <a:rPr lang="en-US"/>
              <a:t>En esta fase, se identifican y analizan los posibles riesgos que podrían afectar al proyecto</a:t>
            </a:r>
          </a:p>
          <a:p>
            <a:pPr lvl="0"/>
            <a:r>
              <a:rPr lang="en-US"/>
              <a:t>Los riesgos pueden incluir aspectos técnicos, como la posibilidad de que el diseño del sistema no cumpla con los requisitos, y aspectos de gestión, como la posibilidad de que el proyecto se retrase o se exceda el presupuesto</a:t>
            </a:r>
          </a:p>
          <a:p>
            <a:pPr lvl="0"/>
            <a:r>
              <a:rPr lang="en-US"/>
              <a:t>Una vez identificados los riesgos, se desarrollan estrategias para gestionarlos</a:t>
            </a:r>
          </a:p>
        </p:txBody>
      </p:sp>
    </p:spTree>
    <p:extLst>
      <p:ext uri="{BB962C8B-B14F-4D97-AF65-F5344CB8AC3E}">
        <p14:creationId xmlns:p14="http://schemas.microsoft.com/office/powerpoint/2010/main" val="278875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0748FE5-971C-4D3D-9E82-844F9896D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5180ED-82FA-4DB9-977A-EF01472A5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770DC71-8434-464C-A23E-E7BC9BC89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57561C8-C082-42A2-8092-4FB6D770A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43BFC-462D-410C-B3EE-F37EF751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274525" y="808056"/>
            <a:ext cx="5338372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Ingeniería</a:t>
            </a:r>
            <a:endParaRPr lang="en-US"/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32E95C4D-CC3C-4C9D-B8E6-271568C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B0A0659-E443-491A-A36E-EC2EE49C5850}" type="slidenum">
              <a:rPr lang="en-US" sz="15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500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DF765F4A-2DF9-42BC-89D8-E61753DA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810065" y="5270604"/>
            <a:ext cx="2662729" cy="1828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DF4EE96-C834-4CB1-9BE3-A85B22A039C7}" type="datetime1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8/2/2023</a:t>
            </a:fld>
            <a:endParaRPr lang="en-US"/>
          </a:p>
        </p:txBody>
      </p:sp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716E55FE-7292-474F-B63E-7EF4C8DD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pic>
        <p:nvPicPr>
          <p:cNvPr id="15" name="Picture 14" descr="CPU con números binarios y placa base">
            <a:extLst>
              <a:ext uri="{FF2B5EF4-FFF2-40B4-BE49-F238E27FC236}">
                <a16:creationId xmlns:a16="http://schemas.microsoft.com/office/drawing/2014/main" id="{1B9546DA-1DAE-3F9D-5807-DEFC0CD821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449" r="34523" b="-2"/>
          <a:stretch/>
        </p:blipFill>
        <p:spPr>
          <a:xfrm>
            <a:off x="1011880" y="227"/>
            <a:ext cx="3051461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DB9C59E-E311-421C-83D7-D60C5EBE7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484438" y="2052116"/>
            <a:ext cx="6128459" cy="3997828"/>
          </a:xfrm>
        </p:spPr>
        <p:txBody>
          <a:bodyPr>
            <a:normAutofit/>
          </a:bodyPr>
          <a:lstStyle/>
          <a:p>
            <a:pPr lvl="0"/>
            <a:r>
              <a:rPr lang="en-US"/>
              <a:t>En esta fase, se desarrolla el sistema</a:t>
            </a:r>
          </a:p>
          <a:p>
            <a:pPr lvl="0"/>
            <a:r>
              <a:rPr lang="en-US"/>
              <a:t>Esto puede incluir actividades como el diseño del sistema, la codificación, la integración de componentes y las pruebas</a:t>
            </a:r>
          </a:p>
          <a:p>
            <a:pPr lvl="0"/>
            <a:r>
              <a:rPr lang="en-US"/>
              <a:t>El resultado de esta fase es un producto o prototipo que puede ser evaluado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9CCB84-4641-45C1-9C0C-D35DEB9B2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7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3BBAF34-367D-4E18-A62E-4602BD908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" y="-2718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A4CF08-858A-49E4-B707-4E7585D1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938E62-910D-4D69-AA09-567AAAC3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4E54C6-D084-4BC8-B3F9-8B9EC22A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65268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974738" y="808056"/>
            <a:ext cx="4986954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Evaluación</a:t>
            </a:r>
            <a:endParaRPr lang="en-US"/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32E95C4D-CC3C-4C9D-B8E6-271568C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B0A0659-E443-491A-A36E-EC2EE49C5850}" type="slidenum">
              <a:rPr lang="en-US" sz="15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500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DF765F4A-2DF9-42BC-89D8-E61753DA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810065" y="5270604"/>
            <a:ext cx="2662729" cy="1828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DF4EE96-C834-4CB1-9BE3-A85B22A039C7}" type="datetime1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8/2/2023</a:t>
            </a:fld>
            <a:endParaRPr lang="en-US"/>
          </a:p>
        </p:txBody>
      </p:sp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716E55FE-7292-474F-B63E-7EF4C8DD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242918" y="2052116"/>
            <a:ext cx="5633369" cy="3997828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En esta fase, se evalúa el producto o prototipo desarrollado</a:t>
            </a:r>
          </a:p>
          <a:p>
            <a:pPr lvl="0"/>
            <a:r>
              <a:rPr lang="en-US" sz="1800"/>
              <a:t>La evaluación puede incluir pruebas, revisiones y demostraciones</a:t>
            </a:r>
          </a:p>
          <a:p>
            <a:pPr lvl="0"/>
            <a:r>
              <a:rPr lang="en-US" sz="1800"/>
              <a:t>La retroalimentación obtenida en esta fase se utiliza para planificar el próximo ciclo de desarrollo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7713DB-A0B1-4507-9991-B6DCAE43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397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Una persona que busca un papel en una mesa llena de papel y notas adhesivas">
            <a:extLst>
              <a:ext uri="{FF2B5EF4-FFF2-40B4-BE49-F238E27FC236}">
                <a16:creationId xmlns:a16="http://schemas.microsoft.com/office/drawing/2014/main" id="{A11BD1E0-8A2C-A5D3-55B5-FC0FE3AB68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51" r="28724" b="3"/>
          <a:stretch/>
        </p:blipFill>
        <p:spPr>
          <a:xfrm>
            <a:off x="7534656" y="227"/>
            <a:ext cx="4657039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9A96FF2-ACD7-48C4-BCE1-FC7F42108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72" y="0"/>
            <a:ext cx="4649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9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40E99DB-69B1-42D9-9A2E-A196302E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0DFF115-119D-479E-9D15-475C47026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32E95C4D-CC3C-4C9D-B8E6-271568C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 vert="horz" lIns="91440" tIns="45720" rIns="4572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1B0A0659-E443-491A-A36E-EC2EE49C5850}" type="slidenum">
              <a:rPr lang="en-US" sz="15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5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DF765F4A-2DF9-42BC-89D8-E61753DA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810065" y="5270604"/>
            <a:ext cx="2662729" cy="182880"/>
          </a:xfrm>
        </p:spPr>
        <p:txBody>
          <a:bodyPr vert="horz" lIns="91440" tIns="18288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3DF4EE96-C834-4CB1-9BE3-A85B22A039C7}" type="datetime1">
              <a:rPr lang="en-US" smtClean="0"/>
              <a:pPr defTabSz="457200">
                <a:lnSpc>
                  <a:spcPct val="90000"/>
                </a:lnSpc>
                <a:spcAft>
                  <a:spcPts val="600"/>
                </a:spcAft>
              </a:pPr>
              <a:t>8/2/2023</a:t>
            </a:fld>
            <a:endParaRPr lang="en-US"/>
          </a:p>
        </p:txBody>
      </p:sp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716E55FE-7292-474F-B63E-7EF4C8DD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 vert="horz" lIns="91440" tIns="45720" rIns="91440" bIns="18288" rtlCol="0" anchor="b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A1367E-049C-45E5-9C32-CC32DCEAE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174" y="0"/>
            <a:ext cx="9590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30284" y="487443"/>
            <a:ext cx="8513100" cy="5117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8800"/>
              <a:t>Ventajas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829661" y="5657222"/>
            <a:ext cx="7400781" cy="923030"/>
          </a:xfrm>
        </p:spPr>
        <p:txBody>
          <a:bodyPr vert="horz" lIns="91440" tIns="0" rIns="91440" bIns="45720" rtlCol="0" anchor="b">
            <a:normAutofit/>
          </a:bodyPr>
          <a:lstStyle/>
          <a:p>
            <a:pPr marL="0" lvl="0" indent="0" algn="r">
              <a:buNone/>
            </a:pPr>
            <a:r>
              <a:rPr lang="en-US" sz="2400"/>
              <a:t>El modelo en espiral tiene varias ventajas, entre las que se incluyen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1CAA8C-D8F1-4D3B-87B4-4B17F3E28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5674" y="0"/>
            <a:ext cx="27432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8658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Madison</vt:lpstr>
      <vt:lpstr>Modelo en Espiral</vt:lpstr>
      <vt:lpstr>Introducción</vt:lpstr>
      <vt:lpstr>Descripción</vt:lpstr>
      <vt:lpstr>Fases</vt:lpstr>
      <vt:lpstr>Planificación</vt:lpstr>
      <vt:lpstr>Análisis de Riesgos</vt:lpstr>
      <vt:lpstr>Ingeniería</vt:lpstr>
      <vt:lpstr>Evaluación</vt:lpstr>
      <vt:lpstr>Ventajas</vt:lpstr>
      <vt:lpstr>Gestión de Riesgos</vt:lpstr>
      <vt:lpstr>Flexibilidad</vt:lpstr>
      <vt:lpstr>Mejora Continua</vt:lpstr>
      <vt:lpstr>Desventajas</vt:lpstr>
      <vt:lpstr>Complejidad</vt:lpstr>
      <vt:lpstr>Costo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28</cp:revision>
  <dcterms:created xsi:type="dcterms:W3CDTF">2023-08-02T22:02:09Z</dcterms:created>
  <dcterms:modified xsi:type="dcterms:W3CDTF">2023-08-02T22:20:07Z</dcterms:modified>
</cp:coreProperties>
</file>