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660" r:id="rId2"/>
  </p:sldMasterIdLst>
  <p:sldIdLst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0613F-D887-4A2A-6E55-40482D4495B2}" v="8" dt="2023-08-02T19:51:44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7EFC2-E284-49B0-9C66-99FCF3A7E5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2FDB815-5AF2-49B9-A9BA-2A11559BA6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Esta es la fase en la que se escribe el código del sistema</a:t>
          </a:r>
        </a:p>
      </dgm:t>
    </dgm:pt>
    <dgm:pt modelId="{0FBA9CC2-4BFA-444D-BE16-43657C0ACC48}" type="parTrans" cxnId="{82226D4C-4E56-4086-9BA3-07085FF11C38}">
      <dgm:prSet/>
      <dgm:spPr/>
      <dgm:t>
        <a:bodyPr/>
        <a:lstStyle/>
        <a:p>
          <a:endParaRPr lang="en-US"/>
        </a:p>
      </dgm:t>
    </dgm:pt>
    <dgm:pt modelId="{BAF75FDE-73DB-40C8-A370-DEA309045327}" type="sibTrans" cxnId="{82226D4C-4E56-4086-9BA3-07085FF11C38}">
      <dgm:prSet/>
      <dgm:spPr/>
      <dgm:t>
        <a:bodyPr/>
        <a:lstStyle/>
        <a:p>
          <a:endParaRPr lang="en-US"/>
        </a:p>
      </dgm:t>
    </dgm:pt>
    <dgm:pt modelId="{C65BF382-26F0-4D76-9A32-C72A19CE14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 esta fase, los diseños de alto y bajo nivel se convierten en código</a:t>
          </a:r>
        </a:p>
      </dgm:t>
    </dgm:pt>
    <dgm:pt modelId="{2477DC82-5A8C-477D-A339-B9864F36B1F8}" type="parTrans" cxnId="{1C55A2C3-AA93-4FEC-BAAE-3D913014F222}">
      <dgm:prSet/>
      <dgm:spPr/>
      <dgm:t>
        <a:bodyPr/>
        <a:lstStyle/>
        <a:p>
          <a:endParaRPr lang="en-US"/>
        </a:p>
      </dgm:t>
    </dgm:pt>
    <dgm:pt modelId="{6DB02BCA-7BBB-497D-96CF-3599EEA086F8}" type="sibTrans" cxnId="{1C55A2C3-AA93-4FEC-BAAE-3D913014F222}">
      <dgm:prSet/>
      <dgm:spPr/>
      <dgm:t>
        <a:bodyPr/>
        <a:lstStyle/>
        <a:p>
          <a:endParaRPr lang="en-US"/>
        </a:p>
      </dgm:t>
    </dgm:pt>
    <dgm:pt modelId="{834B6A0B-47B3-4558-86E8-4F062408C1AA}" type="pres">
      <dgm:prSet presAssocID="{0357EFC2-E284-49B0-9C66-99FCF3A7E5BC}" presName="root" presStyleCnt="0">
        <dgm:presLayoutVars>
          <dgm:dir/>
          <dgm:resizeHandles val="exact"/>
        </dgm:presLayoutVars>
      </dgm:prSet>
      <dgm:spPr/>
    </dgm:pt>
    <dgm:pt modelId="{87559AE8-A4F7-4D6E-8A2F-DFC2B67F203C}" type="pres">
      <dgm:prSet presAssocID="{C2FDB815-5AF2-49B9-A9BA-2A11559BA641}" presName="compNode" presStyleCnt="0"/>
      <dgm:spPr/>
    </dgm:pt>
    <dgm:pt modelId="{0E2E5744-AA09-482F-A43B-622C63A6367C}" type="pres">
      <dgm:prSet presAssocID="{C2FDB815-5AF2-49B9-A9BA-2A11559BA641}" presName="bgRect" presStyleLbl="bgShp" presStyleIdx="0" presStyleCnt="2"/>
      <dgm:spPr/>
    </dgm:pt>
    <dgm:pt modelId="{19A0960F-26E3-4629-8841-D19E4F9A3FEC}" type="pres">
      <dgm:prSet presAssocID="{C2FDB815-5AF2-49B9-A9BA-2A11559BA6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2CECA717-E873-452B-9CA4-9B2563165D3D}" type="pres">
      <dgm:prSet presAssocID="{C2FDB815-5AF2-49B9-A9BA-2A11559BA641}" presName="spaceRect" presStyleCnt="0"/>
      <dgm:spPr/>
    </dgm:pt>
    <dgm:pt modelId="{A2925A96-269C-4753-8C70-2E712074262E}" type="pres">
      <dgm:prSet presAssocID="{C2FDB815-5AF2-49B9-A9BA-2A11559BA641}" presName="parTx" presStyleLbl="revTx" presStyleIdx="0" presStyleCnt="2">
        <dgm:presLayoutVars>
          <dgm:chMax val="0"/>
          <dgm:chPref val="0"/>
        </dgm:presLayoutVars>
      </dgm:prSet>
      <dgm:spPr/>
    </dgm:pt>
    <dgm:pt modelId="{40CDB2BC-C4CD-4D19-A95B-58FCC97059E4}" type="pres">
      <dgm:prSet presAssocID="{BAF75FDE-73DB-40C8-A370-DEA309045327}" presName="sibTrans" presStyleCnt="0"/>
      <dgm:spPr/>
    </dgm:pt>
    <dgm:pt modelId="{83F0AD76-BA72-46D6-A82F-2DDD7015A5D0}" type="pres">
      <dgm:prSet presAssocID="{C65BF382-26F0-4D76-9A32-C72A19CE1492}" presName="compNode" presStyleCnt="0"/>
      <dgm:spPr/>
    </dgm:pt>
    <dgm:pt modelId="{67C7CD53-149E-4783-BA4A-622170C853EF}" type="pres">
      <dgm:prSet presAssocID="{C65BF382-26F0-4D76-9A32-C72A19CE1492}" presName="bgRect" presStyleLbl="bgShp" presStyleIdx="1" presStyleCnt="2"/>
      <dgm:spPr/>
    </dgm:pt>
    <dgm:pt modelId="{BF07472A-7595-42EF-9CA5-6E646F0152DC}" type="pres">
      <dgm:prSet presAssocID="{C65BF382-26F0-4D76-9A32-C72A19CE14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8C42C28B-A666-4319-AF7A-A9B2436ECBC7}" type="pres">
      <dgm:prSet presAssocID="{C65BF382-26F0-4D76-9A32-C72A19CE1492}" presName="spaceRect" presStyleCnt="0"/>
      <dgm:spPr/>
    </dgm:pt>
    <dgm:pt modelId="{3AAE71B2-8DB0-4415-9308-038C10AA6E32}" type="pres">
      <dgm:prSet presAssocID="{C65BF382-26F0-4D76-9A32-C72A19CE149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604781E-3B7A-4700-A772-0CE67263907F}" type="presOf" srcId="{C2FDB815-5AF2-49B9-A9BA-2A11559BA641}" destId="{A2925A96-269C-4753-8C70-2E712074262E}" srcOrd="0" destOrd="0" presId="urn:microsoft.com/office/officeart/2018/2/layout/IconVerticalSolidList"/>
    <dgm:cxn modelId="{82226D4C-4E56-4086-9BA3-07085FF11C38}" srcId="{0357EFC2-E284-49B0-9C66-99FCF3A7E5BC}" destId="{C2FDB815-5AF2-49B9-A9BA-2A11559BA641}" srcOrd="0" destOrd="0" parTransId="{0FBA9CC2-4BFA-444D-BE16-43657C0ACC48}" sibTransId="{BAF75FDE-73DB-40C8-A370-DEA309045327}"/>
    <dgm:cxn modelId="{61ECF88C-75B4-4507-BD49-A4BBAF09B8E3}" type="presOf" srcId="{0357EFC2-E284-49B0-9C66-99FCF3A7E5BC}" destId="{834B6A0B-47B3-4558-86E8-4F062408C1AA}" srcOrd="0" destOrd="0" presId="urn:microsoft.com/office/officeart/2018/2/layout/IconVerticalSolidList"/>
    <dgm:cxn modelId="{B9D5B392-5E8A-4D0F-81E4-C9BDF6EE1290}" type="presOf" srcId="{C65BF382-26F0-4D76-9A32-C72A19CE1492}" destId="{3AAE71B2-8DB0-4415-9308-038C10AA6E32}" srcOrd="0" destOrd="0" presId="urn:microsoft.com/office/officeart/2018/2/layout/IconVerticalSolidList"/>
    <dgm:cxn modelId="{1C55A2C3-AA93-4FEC-BAAE-3D913014F222}" srcId="{0357EFC2-E284-49B0-9C66-99FCF3A7E5BC}" destId="{C65BF382-26F0-4D76-9A32-C72A19CE1492}" srcOrd="1" destOrd="0" parTransId="{2477DC82-5A8C-477D-A339-B9864F36B1F8}" sibTransId="{6DB02BCA-7BBB-497D-96CF-3599EEA086F8}"/>
    <dgm:cxn modelId="{68D5EFAE-2287-4D91-931A-90937AB723A9}" type="presParOf" srcId="{834B6A0B-47B3-4558-86E8-4F062408C1AA}" destId="{87559AE8-A4F7-4D6E-8A2F-DFC2B67F203C}" srcOrd="0" destOrd="0" presId="urn:microsoft.com/office/officeart/2018/2/layout/IconVerticalSolidList"/>
    <dgm:cxn modelId="{66219C69-EFC2-4D7C-A45F-0FCDCCB71970}" type="presParOf" srcId="{87559AE8-A4F7-4D6E-8A2F-DFC2B67F203C}" destId="{0E2E5744-AA09-482F-A43B-622C63A6367C}" srcOrd="0" destOrd="0" presId="urn:microsoft.com/office/officeart/2018/2/layout/IconVerticalSolidList"/>
    <dgm:cxn modelId="{5DDB0F7A-94FB-4553-8F28-68266C6B6474}" type="presParOf" srcId="{87559AE8-A4F7-4D6E-8A2F-DFC2B67F203C}" destId="{19A0960F-26E3-4629-8841-D19E4F9A3FEC}" srcOrd="1" destOrd="0" presId="urn:microsoft.com/office/officeart/2018/2/layout/IconVerticalSolidList"/>
    <dgm:cxn modelId="{8A0BF3CE-F7A9-4A24-8E21-76E73DA28CC1}" type="presParOf" srcId="{87559AE8-A4F7-4D6E-8A2F-DFC2B67F203C}" destId="{2CECA717-E873-452B-9CA4-9B2563165D3D}" srcOrd="2" destOrd="0" presId="urn:microsoft.com/office/officeart/2018/2/layout/IconVerticalSolidList"/>
    <dgm:cxn modelId="{53FFEF58-4CD4-48AD-BC78-533DDA91DE29}" type="presParOf" srcId="{87559AE8-A4F7-4D6E-8A2F-DFC2B67F203C}" destId="{A2925A96-269C-4753-8C70-2E712074262E}" srcOrd="3" destOrd="0" presId="urn:microsoft.com/office/officeart/2018/2/layout/IconVerticalSolidList"/>
    <dgm:cxn modelId="{EE90887D-EBAD-431C-BE65-25A42634202E}" type="presParOf" srcId="{834B6A0B-47B3-4558-86E8-4F062408C1AA}" destId="{40CDB2BC-C4CD-4D19-A95B-58FCC97059E4}" srcOrd="1" destOrd="0" presId="urn:microsoft.com/office/officeart/2018/2/layout/IconVerticalSolidList"/>
    <dgm:cxn modelId="{A77426F2-3C91-4688-B576-523826247601}" type="presParOf" srcId="{834B6A0B-47B3-4558-86E8-4F062408C1AA}" destId="{83F0AD76-BA72-46D6-A82F-2DDD7015A5D0}" srcOrd="2" destOrd="0" presId="urn:microsoft.com/office/officeart/2018/2/layout/IconVerticalSolidList"/>
    <dgm:cxn modelId="{F9BFB4E0-DE14-4EA1-AA8E-21E4D7539A3C}" type="presParOf" srcId="{83F0AD76-BA72-46D6-A82F-2DDD7015A5D0}" destId="{67C7CD53-149E-4783-BA4A-622170C853EF}" srcOrd="0" destOrd="0" presId="urn:microsoft.com/office/officeart/2018/2/layout/IconVerticalSolidList"/>
    <dgm:cxn modelId="{FD97D013-7CFE-4D55-A50D-160FC81F0F75}" type="presParOf" srcId="{83F0AD76-BA72-46D6-A82F-2DDD7015A5D0}" destId="{BF07472A-7595-42EF-9CA5-6E646F0152DC}" srcOrd="1" destOrd="0" presId="urn:microsoft.com/office/officeart/2018/2/layout/IconVerticalSolidList"/>
    <dgm:cxn modelId="{A1339057-36DC-41E5-8E71-D0BAA150ECED}" type="presParOf" srcId="{83F0AD76-BA72-46D6-A82F-2DDD7015A5D0}" destId="{8C42C28B-A666-4319-AF7A-A9B2436ECBC7}" srcOrd="2" destOrd="0" presId="urn:microsoft.com/office/officeart/2018/2/layout/IconVerticalSolidList"/>
    <dgm:cxn modelId="{BBCABB93-A2D0-43D6-8994-5A9190AED62C}" type="presParOf" srcId="{83F0AD76-BA72-46D6-A82F-2DDD7015A5D0}" destId="{3AAE71B2-8DB0-4415-9308-038C10AA6E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E5744-AA09-482F-A43B-622C63A6367C}">
      <dsp:nvSpPr>
        <dsp:cNvPr id="0" name=""/>
        <dsp:cNvSpPr/>
      </dsp:nvSpPr>
      <dsp:spPr>
        <a:xfrm>
          <a:off x="0" y="659170"/>
          <a:ext cx="9404352" cy="12169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0960F-26E3-4629-8841-D19E4F9A3FEC}">
      <dsp:nvSpPr>
        <dsp:cNvPr id="0" name=""/>
        <dsp:cNvSpPr/>
      </dsp:nvSpPr>
      <dsp:spPr>
        <a:xfrm>
          <a:off x="368121" y="932979"/>
          <a:ext cx="669311" cy="6693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25A96-269C-4753-8C70-2E712074262E}">
      <dsp:nvSpPr>
        <dsp:cNvPr id="0" name=""/>
        <dsp:cNvSpPr/>
      </dsp:nvSpPr>
      <dsp:spPr>
        <a:xfrm>
          <a:off x="1405554" y="659170"/>
          <a:ext cx="7998797" cy="121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92" tIns="128792" rIns="128792" bIns="12879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Esta es la fase en la que se escribe el código del sistema</a:t>
          </a:r>
        </a:p>
      </dsp:txBody>
      <dsp:txXfrm>
        <a:off x="1405554" y="659170"/>
        <a:ext cx="7998797" cy="1216930"/>
      </dsp:txXfrm>
    </dsp:sp>
    <dsp:sp modelId="{67C7CD53-149E-4783-BA4A-622170C853EF}">
      <dsp:nvSpPr>
        <dsp:cNvPr id="0" name=""/>
        <dsp:cNvSpPr/>
      </dsp:nvSpPr>
      <dsp:spPr>
        <a:xfrm>
          <a:off x="0" y="2180333"/>
          <a:ext cx="9404352" cy="12169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7472A-7595-42EF-9CA5-6E646F0152DC}">
      <dsp:nvSpPr>
        <dsp:cNvPr id="0" name=""/>
        <dsp:cNvSpPr/>
      </dsp:nvSpPr>
      <dsp:spPr>
        <a:xfrm>
          <a:off x="368121" y="2454142"/>
          <a:ext cx="669311" cy="6693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E71B2-8DB0-4415-9308-038C10AA6E32}">
      <dsp:nvSpPr>
        <dsp:cNvPr id="0" name=""/>
        <dsp:cNvSpPr/>
      </dsp:nvSpPr>
      <dsp:spPr>
        <a:xfrm>
          <a:off x="1405554" y="2180333"/>
          <a:ext cx="7998797" cy="121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92" tIns="128792" rIns="128792" bIns="12879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 esta fase, los diseños de alto y bajo nivel se convierten en código</a:t>
          </a:r>
        </a:p>
      </dsp:txBody>
      <dsp:txXfrm>
        <a:off x="1405554" y="2180333"/>
        <a:ext cx="7998797" cy="1216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0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3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9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437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82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7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8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76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70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88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6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1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38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7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3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13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0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315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3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5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8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7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9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3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0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2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96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0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71C7AF-C1F1-6E08-0778-E9BE8999C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91" b="2726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8000" dirty="0" err="1">
                <a:solidFill>
                  <a:schemeClr val="tx1"/>
                </a:solidFill>
              </a:rPr>
              <a:t>Modelo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en</a:t>
            </a:r>
            <a:r>
              <a:rPr lang="en-US" sz="8000" dirty="0">
                <a:solidFill>
                  <a:schemeClr val="tx1"/>
                </a:solidFill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5360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Pruebas de integración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 descr="Fabricación y almacenamiento de vacunas">
            <a:extLst>
              <a:ext uri="{FF2B5EF4-FFF2-40B4-BE49-F238E27FC236}">
                <a16:creationId xmlns:a16="http://schemas.microsoft.com/office/drawing/2014/main" id="{E650CC67-AC6E-A0A3-3807-3DD2543F4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64" r="16784" b="-3"/>
          <a:stretch/>
        </p:blipFill>
        <p:spPr>
          <a:xfrm>
            <a:off x="8129871" y="1462785"/>
            <a:ext cx="3414010" cy="3932426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En esta fase, se prueban los componentes del sistema juntos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El objetivo de las pruebas de integración es asegurar que los componentes del sistema funcionen correctamente juntos</a:t>
            </a:r>
          </a:p>
        </p:txBody>
      </p:sp>
    </p:spTree>
    <p:extLst>
      <p:ext uri="{BB962C8B-B14F-4D97-AF65-F5344CB8AC3E}">
        <p14:creationId xmlns:p14="http://schemas.microsoft.com/office/powerpoint/2010/main" val="3440252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Pruebas del sistema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 descr="Fabricación y almacenamiento de vacunas">
            <a:extLst>
              <a:ext uri="{FF2B5EF4-FFF2-40B4-BE49-F238E27FC236}">
                <a16:creationId xmlns:a16="http://schemas.microsoft.com/office/drawing/2014/main" id="{7CCCAEB6-8339-063C-1149-CC19F7C25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64" r="16784" b="-3"/>
          <a:stretch/>
        </p:blipFill>
        <p:spPr>
          <a:xfrm>
            <a:off x="7563742" y="1136737"/>
            <a:ext cx="3980139" cy="4584522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En esta fase, se prueba el sistema completo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El objetivo de las pruebas del sistema es asegurar que el sistema completo funcione correctamente</a:t>
            </a:r>
          </a:p>
        </p:txBody>
      </p:sp>
    </p:spTree>
    <p:extLst>
      <p:ext uri="{BB962C8B-B14F-4D97-AF65-F5344CB8AC3E}">
        <p14:creationId xmlns:p14="http://schemas.microsoft.com/office/powerpoint/2010/main" val="388807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r>
              <a:rPr lang="en-US" dirty="0"/>
              <a:t>Pruebas de aceptación</a:t>
            </a:r>
          </a:p>
        </p:txBody>
      </p:sp>
      <p:pic>
        <p:nvPicPr>
          <p:cNvPr id="6" name="Picture 5" descr="Células como se ven en un microscopio">
            <a:extLst>
              <a:ext uri="{FF2B5EF4-FFF2-40B4-BE49-F238E27FC236}">
                <a16:creationId xmlns:a16="http://schemas.microsoft.com/office/drawing/2014/main" id="{937D02B2-4C1B-4846-A1F1-0522E26F2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13" r="5399"/>
          <a:stretch/>
        </p:blipFill>
        <p:spPr>
          <a:xfrm>
            <a:off x="6094410" y="609601"/>
            <a:ext cx="5449889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7701" y="2438401"/>
            <a:ext cx="4797256" cy="3809998"/>
          </a:xfrm>
        </p:spPr>
        <p:txBody>
          <a:bodyPr>
            <a:normAutofit/>
          </a:bodyPr>
          <a:lstStyle/>
          <a:p>
            <a:pPr lvl="0"/>
            <a:r>
              <a:rPr lang="en-US"/>
              <a:t>Esta es la última fase del modelo en V. En esta fase, el sistema se prueba en un entorno de producción</a:t>
            </a:r>
          </a:p>
          <a:p>
            <a:pPr lvl="0"/>
            <a:r>
              <a:rPr lang="en-US"/>
              <a:t>El objetivo de las pruebas de aceptación es asegurar que el sistema cumpla con los requisitos del sistema</a:t>
            </a:r>
          </a:p>
        </p:txBody>
      </p:sp>
    </p:spTree>
    <p:extLst>
      <p:ext uri="{BB962C8B-B14F-4D97-AF65-F5344CB8AC3E}">
        <p14:creationId xmlns:p14="http://schemas.microsoft.com/office/powerpoint/2010/main" val="13476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bélulas llevando un objeto">
            <a:extLst>
              <a:ext uri="{FF2B5EF4-FFF2-40B4-BE49-F238E27FC236}">
                <a16:creationId xmlns:a16="http://schemas.microsoft.com/office/drawing/2014/main" id="{9E36C18A-742A-E6C3-AE2F-2BA864B221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0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/>
              <a:t>Ventajas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116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Claridad de las fases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 descr="Vista superior de cubos conectados con líneas negras">
            <a:extLst>
              <a:ext uri="{FF2B5EF4-FFF2-40B4-BE49-F238E27FC236}">
                <a16:creationId xmlns:a16="http://schemas.microsoft.com/office/drawing/2014/main" id="{92B5AD6B-17C3-9F2A-8BCD-11BB6D9E2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48" r="12245" b="4"/>
          <a:stretch/>
        </p:blipFill>
        <p:spPr>
          <a:xfrm>
            <a:off x="7563742" y="1140146"/>
            <a:ext cx="3980139" cy="4577704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El modelo en V proporciona una clara distinción entre las diferentes fases del desarrollo de software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Esto puede facilitar la planificación y la gestión del desarrollo de software</a:t>
            </a:r>
          </a:p>
        </p:txBody>
      </p:sp>
    </p:spTree>
    <p:extLst>
      <p:ext uri="{BB962C8B-B14F-4D97-AF65-F5344CB8AC3E}">
        <p14:creationId xmlns:p14="http://schemas.microsoft.com/office/powerpoint/2010/main" val="971811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Enfoque en las pruebas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El modelo en V pone un fuerte énfasis en las pruebas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Esto puede ayudar a asegurar que los errores y problemas se detecten y corrijan temprano en el proceso de desarrollo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DBA97-8E67-9410-BAF6-6A682B57C7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27" r="27564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161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8929" y="629266"/>
            <a:ext cx="6256423" cy="1641987"/>
          </a:xfrm>
        </p:spPr>
        <p:txBody>
          <a:bodyPr>
            <a:normAutofit/>
          </a:bodyPr>
          <a:lstStyle/>
          <a:p>
            <a:r>
              <a:rPr lang="en-US" dirty="0"/>
              <a:t>Asociación de pruebas y desarrollo</a:t>
            </a:r>
          </a:p>
        </p:txBody>
      </p:sp>
      <p:pic>
        <p:nvPicPr>
          <p:cNvPr id="6" name="Picture 5" descr="Prismáticos mirando hacia el faro de una isla">
            <a:extLst>
              <a:ext uri="{FF2B5EF4-FFF2-40B4-BE49-F238E27FC236}">
                <a16:creationId xmlns:a16="http://schemas.microsoft.com/office/drawing/2014/main" id="{1F6B002D-B7BA-6BD8-CCB5-C6D59983E1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6" r="26130"/>
          <a:stretch/>
        </p:blipFill>
        <p:spPr>
          <a:xfrm>
            <a:off x="7554139" y="609601"/>
            <a:ext cx="3990160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7700" y="2438401"/>
            <a:ext cx="6258737" cy="3809998"/>
          </a:xfrm>
        </p:spPr>
        <p:txBody>
          <a:bodyPr>
            <a:normAutofit/>
          </a:bodyPr>
          <a:lstStyle/>
          <a:p>
            <a:pPr lvl="0"/>
            <a:r>
              <a:rPr lang="en-US"/>
              <a:t>El modelo en V asocia una fase de pruebas con cada fase de desarrollo</a:t>
            </a:r>
          </a:p>
          <a:p>
            <a:pPr lvl="0"/>
            <a:r>
              <a:rPr lang="en-US"/>
              <a:t>Esto puede ayudar a asegurar que cada aspecto del sistema sea probado adecuadamente</a:t>
            </a:r>
          </a:p>
        </p:txBody>
      </p:sp>
    </p:spTree>
    <p:extLst>
      <p:ext uri="{BB962C8B-B14F-4D97-AF65-F5344CB8AC3E}">
        <p14:creationId xmlns:p14="http://schemas.microsoft.com/office/powerpoint/2010/main" val="188055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683829" y="1447800"/>
            <a:ext cx="4397828" cy="3329581"/>
          </a:xfrm>
        </p:spPr>
        <p:txBody>
          <a:bodyPr>
            <a:normAutofit/>
          </a:bodyPr>
          <a:lstStyle/>
          <a:p>
            <a:r>
              <a:rPr lang="en-US" sz="5600"/>
              <a:t>Desventajas</a:t>
            </a:r>
          </a:p>
        </p:txBody>
      </p:sp>
      <p:pic>
        <p:nvPicPr>
          <p:cNvPr id="5" name="Picture 4" descr="Una balanza digital usando círculos">
            <a:extLst>
              <a:ext uri="{FF2B5EF4-FFF2-40B4-BE49-F238E27FC236}">
                <a16:creationId xmlns:a16="http://schemas.microsoft.com/office/drawing/2014/main" id="{4615D8B0-89E5-DC2E-6C47-CAFB136E47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91" r="24855" b="8"/>
          <a:stretch/>
        </p:blipFill>
        <p:spPr>
          <a:xfrm>
            <a:off x="953132" y="647698"/>
            <a:ext cx="4832000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4079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Rigidez del proceso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El modelo en V es un proceso lineal y secuencial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Esto puede hacer que sea difícil adaptarse a los cambios en los requisitos del sistema o a los problemas que surjan durante el desarrollo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 gran chincheta roja frente a muchas chinchetas negras más pequeñas">
            <a:extLst>
              <a:ext uri="{FF2B5EF4-FFF2-40B4-BE49-F238E27FC236}">
                <a16:creationId xmlns:a16="http://schemas.microsoft.com/office/drawing/2014/main" id="{462A751B-998A-1CB8-F9F1-A750DD18AC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85" r="12583" b="-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541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50668" y="629266"/>
            <a:ext cx="6249784" cy="1641986"/>
          </a:xfrm>
        </p:spPr>
        <p:txBody>
          <a:bodyPr>
            <a:normAutofit/>
          </a:bodyPr>
          <a:lstStyle/>
          <a:p>
            <a:r>
              <a:rPr lang="en-US" dirty="0"/>
              <a:t>Retraso en las pruebas</a:t>
            </a:r>
          </a:p>
        </p:txBody>
      </p:sp>
      <p:pic>
        <p:nvPicPr>
          <p:cNvPr id="6" name="Picture 5" descr="Marca de exclamación sobre fondo amarillo">
            <a:extLst>
              <a:ext uri="{FF2B5EF4-FFF2-40B4-BE49-F238E27FC236}">
                <a16:creationId xmlns:a16="http://schemas.microsoft.com/office/drawing/2014/main" id="{67428148-F47D-F4CF-8CB2-E9910232C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38" r="18146"/>
          <a:stretch/>
        </p:blipFill>
        <p:spPr>
          <a:xfrm>
            <a:off x="7548152" y="10"/>
            <a:ext cx="464665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54089D-779D-46F6-81CB-EA9C1269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0668" y="2438400"/>
            <a:ext cx="6249784" cy="3809999"/>
          </a:xfrm>
        </p:spPr>
        <p:txBody>
          <a:bodyPr>
            <a:normAutofit/>
          </a:bodyPr>
          <a:lstStyle/>
          <a:p>
            <a:pPr lvl="0"/>
            <a:r>
              <a:rPr lang="en-US"/>
              <a:t>En el modelo en V, las pruebas no comienzan hasta después de que se ha completado la codificación</a:t>
            </a:r>
          </a:p>
          <a:p>
            <a:pPr lvl="0"/>
            <a:r>
              <a:rPr lang="en-US"/>
              <a:t>Esto puede resultar en un retraso en la detección de errores y problemas</a:t>
            </a:r>
          </a:p>
        </p:txBody>
      </p:sp>
    </p:spTree>
    <p:extLst>
      <p:ext uri="{BB962C8B-B14F-4D97-AF65-F5344CB8AC3E}">
        <p14:creationId xmlns:p14="http://schemas.microsoft.com/office/powerpoint/2010/main" val="131972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Introducción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El modelo en V es un modelo de desarrollo de software que ilustra cómo cada fase del ciclo de vida de desarrollo de software puede estar asociada con una fase de pruebas correspondiente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El modelo en V se utiliza para diseñar y administrar el ciclo de vida del desarrollo de sistemas y software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El modelo en V se llama así por la forma en que se representa gráficamente, que se asemeja a la letra "V"</a:t>
            </a:r>
          </a:p>
        </p:txBody>
      </p:sp>
      <p:pic>
        <p:nvPicPr>
          <p:cNvPr id="6" name="Picture 5" descr="Rompecabezas blanco con una pieza roja">
            <a:extLst>
              <a:ext uri="{FF2B5EF4-FFF2-40B4-BE49-F238E27FC236}">
                <a16:creationId xmlns:a16="http://schemas.microsoft.com/office/drawing/2014/main" id="{4D69514E-497D-7259-D941-EE1234C66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26" r="2886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5271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50668" y="629266"/>
            <a:ext cx="6828512" cy="1641986"/>
          </a:xfrm>
        </p:spPr>
        <p:txBody>
          <a:bodyPr>
            <a:normAutofit/>
          </a:bodyPr>
          <a:lstStyle/>
          <a:p>
            <a:r>
              <a:rPr lang="en-US" dirty="0"/>
              <a:t>Falta de énfasis en la iteración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559E7-6AEA-1CB1-A611-EE0D1692C2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18" r="26090"/>
          <a:stretch/>
        </p:blipFill>
        <p:spPr>
          <a:xfrm>
            <a:off x="8135860" y="10"/>
            <a:ext cx="405894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701A01-E306-48FB-A661-2335BB38B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0668" y="2438400"/>
            <a:ext cx="6828512" cy="3809999"/>
          </a:xfrm>
        </p:spPr>
        <p:txBody>
          <a:bodyPr>
            <a:normAutofit/>
          </a:bodyPr>
          <a:lstStyle/>
          <a:p>
            <a:pPr lvl="0"/>
            <a:r>
              <a:rPr lang="en-US"/>
              <a:t>El modelo en V no proporciona un mecanismo para iterar o revisar el diseño y la implementación del sistema</a:t>
            </a:r>
          </a:p>
          <a:p>
            <a:pPr lvl="0"/>
            <a:r>
              <a:rPr lang="en-US"/>
              <a:t>Esto puede hacer que sea difícil mejorar o optimizar el sistema después de que se ha completado el diseño inicial</a:t>
            </a:r>
          </a:p>
        </p:txBody>
      </p:sp>
    </p:spTree>
    <p:extLst>
      <p:ext uri="{BB962C8B-B14F-4D97-AF65-F5344CB8AC3E}">
        <p14:creationId xmlns:p14="http://schemas.microsoft.com/office/powerpoint/2010/main" val="185648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Descripción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El modelo en V es una extensión del modelo de cascada que enfatiza la verificación y validación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La parte descendente de la "V" representa las fases de especificación de requisitos y diseño, mientras que la parte ascendente representa las fases de implementación y prueba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El modelo en V es útil cuando se requiere un diseño riguroso y se tiene una fuerte dependencia en la documentación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scada de torrentes de agua">
            <a:extLst>
              <a:ext uri="{FF2B5EF4-FFF2-40B4-BE49-F238E27FC236}">
                <a16:creationId xmlns:a16="http://schemas.microsoft.com/office/drawing/2014/main" id="{F61D9C87-E763-A726-F384-C50897459F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04" r="34687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3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/>
              <a:t>Fases</a:t>
            </a:r>
          </a:p>
        </p:txBody>
      </p:sp>
      <p:pic>
        <p:nvPicPr>
          <p:cNvPr id="5" name="Picture 4" descr="Esferas en equilibrio">
            <a:extLst>
              <a:ext uri="{FF2B5EF4-FFF2-40B4-BE49-F238E27FC236}">
                <a16:creationId xmlns:a16="http://schemas.microsoft.com/office/drawing/2014/main" id="{48A4865A-E6A0-CB82-7029-0DFF6736D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84" r="23943" b="-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989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dirty="0"/>
              <a:t>Requisitos del sistema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ombilla en fondo amarillo con rayos de luz y cable pintados">
            <a:extLst>
              <a:ext uri="{FF2B5EF4-FFF2-40B4-BE49-F238E27FC236}">
                <a16:creationId xmlns:a16="http://schemas.microsoft.com/office/drawing/2014/main" id="{FBD18325-2EE3-69B5-8FA0-E0DC1060A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56" r="5347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pPr lvl="0"/>
            <a:r>
              <a:rPr lang="en-US"/>
              <a:t>Esta es la primera fase del modelo en V. En esta fase, se recopilan y analizan los requisitos del sistema</a:t>
            </a:r>
          </a:p>
          <a:p>
            <a:pPr lvl="0"/>
            <a:r>
              <a:rPr lang="en-US"/>
              <a:t>Los requisitos del sistema son las necesidades y expectativas del cliente o usuario final del sistema</a:t>
            </a:r>
          </a:p>
          <a:p>
            <a:pPr lvl="0"/>
            <a:r>
              <a:rPr lang="en-US"/>
              <a:t>Los requisitos del sistema se documentan en una especificación de requisitos del sistema</a:t>
            </a:r>
          </a:p>
        </p:txBody>
      </p:sp>
    </p:spTree>
    <p:extLst>
      <p:ext uri="{BB962C8B-B14F-4D97-AF65-F5344CB8AC3E}">
        <p14:creationId xmlns:p14="http://schemas.microsoft.com/office/powerpoint/2010/main" val="41528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 dirty="0"/>
              <a:t>Diseño de alto nivel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555BD-2064-AA06-6C0B-6424D875C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5" r="5492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pPr lvl="0"/>
            <a:r>
              <a:rPr lang="en-US"/>
              <a:t>En esta fase, se desarrolla una descripción de alto nivel del sistema</a:t>
            </a:r>
          </a:p>
          <a:p>
            <a:pPr lvl="0"/>
            <a:r>
              <a:rPr lang="en-US"/>
              <a:t>Esta descripción proporciona una visión general del sistema, incluyendo su arquitectura y los principales componentes del sistema</a:t>
            </a:r>
          </a:p>
        </p:txBody>
      </p:sp>
    </p:spTree>
    <p:extLst>
      <p:ext uri="{BB962C8B-B14F-4D97-AF65-F5344CB8AC3E}">
        <p14:creationId xmlns:p14="http://schemas.microsoft.com/office/powerpoint/2010/main" val="340105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Diseño de bajo nivel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En esta fase, se desarrollan los detalles del diseño del sistema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Esto incluye el diseño de los componentes individuales del sistema, así como la forma en que interactúan entre sí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rimer plano de composición musical">
            <a:extLst>
              <a:ext uri="{FF2B5EF4-FFF2-40B4-BE49-F238E27FC236}">
                <a16:creationId xmlns:a16="http://schemas.microsoft.com/office/drawing/2014/main" id="{97894994-8B6D-3A22-49B5-AF60C7D59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22" r="24799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033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Implementación y codificación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FED3144-2D60-8521-F5CE-B45AF11C5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790570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695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Pruebas unitarias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 descr="Rompecabezas blanco con una pieza roja">
            <a:extLst>
              <a:ext uri="{FF2B5EF4-FFF2-40B4-BE49-F238E27FC236}">
                <a16:creationId xmlns:a16="http://schemas.microsoft.com/office/drawing/2014/main" id="{6D7C1A18-0FAF-47FA-B969-F26F567BF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69" r="24723" b="-2"/>
          <a:stretch/>
        </p:blipFill>
        <p:spPr>
          <a:xfrm>
            <a:off x="7563742" y="1140138"/>
            <a:ext cx="3980139" cy="457772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En esta fase, se prueban los componentes individuales del sistema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El objetivo de las pruebas unitarias es asegurar que cada componente del sistema funcione correctamente por sí mismo</a:t>
            </a:r>
          </a:p>
        </p:txBody>
      </p:sp>
    </p:spTree>
    <p:extLst>
      <p:ext uri="{BB962C8B-B14F-4D97-AF65-F5344CB8AC3E}">
        <p14:creationId xmlns:p14="http://schemas.microsoft.com/office/powerpoint/2010/main" val="2706816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9301B"/>
      </a:dk2>
      <a:lt2>
        <a:srgbClr val="F1F0F3"/>
      </a:lt2>
      <a:accent1>
        <a:srgbClr val="84AC32"/>
      </a:accent1>
      <a:accent2>
        <a:srgbClr val="ADA127"/>
      </a:accent2>
      <a:accent3>
        <a:srgbClr val="D2873E"/>
      </a:accent3>
      <a:accent4>
        <a:srgbClr val="C0372C"/>
      </a:accent4>
      <a:accent5>
        <a:srgbClr val="D23E70"/>
      </a:accent5>
      <a:accent6>
        <a:srgbClr val="C02C9C"/>
      </a:accent6>
      <a:hlink>
        <a:srgbClr val="C5516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Macintosh PowerPoint</Application>
  <PresentationFormat>Panorámica</PresentationFormat>
  <Paragraphs>55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Elephant</vt:lpstr>
      <vt:lpstr>Wingdings 3</vt:lpstr>
      <vt:lpstr>Ion</vt:lpstr>
      <vt:lpstr>BrushVTI</vt:lpstr>
      <vt:lpstr>Modelo en V</vt:lpstr>
      <vt:lpstr>Introducción</vt:lpstr>
      <vt:lpstr>Descripción</vt:lpstr>
      <vt:lpstr>Fases</vt:lpstr>
      <vt:lpstr>Requisitos del sistema</vt:lpstr>
      <vt:lpstr>Diseño de alto nivel</vt:lpstr>
      <vt:lpstr>Diseño de bajo nivel</vt:lpstr>
      <vt:lpstr>Implementación y codificación</vt:lpstr>
      <vt:lpstr>Pruebas unitarias</vt:lpstr>
      <vt:lpstr>Pruebas de integración</vt:lpstr>
      <vt:lpstr>Pruebas del sistema</vt:lpstr>
      <vt:lpstr>Pruebas de aceptación</vt:lpstr>
      <vt:lpstr>Ventajas</vt:lpstr>
      <vt:lpstr>Claridad de las fases</vt:lpstr>
      <vt:lpstr>Enfoque en las pruebas</vt:lpstr>
      <vt:lpstr>Asociación de pruebas y desarrollo</vt:lpstr>
      <vt:lpstr>Desventajas</vt:lpstr>
      <vt:lpstr>Rigidez del proceso</vt:lpstr>
      <vt:lpstr>Retraso en las pruebas</vt:lpstr>
      <vt:lpstr>Falta de énfasis en la iteración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Federico Santamarina</cp:lastModifiedBy>
  <cp:revision>25</cp:revision>
  <dcterms:created xsi:type="dcterms:W3CDTF">2023-08-02T19:47:48Z</dcterms:created>
  <dcterms:modified xsi:type="dcterms:W3CDTF">2023-08-02T19:57:23Z</dcterms:modified>
</cp:coreProperties>
</file>