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anasucantillo@Hotmail.com" TargetMode="External"/><Relationship Id="rId2" Type="http://schemas.openxmlformats.org/officeDocument/2006/relationships/hyperlink" Target="mailto:emestre@unitecnologica.edu.co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/>
            </a:r>
            <a:br>
              <a:rPr lang="es-CO" dirty="0" smtClean="0"/>
            </a:br>
            <a:r>
              <a:rPr lang="es-CO" dirty="0" smtClean="0"/>
              <a:t>Proyecto aluna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Cecilia a. castellar bustillo</a:t>
            </a:r>
          </a:p>
          <a:p>
            <a:endParaRPr lang="es-CO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 rot="21420000">
            <a:off x="1132917" y="3937458"/>
            <a:ext cx="9755187" cy="550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8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smtClean="0"/>
              <a:t>Javier e. Galindo vergel</a:t>
            </a:r>
          </a:p>
          <a:p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36" y="1746215"/>
            <a:ext cx="2143695" cy="214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Casos de uso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05277199"/>
              </p:ext>
            </p:extLst>
          </p:nvPr>
        </p:nvGraphicFramePr>
        <p:xfrm>
          <a:off x="2452256" y="1942710"/>
          <a:ext cx="6111240" cy="3377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6121">
                  <a:extLst>
                    <a:ext uri="{9D8B030D-6E8A-4147-A177-3AD203B41FA5}">
                      <a16:colId xmlns:a16="http://schemas.microsoft.com/office/drawing/2014/main" val="1191587570"/>
                    </a:ext>
                  </a:extLst>
                </a:gridCol>
                <a:gridCol w="4075119">
                  <a:extLst>
                    <a:ext uri="{9D8B030D-6E8A-4147-A177-3AD203B41FA5}">
                      <a16:colId xmlns:a16="http://schemas.microsoft.com/office/drawing/2014/main" val="1541383609"/>
                    </a:ext>
                  </a:extLst>
                </a:gridCol>
              </a:tblGrid>
              <a:tr h="2561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CÓDIGO 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CFA5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7154153"/>
                  </a:ext>
                </a:extLst>
              </a:tr>
              <a:tr h="2561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NOMBRE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Modificación de la información.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9206858"/>
                  </a:ext>
                </a:extLst>
              </a:tr>
              <a:tr h="5123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DESCRIPCIÓN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Este caso de uso le permite al usuario modificar información de la base de datos.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587050"/>
                  </a:ext>
                </a:extLst>
              </a:tr>
              <a:tr h="2561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AUTORES 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Cecilia Castellar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1781267"/>
                  </a:ext>
                </a:extLst>
              </a:tr>
              <a:tr h="2561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ACTORES 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Administrador, Personal administrativo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8258297"/>
                  </a:ext>
                </a:extLst>
              </a:tr>
              <a:tr h="5123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PRECONDICIÓN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El sistema debe mostrar los archivos disponibles en la base de datos.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9201925"/>
                  </a:ext>
                </a:extLst>
              </a:tr>
              <a:tr h="2561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POS CONDICIÓN 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Modificación de la información.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3941962"/>
                  </a:ext>
                </a:extLst>
              </a:tr>
              <a:tr h="5596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FLUJO NORMAL 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100">
                          <a:effectLst/>
                        </a:rPr>
                        <a:t>El usuario ingresa al sistema </a:t>
                      </a:r>
                      <a:endParaRPr lang="es-CO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100">
                          <a:effectLst/>
                        </a:rPr>
                        <a:t>Busca la fecha, modulo y programa de la información.</a:t>
                      </a:r>
                      <a:endParaRPr lang="es-CO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100">
                          <a:effectLst/>
                        </a:rPr>
                        <a:t>Modifica información.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3523662"/>
                  </a:ext>
                </a:extLst>
              </a:tr>
              <a:tr h="2561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EXCEPCIONES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Ninguna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9491472"/>
                  </a:ext>
                </a:extLst>
              </a:tr>
              <a:tr h="2561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ANOTACIONES 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>
                          <a:effectLst/>
                        </a:rPr>
                        <a:t>Ninguna 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1205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70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Casos de uso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77209817"/>
              </p:ext>
            </p:extLst>
          </p:nvPr>
        </p:nvGraphicFramePr>
        <p:xfrm>
          <a:off x="2951018" y="1656425"/>
          <a:ext cx="5273135" cy="37468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6884">
                  <a:extLst>
                    <a:ext uri="{9D8B030D-6E8A-4147-A177-3AD203B41FA5}">
                      <a16:colId xmlns:a16="http://schemas.microsoft.com/office/drawing/2014/main" val="36237919"/>
                    </a:ext>
                  </a:extLst>
                </a:gridCol>
                <a:gridCol w="3516251">
                  <a:extLst>
                    <a:ext uri="{9D8B030D-6E8A-4147-A177-3AD203B41FA5}">
                      <a16:colId xmlns:a16="http://schemas.microsoft.com/office/drawing/2014/main" val="1212030923"/>
                    </a:ext>
                  </a:extLst>
                </a:gridCol>
              </a:tblGrid>
              <a:tr h="2452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 smtClean="0">
                          <a:effectLst/>
                        </a:rPr>
                        <a:t>CÓDIGO </a:t>
                      </a:r>
                      <a:endParaRPr lang="es-CO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105" marR="591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CFA6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105" marR="59105" marT="0" marB="0"/>
                </a:tc>
                <a:extLst>
                  <a:ext uri="{0D108BD9-81ED-4DB2-BD59-A6C34878D82A}">
                    <a16:rowId xmlns:a16="http://schemas.microsoft.com/office/drawing/2014/main" val="2403061292"/>
                  </a:ext>
                </a:extLst>
              </a:tr>
              <a:tr h="2452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 smtClean="0">
                          <a:effectLst/>
                        </a:rPr>
                        <a:t>NOMBRE</a:t>
                      </a:r>
                      <a:endParaRPr lang="es-CO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105" marR="591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Ingreso de información.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105" marR="59105" marT="0" marB="0"/>
                </a:tc>
                <a:extLst>
                  <a:ext uri="{0D108BD9-81ED-4DB2-BD59-A6C34878D82A}">
                    <a16:rowId xmlns:a16="http://schemas.microsoft.com/office/drawing/2014/main" val="525860019"/>
                  </a:ext>
                </a:extLst>
              </a:tr>
              <a:tr h="4904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 smtClean="0">
                          <a:effectLst/>
                        </a:rPr>
                        <a:t>DESCRIPCIÓN</a:t>
                      </a:r>
                      <a:endParaRPr lang="es-CO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105" marR="591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Este caso de uso le permite al usuario el ingreso de información a la base de datos.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105" marR="59105" marT="0" marB="0"/>
                </a:tc>
                <a:extLst>
                  <a:ext uri="{0D108BD9-81ED-4DB2-BD59-A6C34878D82A}">
                    <a16:rowId xmlns:a16="http://schemas.microsoft.com/office/drawing/2014/main" val="3643807570"/>
                  </a:ext>
                </a:extLst>
              </a:tr>
              <a:tr h="2452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 smtClean="0">
                          <a:effectLst/>
                        </a:rPr>
                        <a:t>AUTORES </a:t>
                      </a:r>
                      <a:endParaRPr lang="es-CO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105" marR="591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Javier Galindo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105" marR="59105" marT="0" marB="0"/>
                </a:tc>
                <a:extLst>
                  <a:ext uri="{0D108BD9-81ED-4DB2-BD59-A6C34878D82A}">
                    <a16:rowId xmlns:a16="http://schemas.microsoft.com/office/drawing/2014/main" val="848364380"/>
                  </a:ext>
                </a:extLst>
              </a:tr>
              <a:tr h="2452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 smtClean="0">
                          <a:effectLst/>
                        </a:rPr>
                        <a:t>ACTORES </a:t>
                      </a:r>
                      <a:endParaRPr lang="es-CO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105" marR="591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Administrador, Personal administrativo, Docentes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105" marR="59105" marT="0" marB="0"/>
                </a:tc>
                <a:extLst>
                  <a:ext uri="{0D108BD9-81ED-4DB2-BD59-A6C34878D82A}">
                    <a16:rowId xmlns:a16="http://schemas.microsoft.com/office/drawing/2014/main" val="3831058482"/>
                  </a:ext>
                </a:extLst>
              </a:tr>
              <a:tr h="4904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 smtClean="0">
                          <a:effectLst/>
                        </a:rPr>
                        <a:t>PRECONDICIÓN</a:t>
                      </a:r>
                      <a:endParaRPr lang="es-CO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105" marR="591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El sistema debe mostrar formulario para ingresar la información.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105" marR="59105" marT="0" marB="0"/>
                </a:tc>
                <a:extLst>
                  <a:ext uri="{0D108BD9-81ED-4DB2-BD59-A6C34878D82A}">
                    <a16:rowId xmlns:a16="http://schemas.microsoft.com/office/drawing/2014/main" val="3888440536"/>
                  </a:ext>
                </a:extLst>
              </a:tr>
              <a:tr h="2452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 smtClean="0">
                          <a:effectLst/>
                        </a:rPr>
                        <a:t>POS CONDICIÓN </a:t>
                      </a:r>
                      <a:endParaRPr lang="es-CO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105" marR="591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La ingreso de la información.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105" marR="59105" marT="0" marB="0"/>
                </a:tc>
                <a:extLst>
                  <a:ext uri="{0D108BD9-81ED-4DB2-BD59-A6C34878D82A}">
                    <a16:rowId xmlns:a16="http://schemas.microsoft.com/office/drawing/2014/main" val="4099357594"/>
                  </a:ext>
                </a:extLst>
              </a:tr>
              <a:tr h="104956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 smtClean="0">
                          <a:effectLst/>
                        </a:rPr>
                        <a:t>FLUJO NORMAL </a:t>
                      </a:r>
                      <a:endParaRPr lang="es-CO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105" marR="59105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900">
                          <a:effectLst/>
                        </a:rPr>
                        <a:t>El usuario ingresa al sistema </a:t>
                      </a:r>
                      <a:endParaRPr lang="es-CO" sz="9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900">
                          <a:effectLst/>
                        </a:rPr>
                        <a:t>Busca la opción para ingresar información.</a:t>
                      </a:r>
                      <a:endParaRPr lang="es-CO" sz="9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900">
                          <a:effectLst/>
                        </a:rPr>
                        <a:t>El usuario llena formulario.</a:t>
                      </a:r>
                      <a:endParaRPr lang="es-CO" sz="9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900">
                          <a:effectLst/>
                        </a:rPr>
                        <a:t>El usuario realiza confirmación de los datos antes de enviar.</a:t>
                      </a:r>
                      <a:endParaRPr lang="es-CO" sz="9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900">
                          <a:effectLst/>
                        </a:rPr>
                        <a:t>El usuario ingresa la información. </a:t>
                      </a:r>
                      <a:endParaRPr lang="es-C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05" marR="59105" marT="0" marB="0"/>
                </a:tc>
                <a:extLst>
                  <a:ext uri="{0D108BD9-81ED-4DB2-BD59-A6C34878D82A}">
                    <a16:rowId xmlns:a16="http://schemas.microsoft.com/office/drawing/2014/main" val="1788894472"/>
                  </a:ext>
                </a:extLst>
              </a:tr>
              <a:tr h="2452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 smtClean="0">
                          <a:effectLst/>
                        </a:rPr>
                        <a:t>EXCEPCIONES</a:t>
                      </a:r>
                      <a:endParaRPr lang="es-CO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105" marR="591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Ninguna</a:t>
                      </a:r>
                      <a:endParaRPr lang="es-CO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105" marR="59105" marT="0" marB="0"/>
                </a:tc>
                <a:extLst>
                  <a:ext uri="{0D108BD9-81ED-4DB2-BD59-A6C34878D82A}">
                    <a16:rowId xmlns:a16="http://schemas.microsoft.com/office/drawing/2014/main" val="2316570849"/>
                  </a:ext>
                </a:extLst>
              </a:tr>
              <a:tr h="2452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 smtClean="0">
                          <a:effectLst/>
                        </a:rPr>
                        <a:t>ANOTACIONES </a:t>
                      </a:r>
                      <a:endParaRPr lang="es-CO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105" marR="591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Ninguna </a:t>
                      </a:r>
                      <a:endParaRPr lang="es-CO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105" marR="59105" marT="0" marB="0"/>
                </a:tc>
                <a:extLst>
                  <a:ext uri="{0D108BD9-81ED-4DB2-BD59-A6C34878D82A}">
                    <a16:rowId xmlns:a16="http://schemas.microsoft.com/office/drawing/2014/main" val="1542379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78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Informacion</a:t>
            </a:r>
            <a:r>
              <a:rPr lang="es-CO" dirty="0" smtClean="0"/>
              <a:t> de contacto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 rot="20153072">
            <a:off x="680461" y="2638122"/>
            <a:ext cx="4002502" cy="1836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NOMBRE:  </a:t>
            </a:r>
            <a:r>
              <a:rPr lang="es-CO" dirty="0" smtClean="0"/>
              <a:t>Elsy Margarita </a:t>
            </a:r>
            <a:r>
              <a:rPr lang="es-CO" dirty="0" err="1" smtClean="0"/>
              <a:t>Mestre</a:t>
            </a:r>
            <a:r>
              <a:rPr lang="es-CO" dirty="0" smtClean="0"/>
              <a:t> Carreño</a:t>
            </a:r>
          </a:p>
          <a:p>
            <a:pPr algn="ctr"/>
            <a:r>
              <a:rPr lang="es-CO" b="1" dirty="0" smtClean="0"/>
              <a:t>CORREO:</a:t>
            </a:r>
            <a:r>
              <a:rPr lang="es-CO" dirty="0" smtClean="0"/>
              <a:t>  </a:t>
            </a:r>
            <a:r>
              <a:rPr lang="es-CO" dirty="0" smtClean="0">
                <a:hlinkClick r:id="rId2"/>
              </a:rPr>
              <a:t>emestre@unitecnologica.edu.co</a:t>
            </a:r>
            <a:endParaRPr lang="es-CO" dirty="0" smtClean="0"/>
          </a:p>
          <a:p>
            <a:pPr algn="ctr"/>
            <a:r>
              <a:rPr lang="es-CO" b="1" dirty="0" smtClean="0"/>
              <a:t>CELULAR: </a:t>
            </a:r>
            <a:r>
              <a:rPr lang="es-CO" dirty="0" smtClean="0"/>
              <a:t>314 - 5440872</a:t>
            </a:r>
            <a:endParaRPr lang="es-CO" b="1" dirty="0"/>
          </a:p>
        </p:txBody>
      </p:sp>
      <p:sp>
        <p:nvSpPr>
          <p:cNvPr id="5" name="Rectángulo 4"/>
          <p:cNvSpPr/>
          <p:nvPr/>
        </p:nvSpPr>
        <p:spPr>
          <a:xfrm rot="20007935">
            <a:off x="5930831" y="2806423"/>
            <a:ext cx="3879621" cy="17474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NOMBRE:  </a:t>
            </a:r>
            <a:r>
              <a:rPr lang="es-CO" dirty="0" smtClean="0"/>
              <a:t>Ana Susana Cantillo.</a:t>
            </a:r>
          </a:p>
          <a:p>
            <a:pPr algn="ctr"/>
            <a:r>
              <a:rPr lang="es-CO" dirty="0" smtClean="0"/>
              <a:t>CORREO:</a:t>
            </a:r>
            <a:r>
              <a:rPr lang="es-CO" b="1" dirty="0" smtClean="0"/>
              <a:t> </a:t>
            </a:r>
            <a:r>
              <a:rPr lang="es-CO" b="1" dirty="0" smtClean="0">
                <a:hlinkClick r:id="rId3"/>
              </a:rPr>
              <a:t>anasucantillo@Hotmail.com</a:t>
            </a:r>
            <a:endParaRPr lang="es-CO" b="1" dirty="0" smtClean="0"/>
          </a:p>
          <a:p>
            <a:pPr algn="ctr"/>
            <a:r>
              <a:rPr lang="es-CO" dirty="0" smtClean="0"/>
              <a:t>CELULAR:</a:t>
            </a:r>
            <a:r>
              <a:rPr lang="es-CO" b="1" dirty="0" smtClean="0"/>
              <a:t> </a:t>
            </a:r>
            <a:r>
              <a:rPr lang="es-CO" dirty="0" smtClean="0"/>
              <a:t>300 - 8506886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0036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 rot="20462798">
            <a:off x="1560088" y="2394106"/>
            <a:ext cx="80765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GRACIAS POR SU ATENCIÓN</a:t>
            </a:r>
            <a:endParaRPr lang="es-E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286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¿ De que trata la plataforma?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s-CO" dirty="0" smtClean="0"/>
              <a:t>Es un sistema de información que nos permitirá sacar los costos de la fundación a corto o largo plazo; requiriendo una serie de datos como: horas trabajadas de los docentes titulares y docentes de apoyo, inventario de los materiales de trabajo, cantidad de alumnos de cada programa o modulo y la entidad que pertenecen.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0189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Propósito, objetivo y alcance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CO" dirty="0" smtClean="0"/>
              <a:t>Esta plataforma estará especializada para ayudar a los administrativos de la fundación aluna en sus dificultades de ingresos y egresos de la institución.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6362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Requerimientos funcionales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s-CO" dirty="0" smtClean="0"/>
              <a:t>El usuario debe </a:t>
            </a:r>
            <a:r>
              <a:rPr lang="es-CO" dirty="0" err="1" smtClean="0"/>
              <a:t>loguearse</a:t>
            </a:r>
            <a:r>
              <a:rPr lang="es-CO" dirty="0" smtClean="0"/>
              <a:t> para poder acceder a la información y sacar los costos de los ingresos y egresos de la fundación, además para poder  ingresar información para actualizar la base de datos.</a:t>
            </a:r>
          </a:p>
          <a:p>
            <a:pPr algn="just"/>
            <a:r>
              <a:rPr lang="es-CO" dirty="0" smtClean="0"/>
              <a:t>El sistema almacenara la información.</a:t>
            </a:r>
          </a:p>
          <a:p>
            <a:pPr algn="just"/>
            <a:r>
              <a:rPr lang="es-CO" dirty="0" smtClean="0"/>
              <a:t>El sistema le permitirá al usuario buscar información, mediante los parámetros que el sistema ofrece.</a:t>
            </a:r>
          </a:p>
          <a:p>
            <a:pPr algn="just"/>
            <a:r>
              <a:rPr lang="es-CO" dirty="0" smtClean="0"/>
              <a:t>El sistema permitirá descargar la información en el formato </a:t>
            </a:r>
            <a:r>
              <a:rPr lang="es-CO" dirty="0" err="1" smtClean="0"/>
              <a:t>xlsx</a:t>
            </a:r>
            <a:r>
              <a:rPr lang="es-CO" dirty="0" smtClean="0"/>
              <a:t>.</a:t>
            </a:r>
          </a:p>
          <a:p>
            <a:pPr algn="just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6015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Entorno para el proyecto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 numCol="1">
            <a:normAutofit lnSpcReduction="10000"/>
          </a:bodyPr>
          <a:lstStyle/>
          <a:p>
            <a:pPr marL="0" indent="0">
              <a:buNone/>
            </a:pPr>
            <a:endParaRPr lang="es-CO" dirty="0"/>
          </a:p>
          <a:p>
            <a:r>
              <a:rPr lang="es-CO" dirty="0" err="1" smtClean="0"/>
              <a:t>Laravel</a:t>
            </a:r>
            <a:r>
              <a:rPr lang="es-CO" dirty="0" smtClean="0"/>
              <a:t> </a:t>
            </a:r>
            <a:r>
              <a:rPr lang="es-CO" dirty="0" err="1" smtClean="0"/>
              <a:t>homestead</a:t>
            </a:r>
            <a:r>
              <a:rPr lang="es-CO" dirty="0" smtClean="0"/>
              <a:t>.</a:t>
            </a:r>
          </a:p>
          <a:p>
            <a:r>
              <a:rPr lang="es-CO" dirty="0" err="1" smtClean="0"/>
              <a:t>Php</a:t>
            </a:r>
            <a:r>
              <a:rPr lang="es-CO" dirty="0" smtClean="0"/>
              <a:t> 5.6</a:t>
            </a:r>
          </a:p>
          <a:p>
            <a:r>
              <a:rPr lang="es-CO" dirty="0" err="1" smtClean="0"/>
              <a:t>Mysql</a:t>
            </a:r>
            <a:endParaRPr lang="es-CO" dirty="0" smtClean="0"/>
          </a:p>
          <a:p>
            <a:r>
              <a:rPr lang="es-CO" dirty="0" err="1" smtClean="0"/>
              <a:t>Compuser</a:t>
            </a:r>
            <a:endParaRPr lang="es-CO" dirty="0" smtClean="0"/>
          </a:p>
          <a:p>
            <a:r>
              <a:rPr lang="es-CO" dirty="0" err="1" smtClean="0"/>
              <a:t>Html</a:t>
            </a:r>
            <a:endParaRPr lang="es-CO" dirty="0" smtClean="0"/>
          </a:p>
          <a:p>
            <a:r>
              <a:rPr lang="es-CO" dirty="0" err="1" smtClean="0"/>
              <a:t>Css</a:t>
            </a: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00638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987" y="419793"/>
            <a:ext cx="10396882" cy="1151965"/>
          </a:xfrm>
        </p:spPr>
        <p:txBody>
          <a:bodyPr/>
          <a:lstStyle/>
          <a:p>
            <a:r>
              <a:rPr lang="es-CO" dirty="0" smtClean="0"/>
              <a:t>Casos de uso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17099583"/>
              </p:ext>
            </p:extLst>
          </p:nvPr>
        </p:nvGraphicFramePr>
        <p:xfrm>
          <a:off x="2718261" y="1837765"/>
          <a:ext cx="5799423" cy="35059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2230">
                  <a:extLst>
                    <a:ext uri="{9D8B030D-6E8A-4147-A177-3AD203B41FA5}">
                      <a16:colId xmlns:a16="http://schemas.microsoft.com/office/drawing/2014/main" val="614119785"/>
                    </a:ext>
                  </a:extLst>
                </a:gridCol>
                <a:gridCol w="3867193">
                  <a:extLst>
                    <a:ext uri="{9D8B030D-6E8A-4147-A177-3AD203B41FA5}">
                      <a16:colId xmlns:a16="http://schemas.microsoft.com/office/drawing/2014/main" val="1759193568"/>
                    </a:ext>
                  </a:extLst>
                </a:gridCol>
              </a:tblGrid>
              <a:tr h="2571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CÓDIGO 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70" marR="665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>
                          <a:effectLst/>
                        </a:rPr>
                        <a:t>CFA1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70" marR="66570" marT="0" marB="0"/>
                </a:tc>
                <a:extLst>
                  <a:ext uri="{0D108BD9-81ED-4DB2-BD59-A6C34878D82A}">
                    <a16:rowId xmlns:a16="http://schemas.microsoft.com/office/drawing/2014/main" val="4228058328"/>
                  </a:ext>
                </a:extLst>
              </a:tr>
              <a:tr h="2571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200" cap="all" baseline="0" dirty="0">
                          <a:effectLst/>
                        </a:rPr>
                        <a:t>Nombre</a:t>
                      </a:r>
                      <a:endParaRPr lang="es-CO" sz="1200" cap="all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70" marR="665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Autenticación.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70" marR="66570" marT="0" marB="0"/>
                </a:tc>
                <a:extLst>
                  <a:ext uri="{0D108BD9-81ED-4DB2-BD59-A6C34878D82A}">
                    <a16:rowId xmlns:a16="http://schemas.microsoft.com/office/drawing/2014/main" val="3504552464"/>
                  </a:ext>
                </a:extLst>
              </a:tr>
              <a:tr h="2571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cap="all" baseline="0" dirty="0">
                          <a:effectLst/>
                        </a:rPr>
                        <a:t>Descripción</a:t>
                      </a:r>
                      <a:endParaRPr lang="es-CO" sz="1100" cap="all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70" marR="665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Se accede al sitio de validación, mediante un navegador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70" marR="66570" marT="0" marB="0"/>
                </a:tc>
                <a:extLst>
                  <a:ext uri="{0D108BD9-81ED-4DB2-BD59-A6C34878D82A}">
                    <a16:rowId xmlns:a16="http://schemas.microsoft.com/office/drawing/2014/main" val="1134343359"/>
                  </a:ext>
                </a:extLst>
              </a:tr>
              <a:tr h="2571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cap="all" baseline="0" dirty="0">
                          <a:effectLst/>
                        </a:rPr>
                        <a:t>Autores </a:t>
                      </a:r>
                      <a:endParaRPr lang="es-CO" sz="1100" cap="all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70" marR="665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Javier Galindo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70" marR="66570" marT="0" marB="0"/>
                </a:tc>
                <a:extLst>
                  <a:ext uri="{0D108BD9-81ED-4DB2-BD59-A6C34878D82A}">
                    <a16:rowId xmlns:a16="http://schemas.microsoft.com/office/drawing/2014/main" val="2215449284"/>
                  </a:ext>
                </a:extLst>
              </a:tr>
              <a:tr h="2571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cap="all" baseline="0" dirty="0">
                          <a:effectLst/>
                        </a:rPr>
                        <a:t>Actores </a:t>
                      </a:r>
                      <a:endParaRPr lang="es-CO" sz="1100" cap="all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70" marR="665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Todos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70" marR="66570" marT="0" marB="0"/>
                </a:tc>
                <a:extLst>
                  <a:ext uri="{0D108BD9-81ED-4DB2-BD59-A6C34878D82A}">
                    <a16:rowId xmlns:a16="http://schemas.microsoft.com/office/drawing/2014/main" val="2414699466"/>
                  </a:ext>
                </a:extLst>
              </a:tr>
              <a:tr h="5142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cap="all" baseline="0" dirty="0">
                          <a:effectLst/>
                        </a:rPr>
                        <a:t>Precondición</a:t>
                      </a:r>
                      <a:endParaRPr lang="es-CO" sz="1100" cap="all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70" marR="665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>
                          <a:effectLst/>
                        </a:rPr>
                        <a:t>El sitio está en estado de espera que el usuario intente validarse.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70" marR="66570" marT="0" marB="0"/>
                </a:tc>
                <a:extLst>
                  <a:ext uri="{0D108BD9-81ED-4DB2-BD59-A6C34878D82A}">
                    <a16:rowId xmlns:a16="http://schemas.microsoft.com/office/drawing/2014/main" val="1541339909"/>
                  </a:ext>
                </a:extLst>
              </a:tr>
              <a:tr h="2571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cap="all" baseline="0" dirty="0">
                          <a:effectLst/>
                        </a:rPr>
                        <a:t>Pos condición </a:t>
                      </a:r>
                      <a:endParaRPr lang="es-CO" sz="1100" cap="all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70" marR="665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El sistema muestra el área de usuario.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70" marR="66570" marT="0" marB="0"/>
                </a:tc>
                <a:extLst>
                  <a:ext uri="{0D108BD9-81ED-4DB2-BD59-A6C34878D82A}">
                    <a16:rowId xmlns:a16="http://schemas.microsoft.com/office/drawing/2014/main" val="886601466"/>
                  </a:ext>
                </a:extLst>
              </a:tr>
              <a:tr h="9347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cap="all" baseline="0" dirty="0">
                          <a:effectLst/>
                        </a:rPr>
                        <a:t>Flujo normal </a:t>
                      </a:r>
                      <a:endParaRPr lang="es-CO" sz="1100" cap="all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70" marR="6657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100">
                          <a:effectLst/>
                        </a:rPr>
                        <a:t>El usuario ingresa a la página mediante un navegador web.</a:t>
                      </a:r>
                      <a:endParaRPr lang="es-CO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100">
                          <a:effectLst/>
                        </a:rPr>
                        <a:t>Se ingresan las credenciales para validar al usuario.</a:t>
                      </a:r>
                      <a:endParaRPr lang="es-CO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100">
                          <a:effectLst/>
                        </a:rPr>
                        <a:t>Si el usuario ingresado es válido, se le permite el ingreso a la plataforma.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70" marR="66570" marT="0" marB="0"/>
                </a:tc>
                <a:extLst>
                  <a:ext uri="{0D108BD9-81ED-4DB2-BD59-A6C34878D82A}">
                    <a16:rowId xmlns:a16="http://schemas.microsoft.com/office/drawing/2014/main" val="3099301887"/>
                  </a:ext>
                </a:extLst>
              </a:tr>
              <a:tr h="2571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cap="all" baseline="0" dirty="0">
                          <a:effectLst/>
                        </a:rPr>
                        <a:t>Excepciones</a:t>
                      </a:r>
                      <a:endParaRPr lang="es-CO" sz="1100" cap="all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70" marR="665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Ninguna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70" marR="66570" marT="0" marB="0"/>
                </a:tc>
                <a:extLst>
                  <a:ext uri="{0D108BD9-81ED-4DB2-BD59-A6C34878D82A}">
                    <a16:rowId xmlns:a16="http://schemas.microsoft.com/office/drawing/2014/main" val="605182900"/>
                  </a:ext>
                </a:extLst>
              </a:tr>
              <a:tr h="2571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cap="all" baseline="0" dirty="0">
                          <a:effectLst/>
                        </a:rPr>
                        <a:t>Anotaciones </a:t>
                      </a:r>
                      <a:endParaRPr lang="es-CO" sz="1100" cap="all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70" marR="665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>
                          <a:effectLst/>
                        </a:rPr>
                        <a:t>Ninguna 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70" marR="66570" marT="0" marB="0"/>
                </a:tc>
                <a:extLst>
                  <a:ext uri="{0D108BD9-81ED-4DB2-BD59-A6C34878D82A}">
                    <a16:rowId xmlns:a16="http://schemas.microsoft.com/office/drawing/2014/main" val="444772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47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Casos de uso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08992248"/>
              </p:ext>
            </p:extLst>
          </p:nvPr>
        </p:nvGraphicFramePr>
        <p:xfrm>
          <a:off x="2518757" y="1837765"/>
          <a:ext cx="6061364" cy="33417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9504">
                  <a:extLst>
                    <a:ext uri="{9D8B030D-6E8A-4147-A177-3AD203B41FA5}">
                      <a16:colId xmlns:a16="http://schemas.microsoft.com/office/drawing/2014/main" val="1706901725"/>
                    </a:ext>
                  </a:extLst>
                </a:gridCol>
                <a:gridCol w="4041860">
                  <a:extLst>
                    <a:ext uri="{9D8B030D-6E8A-4147-A177-3AD203B41FA5}">
                      <a16:colId xmlns:a16="http://schemas.microsoft.com/office/drawing/2014/main" val="1041226759"/>
                    </a:ext>
                  </a:extLst>
                </a:gridCol>
              </a:tblGrid>
              <a:tr h="27999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CÓDIGO 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CFA2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3908606"/>
                  </a:ext>
                </a:extLst>
              </a:tr>
              <a:tr h="27999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NOMBRE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Creación de cuenta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1862185"/>
                  </a:ext>
                </a:extLst>
              </a:tr>
              <a:tr h="27999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DESCRIPCIÓN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Permitir al administrador creación cuentas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6062193"/>
                  </a:ext>
                </a:extLst>
              </a:tr>
              <a:tr h="27999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AUTORES 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Javier Galindo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2318416"/>
                  </a:ext>
                </a:extLst>
              </a:tr>
              <a:tr h="27999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ACTORES 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Administrador 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2821424"/>
                  </a:ext>
                </a:extLst>
              </a:tr>
              <a:tr h="27999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PRECONDICIÓN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Ninguna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1457120"/>
                  </a:ext>
                </a:extLst>
              </a:tr>
              <a:tr h="27999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POS CONDICIÓN 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Crea cuenta 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4933718"/>
                  </a:ext>
                </a:extLst>
              </a:tr>
              <a:tr h="8217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FLUJO NORMAL 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100">
                          <a:effectLst/>
                        </a:rPr>
                        <a:t>El administrador accede al método para crear la cuenta</a:t>
                      </a:r>
                      <a:endParaRPr lang="es-CO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100">
                          <a:effectLst/>
                        </a:rPr>
                        <a:t>Crear la cuenta</a:t>
                      </a:r>
                      <a:endParaRPr lang="es-CO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100">
                          <a:effectLst/>
                        </a:rPr>
                        <a:t>El sistema borra la cuenta de la base de datos.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8342366"/>
                  </a:ext>
                </a:extLst>
              </a:tr>
              <a:tr h="27999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EXCEPCIONES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Ninguna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8686689"/>
                  </a:ext>
                </a:extLst>
              </a:tr>
              <a:tr h="27999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ANOTACIONES 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>
                          <a:effectLst/>
                        </a:rPr>
                        <a:t>Ninguna 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4634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19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Casos de uso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15302321"/>
              </p:ext>
            </p:extLst>
          </p:nvPr>
        </p:nvGraphicFramePr>
        <p:xfrm>
          <a:off x="2585259" y="1938221"/>
          <a:ext cx="5886796" cy="31990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1341">
                  <a:extLst>
                    <a:ext uri="{9D8B030D-6E8A-4147-A177-3AD203B41FA5}">
                      <a16:colId xmlns:a16="http://schemas.microsoft.com/office/drawing/2014/main" val="3358386710"/>
                    </a:ext>
                  </a:extLst>
                </a:gridCol>
                <a:gridCol w="3925455">
                  <a:extLst>
                    <a:ext uri="{9D8B030D-6E8A-4147-A177-3AD203B41FA5}">
                      <a16:colId xmlns:a16="http://schemas.microsoft.com/office/drawing/2014/main" val="142036412"/>
                    </a:ext>
                  </a:extLst>
                </a:gridCol>
              </a:tblGrid>
              <a:tr h="2655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CÓDIGO 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CFA3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4170679"/>
                  </a:ext>
                </a:extLst>
              </a:tr>
              <a:tr h="2655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NOMBRE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Eliminar cuentas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5053728"/>
                  </a:ext>
                </a:extLst>
              </a:tr>
              <a:tr h="2655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DESCRIPCIÓN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Este caso de uso, permite al administrador eliminar cuentas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9392481"/>
                  </a:ext>
                </a:extLst>
              </a:tr>
              <a:tr h="2655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AUTORES 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Javier Galindo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4068960"/>
                  </a:ext>
                </a:extLst>
              </a:tr>
              <a:tr h="2655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ACTORES 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Administrador. 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1576489"/>
                  </a:ext>
                </a:extLst>
              </a:tr>
              <a:tr h="2655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PRECONDICIÓN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Tener una cuenta que eliminar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4027962"/>
                  </a:ext>
                </a:extLst>
              </a:tr>
              <a:tr h="2655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POS CONDICIÓN 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Eliminación de una cuenta 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3765025"/>
                  </a:ext>
                </a:extLst>
              </a:tr>
              <a:tr h="8093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FLUJO NORMAL 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100">
                          <a:effectLst/>
                        </a:rPr>
                        <a:t>El administrador accede al método para eliminar la cuenta</a:t>
                      </a:r>
                      <a:endParaRPr lang="es-CO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100">
                          <a:effectLst/>
                        </a:rPr>
                        <a:t>Elimina la cuenta</a:t>
                      </a:r>
                      <a:endParaRPr lang="es-CO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100">
                          <a:effectLst/>
                        </a:rPr>
                        <a:t>El sistema borra la cuenta de la base de datos.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9524598"/>
                  </a:ext>
                </a:extLst>
              </a:tr>
              <a:tr h="2655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EXCEPCIONES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Ninguna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7175373"/>
                  </a:ext>
                </a:extLst>
              </a:tr>
              <a:tr h="2655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ANOTACIONES 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>
                          <a:effectLst/>
                        </a:rPr>
                        <a:t>Ninguna 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9989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55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Casos de uso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83732694"/>
              </p:ext>
            </p:extLst>
          </p:nvPr>
        </p:nvGraphicFramePr>
        <p:xfrm>
          <a:off x="2460568" y="1949272"/>
          <a:ext cx="6036426" cy="3279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1194">
                  <a:extLst>
                    <a:ext uri="{9D8B030D-6E8A-4147-A177-3AD203B41FA5}">
                      <a16:colId xmlns:a16="http://schemas.microsoft.com/office/drawing/2014/main" val="2387442044"/>
                    </a:ext>
                  </a:extLst>
                </a:gridCol>
                <a:gridCol w="4025232">
                  <a:extLst>
                    <a:ext uri="{9D8B030D-6E8A-4147-A177-3AD203B41FA5}">
                      <a16:colId xmlns:a16="http://schemas.microsoft.com/office/drawing/2014/main" val="4156074440"/>
                    </a:ext>
                  </a:extLst>
                </a:gridCol>
              </a:tblGrid>
              <a:tr h="2609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CÓDIGO 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CFA4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4141166"/>
                  </a:ext>
                </a:extLst>
              </a:tr>
              <a:tr h="2609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NOMBRE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Acceso a información.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8458345"/>
                  </a:ext>
                </a:extLst>
              </a:tr>
              <a:tr h="53027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DESCRIPCIÓN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Este caso de uso le permite al usuario el acceso a la base de datos.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3144488"/>
                  </a:ext>
                </a:extLst>
              </a:tr>
              <a:tr h="2609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AUTORES 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Cecilia Castellar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9240342"/>
                  </a:ext>
                </a:extLst>
              </a:tr>
              <a:tr h="2609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ACTORES 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Administrador, Personal administrativo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7581454"/>
                  </a:ext>
                </a:extLst>
              </a:tr>
              <a:tr h="53027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PRECONDICIÓN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El sistema debe mostrar los archivos disponibles en la base de datos.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2523323"/>
                  </a:ext>
                </a:extLst>
              </a:tr>
              <a:tr h="2609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POS CONDICIÓN 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La visualización de la información.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215290"/>
                  </a:ext>
                </a:extLst>
              </a:tr>
              <a:tr h="3921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FLUJO NORMAL 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100">
                          <a:effectLst/>
                        </a:rPr>
                        <a:t>El usuario ingresa al sistema </a:t>
                      </a:r>
                      <a:endParaRPr lang="es-CO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100">
                          <a:effectLst/>
                        </a:rPr>
                        <a:t>Busca la fecha, modulo y programa de la información.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5598899"/>
                  </a:ext>
                </a:extLst>
              </a:tr>
              <a:tr h="2609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EXCEPCIONES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Ninguna</a:t>
                      </a:r>
                      <a:endParaRPr lang="es-C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5740240"/>
                  </a:ext>
                </a:extLst>
              </a:tr>
              <a:tr h="2609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ANOTACIONES 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>
                          <a:effectLst/>
                        </a:rPr>
                        <a:t>Ninguna </a:t>
                      </a:r>
                      <a:endParaRPr lang="es-CO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3025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68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291</TotalTime>
  <Words>694</Words>
  <Application>Microsoft Office PowerPoint</Application>
  <PresentationFormat>Panorámica</PresentationFormat>
  <Paragraphs>167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Impact</vt:lpstr>
      <vt:lpstr>Times New Roman</vt:lpstr>
      <vt:lpstr>Evento principal</vt:lpstr>
      <vt:lpstr> Proyecto aluna</vt:lpstr>
      <vt:lpstr>¿ De que trata la plataforma?</vt:lpstr>
      <vt:lpstr>Propósito, objetivo y alcance</vt:lpstr>
      <vt:lpstr>Requerimientos funcionales</vt:lpstr>
      <vt:lpstr>Entorno para el proyecto</vt:lpstr>
      <vt:lpstr>Casos de uso</vt:lpstr>
      <vt:lpstr>Casos de uso</vt:lpstr>
      <vt:lpstr>Casos de uso</vt:lpstr>
      <vt:lpstr>Casos de uso</vt:lpstr>
      <vt:lpstr>Casos de uso</vt:lpstr>
      <vt:lpstr>Casos de uso</vt:lpstr>
      <vt:lpstr>Informacion de contacto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 DEL MERCADITO</dc:title>
  <dc:creator>C.Castellar</dc:creator>
  <cp:lastModifiedBy>C.Castellar</cp:lastModifiedBy>
  <cp:revision>21</cp:revision>
  <dcterms:created xsi:type="dcterms:W3CDTF">2016-03-17T15:16:13Z</dcterms:created>
  <dcterms:modified xsi:type="dcterms:W3CDTF">2016-03-17T21:26:12Z</dcterms:modified>
</cp:coreProperties>
</file>