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63" r:id="rId4"/>
    <p:sldId id="276" r:id="rId5"/>
    <p:sldId id="262" r:id="rId6"/>
    <p:sldId id="278" r:id="rId7"/>
    <p:sldId id="277" r:id="rId8"/>
    <p:sldId id="279" r:id="rId9"/>
    <p:sldId id="280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33" autoAdjust="0"/>
  </p:normalViewPr>
  <p:slideViewPr>
    <p:cSldViewPr snapToGrid="0" snapToObjects="1">
      <p:cViewPr>
        <p:scale>
          <a:sx n="100" d="100"/>
          <a:sy n="100" d="100"/>
        </p:scale>
        <p:origin x="-108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D9C4F-39C3-EF48-BB2F-FF1D9213EA88}" type="datetimeFigureOut">
              <a:rPr lang="it-IT" smtClean="0"/>
              <a:t>15/12/14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BC2E2-070D-5545-B203-AB91719BACC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61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pn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png"/><Relationship Id="rId5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Esercitazione ASD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LINGUAGGIO C</a:t>
            </a:r>
          </a:p>
          <a:p>
            <a:r>
              <a:rPr lang="it-IT" dirty="0" smtClean="0"/>
              <a:t>strade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1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2083544"/>
            <a:ext cx="7283447" cy="40710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Si consideri uno </a:t>
            </a:r>
            <a:r>
              <a:rPr lang="it-IT" sz="2200" b="1" dirty="0" smtClean="0">
                <a:solidFill>
                  <a:srgbClr val="FF0000"/>
                </a:solidFill>
              </a:rPr>
              <a:t>stradario</a:t>
            </a:r>
            <a:r>
              <a:rPr lang="it-IT" sz="2200" dirty="0" smtClean="0"/>
              <a:t> in cui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dirty="0"/>
              <a:t>s</a:t>
            </a:r>
            <a:r>
              <a:rPr lang="it-IT" sz="2200" dirty="0" smtClean="0"/>
              <a:t>ono indicati i percorsi eseguiti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da un punto preciso (</a:t>
            </a:r>
            <a:r>
              <a:rPr lang="it-IT" sz="2200" dirty="0" smtClean="0"/>
              <a:t>una </a:t>
            </a:r>
            <a:r>
              <a:rPr lang="it-IT" sz="2200" b="1" dirty="0" smtClean="0">
                <a:solidFill>
                  <a:srgbClr val="FF0000"/>
                </a:solidFill>
              </a:rPr>
              <a:t>strada</a:t>
            </a:r>
            <a:r>
              <a:rPr lang="it-IT" sz="2200" dirty="0" smtClean="0"/>
              <a:t>):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it-IT" sz="22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Possiamo rappresentare tale </a:t>
            </a:r>
            <a:endParaRPr lang="it-IT" sz="22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stradario come un albero binario in cui </a:t>
            </a:r>
          </a:p>
          <a:p>
            <a:pPr algn="just">
              <a:lnSpc>
                <a:spcPct val="110000"/>
              </a:lnSpc>
            </a:pPr>
            <a:r>
              <a:rPr lang="it-IT" sz="2200" dirty="0" smtClean="0"/>
              <a:t> i nodi </a:t>
            </a:r>
            <a:r>
              <a:rPr lang="it-IT" sz="2200" dirty="0" smtClean="0"/>
              <a:t>contengono i </a:t>
            </a:r>
            <a:r>
              <a:rPr lang="it-IT" sz="2200" b="1" dirty="0" smtClean="0">
                <a:solidFill>
                  <a:srgbClr val="FF0000"/>
                </a:solidFill>
              </a:rPr>
              <a:t>nomi</a:t>
            </a:r>
            <a:r>
              <a:rPr lang="it-IT" sz="2200" dirty="0" smtClean="0"/>
              <a:t> delle strade percorse</a:t>
            </a:r>
          </a:p>
          <a:p>
            <a:pPr algn="just">
              <a:lnSpc>
                <a:spcPct val="110000"/>
              </a:lnSpc>
            </a:pPr>
            <a:r>
              <a:rPr lang="it-IT" sz="2200" dirty="0" smtClean="0"/>
              <a:t> gli archi rappresentano un </a:t>
            </a:r>
            <a:r>
              <a:rPr lang="it-IT" sz="2200" b="1" dirty="0" smtClean="0">
                <a:solidFill>
                  <a:srgbClr val="FF0000"/>
                </a:solidFill>
              </a:rPr>
              <a:t>incrocio</a:t>
            </a:r>
            <a:r>
              <a:rPr lang="it-IT" sz="2200" dirty="0" smtClean="0">
                <a:solidFill>
                  <a:srgbClr val="FF0000"/>
                </a:solidFill>
              </a:rPr>
              <a:t> </a:t>
            </a:r>
            <a:r>
              <a:rPr lang="it-IT" sz="2200" dirty="0" smtClean="0"/>
              <a:t>tra due strade</a:t>
            </a:r>
          </a:p>
          <a:p>
            <a:pPr algn="just">
              <a:lnSpc>
                <a:spcPct val="110000"/>
              </a:lnSpc>
            </a:pPr>
            <a:r>
              <a:rPr lang="it-IT" sz="2200" dirty="0"/>
              <a:t> </a:t>
            </a:r>
            <a:r>
              <a:rPr lang="it-IT" sz="2200" dirty="0" smtClean="0"/>
              <a:t>la radice contiene il nome della strada che rappresenta il </a:t>
            </a:r>
            <a:r>
              <a:rPr lang="it-IT" sz="2200" b="1" dirty="0" smtClean="0">
                <a:solidFill>
                  <a:srgbClr val="FF0000"/>
                </a:solidFill>
              </a:rPr>
              <a:t>punto di partenza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36" y="829956"/>
            <a:ext cx="1566985" cy="1253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39" b="68750" l="4217" r="96386"/>
                    </a14:imgEffect>
                  </a14:imgLayer>
                </a14:imgProps>
              </a:ext>
            </a:extLst>
          </a:blip>
          <a:srcRect b="23571"/>
          <a:stretch/>
        </p:blipFill>
        <p:spPr>
          <a:xfrm>
            <a:off x="1231792" y="685800"/>
            <a:ext cx="2108200" cy="13977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00" b="96250" l="1250" r="996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3693" y="2781942"/>
            <a:ext cx="3449127" cy="17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" y="199292"/>
            <a:ext cx="5080000" cy="562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e 7"/>
          <p:cNvSpPr/>
          <p:nvPr/>
        </p:nvSpPr>
        <p:spPr>
          <a:xfrm>
            <a:off x="1993900" y="1473200"/>
            <a:ext cx="762000" cy="381000"/>
          </a:xfrm>
          <a:prstGeom prst="ellipse">
            <a:avLst/>
          </a:prstGeom>
          <a:noFill/>
          <a:ln w="76200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134100" y="1320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Fontana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6997700" y="22860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Mazzini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513385" y="1397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>
            <a:stCxn id="8" idx="6"/>
            <a:endCxn id="15" idx="2"/>
          </p:cNvCxnSpPr>
          <p:nvPr/>
        </p:nvCxnSpPr>
        <p:spPr>
          <a:xfrm flipV="1">
            <a:off x="2755900" y="1587500"/>
            <a:ext cx="1757485" cy="762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4480170" y="2286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>
            <a:off x="4576885" y="1778000"/>
            <a:ext cx="0" cy="6096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6502400" y="34417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Galilei</a:t>
            </a:r>
          </a:p>
        </p:txBody>
      </p:sp>
      <p:cxnSp>
        <p:nvCxnSpPr>
          <p:cNvPr id="25" name="Connettore 2 24"/>
          <p:cNvCxnSpPr>
            <a:stCxn id="13" idx="5"/>
            <a:endCxn id="14" idx="0"/>
          </p:cNvCxnSpPr>
          <p:nvPr/>
        </p:nvCxnSpPr>
        <p:spPr>
          <a:xfrm>
            <a:off x="7239793" y="1884487"/>
            <a:ext cx="405607" cy="4015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4"/>
            <a:endCxn id="24" idx="0"/>
          </p:cNvCxnSpPr>
          <p:nvPr/>
        </p:nvCxnSpPr>
        <p:spPr>
          <a:xfrm flipH="1">
            <a:off x="7150100" y="2946400"/>
            <a:ext cx="495300" cy="4953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0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" y="199292"/>
            <a:ext cx="5080000" cy="562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e 7"/>
          <p:cNvSpPr/>
          <p:nvPr/>
        </p:nvSpPr>
        <p:spPr>
          <a:xfrm>
            <a:off x="1993900" y="1473200"/>
            <a:ext cx="762000" cy="381000"/>
          </a:xfrm>
          <a:prstGeom prst="ellipse">
            <a:avLst/>
          </a:prstGeom>
          <a:noFill/>
          <a:ln w="76200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781800" y="13589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Fontana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7645400" y="23241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Mazzini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513385" y="1397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>
            <a:stCxn id="8" idx="6"/>
            <a:endCxn id="15" idx="2"/>
          </p:cNvCxnSpPr>
          <p:nvPr/>
        </p:nvCxnSpPr>
        <p:spPr>
          <a:xfrm flipV="1">
            <a:off x="2755900" y="1587500"/>
            <a:ext cx="1757485" cy="762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4480170" y="2286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>
            <a:off x="4576885" y="1778000"/>
            <a:ext cx="0" cy="6096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7150100" y="3479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Galilei</a:t>
            </a:r>
          </a:p>
        </p:txBody>
      </p:sp>
      <p:cxnSp>
        <p:nvCxnSpPr>
          <p:cNvPr id="25" name="Connettore 2 24"/>
          <p:cNvCxnSpPr>
            <a:stCxn id="13" idx="5"/>
            <a:endCxn id="14" idx="0"/>
          </p:cNvCxnSpPr>
          <p:nvPr/>
        </p:nvCxnSpPr>
        <p:spPr>
          <a:xfrm>
            <a:off x="7887493" y="1922587"/>
            <a:ext cx="405607" cy="4015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4"/>
            <a:endCxn id="24" idx="0"/>
          </p:cNvCxnSpPr>
          <p:nvPr/>
        </p:nvCxnSpPr>
        <p:spPr>
          <a:xfrm flipH="1">
            <a:off x="7797800" y="2984500"/>
            <a:ext cx="495300" cy="4953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2336800" y="1884487"/>
            <a:ext cx="736600" cy="12270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2082800" y="3543300"/>
            <a:ext cx="990600" cy="406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045200" y="22860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 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Umberto 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5486400" y="3479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Castello</a:t>
            </a:r>
          </a:p>
        </p:txBody>
      </p:sp>
      <p:sp>
        <p:nvSpPr>
          <p:cNvPr id="23" name="Ovale 22"/>
          <p:cNvSpPr/>
          <p:nvPr/>
        </p:nvSpPr>
        <p:spPr>
          <a:xfrm>
            <a:off x="6350000" y="4622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Roma</a:t>
            </a:r>
          </a:p>
        </p:txBody>
      </p:sp>
      <p:cxnSp>
        <p:nvCxnSpPr>
          <p:cNvPr id="26" name="Connettore 2 25"/>
          <p:cNvCxnSpPr>
            <a:stCxn id="22" idx="4"/>
            <a:endCxn id="23" idx="0"/>
          </p:cNvCxnSpPr>
          <p:nvPr/>
        </p:nvCxnSpPr>
        <p:spPr>
          <a:xfrm>
            <a:off x="6134100" y="4140200"/>
            <a:ext cx="863600" cy="4826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4"/>
            <a:endCxn id="22" idx="0"/>
          </p:cNvCxnSpPr>
          <p:nvPr/>
        </p:nvCxnSpPr>
        <p:spPr>
          <a:xfrm flipH="1">
            <a:off x="6134100" y="2946400"/>
            <a:ext cx="558800" cy="533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3" idx="3"/>
            <a:endCxn id="19" idx="0"/>
          </p:cNvCxnSpPr>
          <p:nvPr/>
        </p:nvCxnSpPr>
        <p:spPr>
          <a:xfrm flipH="1">
            <a:off x="6692900" y="1922587"/>
            <a:ext cx="278607" cy="3634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826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 smtClean="0"/>
              <a:t>Alcune regole di costruzione</a:t>
            </a:r>
            <a:endParaRPr lang="it-IT" sz="1800" dirty="0"/>
          </a:p>
          <a:p>
            <a:pPr marL="0" indent="0" algn="just">
              <a:buNone/>
            </a:pPr>
            <a:r>
              <a:rPr lang="it-IT" sz="1800" dirty="0"/>
              <a:t> </a:t>
            </a:r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Per ogni via non si può passare più di due volte (quindi da ogni via partiranno massimo 2 </a:t>
            </a:r>
            <a:r>
              <a:rPr lang="it-IT" sz="1800" dirty="0" err="1" smtClean="0"/>
              <a:t>percosi</a:t>
            </a:r>
            <a:r>
              <a:rPr lang="it-IT" sz="1800" dirty="0" smtClean="0"/>
              <a:t> – compreso il punto di partenza)</a:t>
            </a:r>
          </a:p>
          <a:p>
            <a:pPr algn="just"/>
            <a:r>
              <a:rPr lang="it-IT" sz="1800" dirty="0"/>
              <a:t> </a:t>
            </a:r>
            <a:r>
              <a:rPr lang="it-IT" sz="1800" dirty="0" smtClean="0"/>
              <a:t>Nel caso di un </a:t>
            </a:r>
            <a:r>
              <a:rPr lang="it-IT" sz="1800" b="1" dirty="0" smtClean="0">
                <a:solidFill>
                  <a:srgbClr val="FF0000"/>
                </a:solidFill>
              </a:rPr>
              <a:t>ciclo</a:t>
            </a:r>
            <a:r>
              <a:rPr lang="it-IT" sz="1800" dirty="0" smtClean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(si parte da una via per poi ripassarci nello stesso percorso), tale ciclo sarà rappresentato con un percorso in cui punto di partenza e punto di arrivo (o un punto intermedio) hanno lo stesso nome</a:t>
            </a:r>
            <a:endParaRPr lang="it-IT" sz="18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6250" l="1250" r="996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023" y="777111"/>
            <a:ext cx="2099407" cy="10497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39" b="68750" l="4217" r="96386"/>
                    </a14:imgEffect>
                  </a14:imgLayer>
                </a14:imgProps>
              </a:ext>
            </a:extLst>
          </a:blip>
          <a:srcRect b="23571"/>
          <a:stretch/>
        </p:blipFill>
        <p:spPr>
          <a:xfrm>
            <a:off x="5952068" y="546100"/>
            <a:ext cx="2108200" cy="13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" y="199292"/>
            <a:ext cx="5080000" cy="562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e 7"/>
          <p:cNvSpPr/>
          <p:nvPr/>
        </p:nvSpPr>
        <p:spPr>
          <a:xfrm>
            <a:off x="1993900" y="1473200"/>
            <a:ext cx="762000" cy="381000"/>
          </a:xfrm>
          <a:prstGeom prst="ellipse">
            <a:avLst/>
          </a:prstGeom>
          <a:noFill/>
          <a:ln w="76200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134100" y="1320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Fontana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6997700" y="22860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Mazzini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675185" y="14605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>
            <a:stCxn id="8" idx="6"/>
            <a:endCxn id="15" idx="2"/>
          </p:cNvCxnSpPr>
          <p:nvPr/>
        </p:nvCxnSpPr>
        <p:spPr>
          <a:xfrm flipV="1">
            <a:off x="2755900" y="1651000"/>
            <a:ext cx="919285" cy="127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4480170" y="2286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 flipH="1" flipV="1">
            <a:off x="3505201" y="1320801"/>
            <a:ext cx="279399" cy="342899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6502400" y="3441700"/>
            <a:ext cx="14859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D’Annunzio</a:t>
            </a:r>
          </a:p>
        </p:txBody>
      </p:sp>
      <p:cxnSp>
        <p:nvCxnSpPr>
          <p:cNvPr id="25" name="Connettore 2 24"/>
          <p:cNvCxnSpPr>
            <a:stCxn id="13" idx="5"/>
            <a:endCxn id="14" idx="0"/>
          </p:cNvCxnSpPr>
          <p:nvPr/>
        </p:nvCxnSpPr>
        <p:spPr>
          <a:xfrm>
            <a:off x="7239793" y="1884487"/>
            <a:ext cx="405607" cy="4015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4"/>
            <a:endCxn id="24" idx="0"/>
          </p:cNvCxnSpPr>
          <p:nvPr/>
        </p:nvCxnSpPr>
        <p:spPr>
          <a:xfrm flipH="1">
            <a:off x="7245350" y="2946400"/>
            <a:ext cx="400050" cy="4953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2667000" y="1231900"/>
            <a:ext cx="838201" cy="2413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997700" y="45593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Verdi</a:t>
            </a:r>
          </a:p>
        </p:txBody>
      </p:sp>
      <p:cxnSp>
        <p:nvCxnSpPr>
          <p:cNvPr id="26" name="Connettore 2 25"/>
          <p:cNvCxnSpPr>
            <a:stCxn id="24" idx="4"/>
            <a:endCxn id="23" idx="0"/>
          </p:cNvCxnSpPr>
          <p:nvPr/>
        </p:nvCxnSpPr>
        <p:spPr>
          <a:xfrm>
            <a:off x="7245350" y="4102100"/>
            <a:ext cx="400050" cy="4572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5702300" y="5495192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Fontana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29" name="Connettore 2 28"/>
          <p:cNvCxnSpPr>
            <a:stCxn id="23" idx="3"/>
            <a:endCxn id="27" idx="0"/>
          </p:cNvCxnSpPr>
          <p:nvPr/>
        </p:nvCxnSpPr>
        <p:spPr>
          <a:xfrm flipH="1">
            <a:off x="6350000" y="5122987"/>
            <a:ext cx="837407" cy="372205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826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definisca un progetto 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che implementi le seguenti funzionalità:</a:t>
            </a:r>
            <a:endParaRPr lang="it-IT" sz="1800" dirty="0"/>
          </a:p>
          <a:p>
            <a:pPr marL="0" indent="0" algn="just">
              <a:buNone/>
            </a:pPr>
            <a:r>
              <a:rPr lang="it-IT" sz="1800" dirty="0"/>
              <a:t> </a:t>
            </a:r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dato uno </a:t>
            </a:r>
            <a:r>
              <a:rPr lang="it-IT" sz="1800" b="1" i="1" dirty="0" smtClean="0">
                <a:solidFill>
                  <a:srgbClr val="0000FF"/>
                </a:solidFill>
              </a:rPr>
              <a:t>stradario ST, </a:t>
            </a:r>
            <a:r>
              <a:rPr lang="it-IT" sz="1800" dirty="0" smtClean="0"/>
              <a:t>il </a:t>
            </a:r>
            <a:r>
              <a:rPr lang="it-IT" sz="1800" b="1" i="1" dirty="0" smtClean="0">
                <a:solidFill>
                  <a:srgbClr val="FF0000"/>
                </a:solidFill>
              </a:rPr>
              <a:t>nomi strada1 e strada2 di due strade</a:t>
            </a:r>
            <a:r>
              <a:rPr lang="it-IT" sz="1800" dirty="0" smtClean="0"/>
              <a:t>, verifichi se esiste un percorso che inizia in </a:t>
            </a:r>
            <a:r>
              <a:rPr lang="it-IT" sz="1800" b="1" i="1" dirty="0">
                <a:solidFill>
                  <a:srgbClr val="FF0000"/>
                </a:solidFill>
              </a:rPr>
              <a:t>strada1 </a:t>
            </a:r>
            <a:r>
              <a:rPr lang="it-IT" sz="1800" dirty="0" smtClean="0"/>
              <a:t>e finisce in </a:t>
            </a:r>
            <a:r>
              <a:rPr lang="it-IT" sz="1800" b="1" i="1" dirty="0" smtClean="0">
                <a:solidFill>
                  <a:srgbClr val="FF0000"/>
                </a:solidFill>
              </a:rPr>
              <a:t>strada2 </a:t>
            </a:r>
            <a:r>
              <a:rPr lang="it-IT" sz="1800" dirty="0" smtClean="0"/>
              <a:t>(il nome strada1 non deve essere necessariamente la radice dello stradario). </a:t>
            </a:r>
            <a:endParaRPr lang="it-IT" sz="18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6250" l="1250" r="996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023" y="777111"/>
            <a:ext cx="2099407" cy="10497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39" b="68750" l="4217" r="96386"/>
                    </a14:imgEffect>
                  </a14:imgLayer>
                </a14:imgProps>
              </a:ext>
            </a:extLst>
          </a:blip>
          <a:srcRect b="23571"/>
          <a:stretch/>
        </p:blipFill>
        <p:spPr>
          <a:xfrm>
            <a:off x="5952068" y="546100"/>
            <a:ext cx="2108200" cy="13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" y="199292"/>
            <a:ext cx="5080000" cy="562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e 7"/>
          <p:cNvSpPr/>
          <p:nvPr/>
        </p:nvSpPr>
        <p:spPr>
          <a:xfrm>
            <a:off x="1993900" y="1473200"/>
            <a:ext cx="762000" cy="381000"/>
          </a:xfrm>
          <a:prstGeom prst="ellipse">
            <a:avLst/>
          </a:prstGeom>
          <a:noFill/>
          <a:ln w="76200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781800" y="13589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Fontana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7645400" y="23241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Mazzini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513385" y="1397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>
            <a:stCxn id="8" idx="6"/>
            <a:endCxn id="15" idx="2"/>
          </p:cNvCxnSpPr>
          <p:nvPr/>
        </p:nvCxnSpPr>
        <p:spPr>
          <a:xfrm flipV="1">
            <a:off x="2755900" y="1587500"/>
            <a:ext cx="1757485" cy="762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4480170" y="2286000"/>
            <a:ext cx="363415" cy="381000"/>
          </a:xfrm>
          <a:prstGeom prst="ellipse">
            <a:avLst/>
          </a:prstGeom>
          <a:noFill/>
          <a:ln w="76200" cmpd="tri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/>
          <p:nvPr/>
        </p:nvCxnSpPr>
        <p:spPr>
          <a:xfrm>
            <a:off x="4576885" y="1778000"/>
            <a:ext cx="0" cy="6096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7150100" y="3479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Galilei</a:t>
            </a:r>
          </a:p>
        </p:txBody>
      </p:sp>
      <p:cxnSp>
        <p:nvCxnSpPr>
          <p:cNvPr id="25" name="Connettore 2 24"/>
          <p:cNvCxnSpPr>
            <a:stCxn id="13" idx="5"/>
            <a:endCxn id="14" idx="0"/>
          </p:cNvCxnSpPr>
          <p:nvPr/>
        </p:nvCxnSpPr>
        <p:spPr>
          <a:xfrm>
            <a:off x="7887493" y="1922587"/>
            <a:ext cx="405607" cy="4015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4"/>
            <a:endCxn id="24" idx="0"/>
          </p:cNvCxnSpPr>
          <p:nvPr/>
        </p:nvCxnSpPr>
        <p:spPr>
          <a:xfrm flipH="1">
            <a:off x="7797800" y="2984500"/>
            <a:ext cx="495300" cy="4953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2336800" y="1884487"/>
            <a:ext cx="736600" cy="12270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2082800" y="3543300"/>
            <a:ext cx="990600" cy="406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045200" y="22860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Corso 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Umberto I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5486400" y="3479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P.zza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Castello</a:t>
            </a:r>
          </a:p>
        </p:txBody>
      </p:sp>
      <p:sp>
        <p:nvSpPr>
          <p:cNvPr id="23" name="Ovale 22"/>
          <p:cNvSpPr/>
          <p:nvPr/>
        </p:nvSpPr>
        <p:spPr>
          <a:xfrm>
            <a:off x="6350000" y="4622800"/>
            <a:ext cx="12954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Via</a:t>
            </a:r>
          </a:p>
          <a:p>
            <a:pPr algn="ctr"/>
            <a:r>
              <a:rPr lang="it-IT" sz="1400" b="1" dirty="0" smtClean="0">
                <a:solidFill>
                  <a:srgbClr val="FF0000"/>
                </a:solidFill>
              </a:rPr>
              <a:t>Roma</a:t>
            </a:r>
          </a:p>
        </p:txBody>
      </p:sp>
      <p:cxnSp>
        <p:nvCxnSpPr>
          <p:cNvPr id="26" name="Connettore 2 25"/>
          <p:cNvCxnSpPr>
            <a:stCxn id="22" idx="4"/>
            <a:endCxn id="23" idx="0"/>
          </p:cNvCxnSpPr>
          <p:nvPr/>
        </p:nvCxnSpPr>
        <p:spPr>
          <a:xfrm>
            <a:off x="6134100" y="4140200"/>
            <a:ext cx="863600" cy="4826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4"/>
            <a:endCxn id="22" idx="0"/>
          </p:cNvCxnSpPr>
          <p:nvPr/>
        </p:nvCxnSpPr>
        <p:spPr>
          <a:xfrm flipH="1">
            <a:off x="6134100" y="2946400"/>
            <a:ext cx="558800" cy="533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3" idx="3"/>
            <a:endCxn id="19" idx="0"/>
          </p:cNvCxnSpPr>
          <p:nvPr/>
        </p:nvCxnSpPr>
        <p:spPr>
          <a:xfrm flipH="1">
            <a:off x="6692900" y="1922587"/>
            <a:ext cx="278607" cy="36341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umetto 2 29"/>
          <p:cNvSpPr/>
          <p:nvPr/>
        </p:nvSpPr>
        <p:spPr>
          <a:xfrm>
            <a:off x="3868615" y="39076"/>
            <a:ext cx="3614615" cy="641246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rgbClr val="FF0000"/>
                </a:solidFill>
              </a:rPr>
              <a:t>Strada1 = “Corso Umberto I”, strada2 = “Via </a:t>
            </a:r>
            <a:r>
              <a:rPr lang="it-IT" b="1" i="1" dirty="0" smtClean="0">
                <a:solidFill>
                  <a:srgbClr val="FF0000"/>
                </a:solidFill>
              </a:rPr>
              <a:t>Galilei”</a:t>
            </a:r>
            <a:endParaRPr lang="it-IT" b="1" i="1" dirty="0">
              <a:solidFill>
                <a:srgbClr val="FF0000"/>
              </a:solidFill>
            </a:endParaRPr>
          </a:p>
        </p:txBody>
      </p:sp>
      <p:sp>
        <p:nvSpPr>
          <p:cNvPr id="31" name="Ovale 30"/>
          <p:cNvSpPr/>
          <p:nvPr/>
        </p:nvSpPr>
        <p:spPr>
          <a:xfrm>
            <a:off x="2657230" y="4165600"/>
            <a:ext cx="2219570" cy="1282700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1316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03014"/>
            <a:ext cx="7283447" cy="43199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700" dirty="0"/>
              <a:t>Si </a:t>
            </a:r>
            <a:r>
              <a:rPr lang="it-IT" sz="1700" dirty="0" smtClean="0"/>
              <a:t>definisca un progetto in </a:t>
            </a:r>
            <a:r>
              <a:rPr lang="it-IT" sz="1700" b="1" i="1" dirty="0"/>
              <a:t>linguaggio C</a:t>
            </a:r>
            <a:r>
              <a:rPr lang="it-IT" sz="1700" dirty="0"/>
              <a:t> </a:t>
            </a:r>
            <a:r>
              <a:rPr lang="it-IT" sz="1700" dirty="0" smtClean="0"/>
              <a:t>che implementi le seguenti funzionalità:</a:t>
            </a:r>
            <a:endParaRPr lang="it-IT" sz="1700" dirty="0"/>
          </a:p>
          <a:p>
            <a:pPr marL="0" indent="0" algn="just">
              <a:buNone/>
            </a:pPr>
            <a:r>
              <a:rPr lang="it-IT" sz="1700" dirty="0"/>
              <a:t> </a:t>
            </a:r>
          </a:p>
          <a:p>
            <a:pPr algn="just"/>
            <a:r>
              <a:rPr lang="it-IT" sz="1700" b="1" dirty="0" smtClean="0"/>
              <a:t> </a:t>
            </a:r>
            <a:r>
              <a:rPr lang="it-IT" sz="1700" dirty="0" smtClean="0"/>
              <a:t>dato uno </a:t>
            </a:r>
            <a:r>
              <a:rPr lang="it-IT" sz="1700" b="1" i="1" dirty="0" smtClean="0">
                <a:solidFill>
                  <a:srgbClr val="0000FF"/>
                </a:solidFill>
              </a:rPr>
              <a:t>stradario ST, </a:t>
            </a:r>
            <a:r>
              <a:rPr lang="it-IT" sz="1700" dirty="0" smtClean="0"/>
              <a:t>il </a:t>
            </a:r>
            <a:r>
              <a:rPr lang="it-IT" sz="1700" b="1" i="1" dirty="0" smtClean="0">
                <a:solidFill>
                  <a:srgbClr val="FF0000"/>
                </a:solidFill>
              </a:rPr>
              <a:t>nomi strada1 e strada2 di due strade</a:t>
            </a:r>
            <a:r>
              <a:rPr lang="it-IT" sz="1700" dirty="0" smtClean="0"/>
              <a:t>, verificare se esiste un percorso che inizia in </a:t>
            </a:r>
            <a:r>
              <a:rPr lang="it-IT" sz="1700" b="1" i="1" dirty="0">
                <a:solidFill>
                  <a:srgbClr val="FF0000"/>
                </a:solidFill>
              </a:rPr>
              <a:t>strada1 </a:t>
            </a:r>
            <a:r>
              <a:rPr lang="it-IT" sz="1700" dirty="0" smtClean="0"/>
              <a:t>e finisce in </a:t>
            </a:r>
            <a:r>
              <a:rPr lang="it-IT" sz="1700" b="1" i="1" dirty="0" smtClean="0">
                <a:solidFill>
                  <a:srgbClr val="FF0000"/>
                </a:solidFill>
              </a:rPr>
              <a:t>strada2 </a:t>
            </a:r>
            <a:r>
              <a:rPr lang="it-IT" sz="1700" dirty="0" smtClean="0"/>
              <a:t>(il nome strada1 non deve essere necessariamente la radice dello stradario). </a:t>
            </a:r>
          </a:p>
          <a:p>
            <a:pPr algn="just"/>
            <a:r>
              <a:rPr lang="it-IT" sz="1700" dirty="0" smtClean="0"/>
              <a:t> dato </a:t>
            </a:r>
            <a:r>
              <a:rPr lang="it-IT" sz="1700" dirty="0"/>
              <a:t>uno </a:t>
            </a:r>
            <a:r>
              <a:rPr lang="it-IT" sz="1700" b="1" i="1" dirty="0">
                <a:solidFill>
                  <a:srgbClr val="0000FF"/>
                </a:solidFill>
              </a:rPr>
              <a:t>stradario </a:t>
            </a:r>
            <a:r>
              <a:rPr lang="it-IT" sz="1700" b="1" i="1" dirty="0" smtClean="0">
                <a:solidFill>
                  <a:srgbClr val="0000FF"/>
                </a:solidFill>
              </a:rPr>
              <a:t>ST </a:t>
            </a:r>
            <a:r>
              <a:rPr lang="it-IT" sz="1700" dirty="0" smtClean="0"/>
              <a:t>e il </a:t>
            </a:r>
            <a:r>
              <a:rPr lang="it-IT" sz="1700" b="1" i="1" dirty="0" smtClean="0">
                <a:solidFill>
                  <a:srgbClr val="FF0000"/>
                </a:solidFill>
              </a:rPr>
              <a:t>nome di una strada</a:t>
            </a:r>
            <a:r>
              <a:rPr lang="it-IT" sz="1700" dirty="0" smtClean="0"/>
              <a:t>, verificare </a:t>
            </a:r>
            <a:r>
              <a:rPr lang="it-IT" sz="1700" dirty="0"/>
              <a:t>se esiste </a:t>
            </a:r>
            <a:r>
              <a:rPr lang="it-IT" sz="1700" dirty="0" smtClean="0"/>
              <a:t>un ciclo su quella strada (quindi un percorso che inizia e finisce nella stessa strada). Il nome della strada non coincide necessariamente con la radice dello stradario. </a:t>
            </a:r>
          </a:p>
          <a:p>
            <a:pPr algn="just"/>
            <a:r>
              <a:rPr lang="it-IT" sz="1700" dirty="0" smtClean="0"/>
              <a:t> dati due </a:t>
            </a:r>
            <a:r>
              <a:rPr lang="it-IT" sz="1700" b="1" i="1" dirty="0" smtClean="0">
                <a:solidFill>
                  <a:srgbClr val="0000FF"/>
                </a:solidFill>
              </a:rPr>
              <a:t>stradari ST1 e ST2</a:t>
            </a:r>
            <a:r>
              <a:rPr lang="it-IT" sz="1700" dirty="0" smtClean="0"/>
              <a:t>, verificare </a:t>
            </a:r>
            <a:r>
              <a:rPr lang="it-IT" sz="1700" dirty="0"/>
              <a:t>se </a:t>
            </a:r>
            <a:r>
              <a:rPr lang="it-IT" sz="1700" dirty="0" smtClean="0"/>
              <a:t>i due stradari sono </a:t>
            </a:r>
            <a:r>
              <a:rPr lang="it-IT" sz="1700" b="1" dirty="0" smtClean="0">
                <a:solidFill>
                  <a:srgbClr val="FF0000"/>
                </a:solidFill>
              </a:rPr>
              <a:t>connessi</a:t>
            </a:r>
            <a:r>
              <a:rPr lang="it-IT" sz="1700" dirty="0" smtClean="0"/>
              <a:t>: esiste almeno una foglia in </a:t>
            </a:r>
            <a:r>
              <a:rPr lang="it-IT" sz="1700" b="1" i="1" dirty="0">
                <a:solidFill>
                  <a:srgbClr val="0000FF"/>
                </a:solidFill>
              </a:rPr>
              <a:t>ST1 </a:t>
            </a:r>
            <a:r>
              <a:rPr lang="it-IT" sz="1700" dirty="0" smtClean="0"/>
              <a:t>che ha lo stesso nome di strada contenuta in un nodo di </a:t>
            </a:r>
            <a:r>
              <a:rPr lang="it-IT" sz="1700" b="1" i="1" dirty="0" smtClean="0">
                <a:solidFill>
                  <a:srgbClr val="0000FF"/>
                </a:solidFill>
              </a:rPr>
              <a:t>ST2</a:t>
            </a:r>
            <a:r>
              <a:rPr lang="it-IT" sz="1700" dirty="0" smtClean="0"/>
              <a:t>. </a:t>
            </a:r>
          </a:p>
          <a:p>
            <a:pPr algn="just"/>
            <a:r>
              <a:rPr lang="it-IT" sz="1700" b="1" i="1" dirty="0">
                <a:solidFill>
                  <a:srgbClr val="0000FF"/>
                </a:solidFill>
              </a:rPr>
              <a:t> </a:t>
            </a:r>
            <a:r>
              <a:rPr lang="it-IT" sz="1700" dirty="0"/>
              <a:t>dati due </a:t>
            </a:r>
            <a:r>
              <a:rPr lang="it-IT" sz="1700" b="1" i="1" dirty="0">
                <a:solidFill>
                  <a:srgbClr val="0000FF"/>
                </a:solidFill>
              </a:rPr>
              <a:t>stradari ST1 e </a:t>
            </a:r>
            <a:r>
              <a:rPr lang="it-IT" sz="1700" b="1" i="1" dirty="0" smtClean="0">
                <a:solidFill>
                  <a:srgbClr val="0000FF"/>
                </a:solidFill>
              </a:rPr>
              <a:t>ST2</a:t>
            </a:r>
            <a:r>
              <a:rPr lang="it-IT" sz="1700" dirty="0" smtClean="0"/>
              <a:t>, verificare </a:t>
            </a:r>
            <a:r>
              <a:rPr lang="it-IT" sz="1700" dirty="0"/>
              <a:t>se </a:t>
            </a:r>
            <a:r>
              <a:rPr lang="it-IT" sz="1700" dirty="0" smtClean="0"/>
              <a:t>lo stradario </a:t>
            </a:r>
            <a:r>
              <a:rPr lang="it-IT" sz="1700" b="1" i="1" dirty="0" smtClean="0">
                <a:solidFill>
                  <a:srgbClr val="0000FF"/>
                </a:solidFill>
              </a:rPr>
              <a:t>ST2 </a:t>
            </a:r>
            <a:r>
              <a:rPr lang="it-IT" sz="1700" dirty="0" smtClean="0"/>
              <a:t>è un </a:t>
            </a:r>
            <a:r>
              <a:rPr lang="it-IT" sz="1700" b="1" dirty="0" smtClean="0">
                <a:solidFill>
                  <a:srgbClr val="FF0000"/>
                </a:solidFill>
              </a:rPr>
              <a:t>quartiere</a:t>
            </a:r>
            <a:r>
              <a:rPr lang="it-IT" sz="1700" dirty="0" smtClean="0">
                <a:solidFill>
                  <a:srgbClr val="FF0000"/>
                </a:solidFill>
              </a:rPr>
              <a:t> </a:t>
            </a:r>
            <a:r>
              <a:rPr lang="it-IT" sz="1700" dirty="0" smtClean="0"/>
              <a:t>di </a:t>
            </a:r>
            <a:r>
              <a:rPr lang="it-IT" sz="1700" b="1" i="1" dirty="0">
                <a:solidFill>
                  <a:srgbClr val="0000FF"/>
                </a:solidFill>
              </a:rPr>
              <a:t>ST1 </a:t>
            </a:r>
            <a:r>
              <a:rPr lang="it-IT" sz="1700" dirty="0" smtClean="0"/>
              <a:t>: quindi </a:t>
            </a:r>
            <a:r>
              <a:rPr lang="it-IT" sz="1700" b="1" i="1" dirty="0" smtClean="0">
                <a:solidFill>
                  <a:srgbClr val="0000FF"/>
                </a:solidFill>
              </a:rPr>
              <a:t>ST2 </a:t>
            </a:r>
            <a:r>
              <a:rPr lang="it-IT" sz="1700" dirty="0" smtClean="0"/>
              <a:t>deve essere un sottoalbero di </a:t>
            </a:r>
            <a:r>
              <a:rPr lang="it-IT" sz="1700" b="1" i="1" dirty="0">
                <a:solidFill>
                  <a:srgbClr val="0000FF"/>
                </a:solidFill>
              </a:rPr>
              <a:t>ST1 </a:t>
            </a:r>
            <a:r>
              <a:rPr lang="it-IT" sz="1700" dirty="0" smtClean="0"/>
              <a:t>. </a:t>
            </a:r>
            <a:endParaRPr lang="it-IT" sz="17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6250" l="1250" r="996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023" y="777111"/>
            <a:ext cx="2099407" cy="10497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39" b="68750" l="4217" r="96386"/>
                    </a14:imgEffect>
                  </a14:imgLayer>
                </a14:imgProps>
              </a:ext>
            </a:extLst>
          </a:blip>
          <a:srcRect b="23571"/>
          <a:stretch/>
        </p:blipFill>
        <p:spPr>
          <a:xfrm>
            <a:off x="5952068" y="546100"/>
            <a:ext cx="2108200" cy="13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ntina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Puntina.thmx</Template>
  <TotalTime>440</TotalTime>
  <Words>429</Words>
  <Application>Microsoft Macintosh PowerPoint</Application>
  <PresentationFormat>Presentazione su schermo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Puntina</vt:lpstr>
      <vt:lpstr>Esercitazione ASD</vt:lpstr>
      <vt:lpstr>Testo</vt:lpstr>
      <vt:lpstr>Presentazione di PowerPoint</vt:lpstr>
      <vt:lpstr>Presentazione di PowerPoint</vt:lpstr>
      <vt:lpstr>Testo</vt:lpstr>
      <vt:lpstr>Presentazione di PowerPoint</vt:lpstr>
      <vt:lpstr>Testo</vt:lpstr>
      <vt:lpstr>Presentazione di PowerPoint</vt:lpstr>
      <vt:lpstr>Testo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ASD</dc:title>
  <dc:creator>mac</dc:creator>
  <cp:lastModifiedBy>mac</cp:lastModifiedBy>
  <cp:revision>35</cp:revision>
  <cp:lastPrinted>2013-11-18T21:43:01Z</cp:lastPrinted>
  <dcterms:created xsi:type="dcterms:W3CDTF">2013-11-06T18:30:55Z</dcterms:created>
  <dcterms:modified xsi:type="dcterms:W3CDTF">2014-12-15T13:52:02Z</dcterms:modified>
</cp:coreProperties>
</file>