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81" r:id="rId4"/>
    <p:sldId id="277" r:id="rId5"/>
    <p:sldId id="282" r:id="rId6"/>
    <p:sldId id="283" r:id="rId7"/>
    <p:sldId id="285" r:id="rId8"/>
    <p:sldId id="284" r:id="rId9"/>
    <p:sldId id="286" r:id="rId10"/>
    <p:sldId id="28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33" autoAdjust="0"/>
  </p:normalViewPr>
  <p:slideViewPr>
    <p:cSldViewPr snapToGrid="0" snapToObjects="1">
      <p:cViewPr>
        <p:scale>
          <a:sx n="100" d="100"/>
          <a:sy n="100" d="100"/>
        </p:scale>
        <p:origin x="-872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D9C4F-39C3-EF48-BB2F-FF1D9213EA88}" type="datetimeFigureOut">
              <a:rPr lang="it-IT" smtClean="0"/>
              <a:t>19/01/15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BC2E2-070D-5545-B203-AB91719BACC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61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Esercitazione ASD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LINGUAGGIO C</a:t>
            </a:r>
          </a:p>
          <a:p>
            <a:r>
              <a:rPr lang="it-IT" dirty="0" smtClean="0"/>
              <a:t>Alberi e livelli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1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53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completi la libreria </a:t>
            </a:r>
            <a:r>
              <a:rPr lang="it-IT" sz="18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1800" dirty="0" smtClean="0"/>
              <a:t> </a:t>
            </a:r>
            <a:r>
              <a:rPr lang="it-IT" sz="1800" dirty="0" smtClean="0"/>
              <a:t>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implementando </a:t>
            </a:r>
            <a:r>
              <a:rPr lang="it-IT" sz="1800" dirty="0" smtClean="0"/>
              <a:t>le seguenti funzionalità:</a:t>
            </a:r>
            <a:endParaRPr lang="it-IT" sz="1800" dirty="0"/>
          </a:p>
          <a:p>
            <a:pPr marL="0" indent="0" algn="just">
              <a:buNone/>
            </a:pPr>
            <a:endParaRPr lang="it-IT" sz="1800" dirty="0" smtClean="0"/>
          </a:p>
          <a:p>
            <a:pPr marL="0" indent="0" algn="just">
              <a:buNone/>
            </a:pP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esiste_nodo_al_livello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v,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l);</a:t>
            </a:r>
            <a:r>
              <a:rPr lang="it-IT" sz="1800" dirty="0"/>
              <a:t> </a:t>
            </a:r>
          </a:p>
          <a:p>
            <a:pPr marL="0" indent="0" algn="just">
              <a:buNone/>
            </a:pPr>
            <a:endParaRPr lang="it-IT" sz="1800" dirty="0" smtClean="0">
              <a:solidFill>
                <a:srgbClr val="0000FF"/>
              </a:solidFill>
              <a:latin typeface="Menlo-Regular"/>
            </a:endParaRPr>
          </a:p>
          <a:p>
            <a:pPr marL="0" indent="0" algn="just">
              <a:buNone/>
            </a:pPr>
            <a:r>
              <a:rPr lang="it-IT" sz="1800" dirty="0" err="1" smtClean="0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costruisci_livello_foglia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v);</a:t>
            </a:r>
          </a:p>
          <a:p>
            <a:pPr marL="0" indent="0" algn="just">
              <a:buNone/>
            </a:pPr>
            <a:endParaRPr lang="it-IT" sz="1800" dirty="0" smtClean="0">
              <a:solidFill>
                <a:srgbClr val="0000FF"/>
              </a:solidFill>
              <a:latin typeface="Menlo-Regular"/>
            </a:endParaRPr>
          </a:p>
          <a:p>
            <a:pPr marL="0" indent="0" algn="just">
              <a:buNone/>
            </a:pPr>
            <a:r>
              <a:rPr lang="it-IT" sz="1800" dirty="0" err="1" smtClean="0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**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livelli_nodo_comune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T1, 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T2);</a:t>
            </a:r>
          </a:p>
          <a:p>
            <a:pPr marL="0" indent="0" algn="just">
              <a:buNone/>
            </a:pPr>
            <a:endParaRPr lang="it-IT" sz="1800" dirty="0" smtClean="0">
              <a:solidFill>
                <a:srgbClr val="0000FF"/>
              </a:solidFill>
              <a:latin typeface="Menlo-Regular"/>
            </a:endParaRPr>
          </a:p>
          <a:p>
            <a:pPr marL="0" indent="0" algn="just">
              <a:buNone/>
            </a:pPr>
            <a:r>
              <a:rPr lang="it-IT" sz="1800" dirty="0" err="1" smtClean="0">
                <a:solidFill>
                  <a:srgbClr val="0000FF"/>
                </a:solidFill>
                <a:latin typeface="Menlo-Regular"/>
              </a:rPr>
              <a:t>void</a:t>
            </a:r>
            <a:r>
              <a:rPr lang="it-IT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Menlo-Regular"/>
              </a:rPr>
              <a:t>stampa_nodi_livello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T1, 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T2</a:t>
            </a:r>
            <a:r>
              <a:rPr lang="it-IT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it-IT" sz="1800" dirty="0" smtClean="0">
              <a:solidFill>
                <a:srgbClr val="000000"/>
              </a:solidFill>
              <a:latin typeface="Menlo-Regular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2083544"/>
            <a:ext cx="7283447" cy="40710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Si consideri </a:t>
            </a:r>
            <a:r>
              <a:rPr lang="it-IT" sz="2200" dirty="0" smtClean="0"/>
              <a:t>una </a:t>
            </a:r>
            <a:r>
              <a:rPr lang="it-IT" sz="2200" b="1" dirty="0" smtClean="0">
                <a:solidFill>
                  <a:srgbClr val="FF0000"/>
                </a:solidFill>
              </a:rPr>
              <a:t>libreria</a:t>
            </a:r>
            <a:r>
              <a:rPr lang="it-IT" sz="2200" dirty="0" smtClean="0"/>
              <a:t>, denominata</a:t>
            </a:r>
            <a:endParaRPr lang="it-IT" sz="220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2200" b="1" dirty="0" smtClean="0">
                <a:solidFill>
                  <a:srgbClr val="FF0000"/>
                </a:solidFill>
              </a:rPr>
              <a:t> </a:t>
            </a:r>
            <a:r>
              <a:rPr lang="it-IT" sz="2200" dirty="0" smtClean="0"/>
              <a:t>che implementa in </a:t>
            </a:r>
            <a:endParaRPr lang="it-IT" sz="220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linguaggio C i seguenti tipi</a:t>
            </a:r>
            <a:endParaRPr lang="it-IT" sz="2200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typedef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struct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Menlo-Regular"/>
              </a:rPr>
              <a:t>elem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info;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Menlo-Regular"/>
              </a:rPr>
              <a:t>struct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 err="1">
                <a:solidFill>
                  <a:srgbClr val="2B839F"/>
                </a:solidFill>
                <a:latin typeface="Menlo-Regular"/>
              </a:rPr>
              <a:t>elem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fr-FR" sz="2000" dirty="0" err="1">
                <a:solidFill>
                  <a:srgbClr val="000000"/>
                </a:solidFill>
                <a:latin typeface="Menlo-Regular"/>
              </a:rPr>
              <a:t>sx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000" dirty="0" err="1">
                <a:solidFill>
                  <a:srgbClr val="0000FF"/>
                </a:solidFill>
                <a:latin typeface="Menlo-Regular"/>
              </a:rPr>
              <a:t>struct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 err="1">
                <a:solidFill>
                  <a:srgbClr val="2B839F"/>
                </a:solidFill>
                <a:latin typeface="Menlo-Regular"/>
              </a:rPr>
              <a:t>elem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* dx;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fr-FR" sz="2000" dirty="0" err="1">
                <a:solidFill>
                  <a:srgbClr val="000000"/>
                </a:solidFill>
                <a:latin typeface="Menlo-Regular"/>
              </a:rPr>
              <a:t>nodo_albero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0000FF"/>
                </a:solidFill>
                <a:latin typeface="Menlo-Regular"/>
              </a:rPr>
              <a:t>typedef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 err="1">
                <a:solidFill>
                  <a:srgbClr val="2B839F"/>
                </a:solidFill>
                <a:latin typeface="Menlo-Regular"/>
              </a:rPr>
              <a:t>nodo_albero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fr-FR" sz="2000" dirty="0" err="1">
                <a:solidFill>
                  <a:srgbClr val="000000"/>
                </a:solidFill>
                <a:latin typeface="Menlo-Regular"/>
              </a:rPr>
              <a:t>albero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;</a:t>
            </a:r>
            <a:endParaRPr lang="it-IT" sz="2200" b="1" dirty="0" smtClean="0">
              <a:solidFill>
                <a:srgbClr val="FF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927100"/>
            <a:ext cx="1778000" cy="13335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3" y="927100"/>
            <a:ext cx="1190977" cy="119097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3289300"/>
            <a:ext cx="2933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2425700"/>
            <a:ext cx="7283447" cy="37289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2200" dirty="0" smtClean="0"/>
              <a:t>Tale </a:t>
            </a:r>
            <a:r>
              <a:rPr lang="it-IT" sz="2200" b="1" dirty="0" smtClean="0">
                <a:solidFill>
                  <a:srgbClr val="FF0000"/>
                </a:solidFill>
              </a:rPr>
              <a:t>libreria</a:t>
            </a:r>
            <a:r>
              <a:rPr lang="it-IT" sz="2200" dirty="0" smtClean="0"/>
              <a:t>, implementa anche i seguenti </a:t>
            </a:r>
            <a:r>
              <a:rPr lang="it-IT" sz="2200" dirty="0" smtClean="0"/>
              <a:t>metodi</a:t>
            </a:r>
            <a:endParaRPr lang="it-IT" sz="2200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Menlo-Regular"/>
              </a:rPr>
              <a:t>esiste_foglia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20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v);</a:t>
            </a:r>
          </a:p>
          <a:p>
            <a:pPr marL="0" indent="0">
              <a:buNone/>
            </a:pPr>
            <a:endParaRPr lang="it-IT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altezza(</a:t>
            </a:r>
            <a:r>
              <a:rPr lang="it-IT" sz="20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T);</a:t>
            </a:r>
          </a:p>
          <a:p>
            <a:pPr marL="0" indent="0">
              <a:buNone/>
            </a:pPr>
            <a:endParaRPr lang="it-IT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Menlo-Regular"/>
              </a:rPr>
              <a:t>num_nodi_livello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20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20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Menlo-Regular"/>
              </a:rPr>
              <a:t> l);</a:t>
            </a:r>
            <a:endParaRPr lang="it-IT" sz="2200" b="1" dirty="0" smtClean="0">
              <a:solidFill>
                <a:srgbClr val="FF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927100"/>
            <a:ext cx="1778000" cy="13335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3" y="927100"/>
            <a:ext cx="1190977" cy="1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53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completi la libreria </a:t>
            </a:r>
            <a:r>
              <a:rPr lang="it-IT" sz="18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1800" dirty="0" smtClean="0"/>
              <a:t> </a:t>
            </a:r>
            <a:r>
              <a:rPr lang="it-IT" sz="1800" dirty="0" smtClean="0"/>
              <a:t>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implementando </a:t>
            </a:r>
            <a:r>
              <a:rPr lang="it-IT" sz="1800" dirty="0" smtClean="0"/>
              <a:t>le seguenti funzionalità:</a:t>
            </a:r>
            <a:endParaRPr lang="it-IT" sz="1800" dirty="0"/>
          </a:p>
          <a:p>
            <a:pPr marL="0" indent="0" algn="just">
              <a:buNone/>
            </a:pPr>
            <a:endParaRPr lang="it-IT" sz="1800" dirty="0" smtClean="0"/>
          </a:p>
          <a:p>
            <a:pPr marL="0" indent="0" algn="just">
              <a:buNone/>
            </a:pP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esiste_nodo_al_livello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v,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l);</a:t>
            </a:r>
            <a:r>
              <a:rPr lang="it-IT" sz="1800" dirty="0" smtClean="0"/>
              <a:t> 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dato </a:t>
            </a:r>
            <a:r>
              <a:rPr lang="it-IT" sz="1800" dirty="0" smtClean="0"/>
              <a:t>un </a:t>
            </a:r>
            <a:r>
              <a:rPr lang="it-IT" sz="1800" b="1" i="1" dirty="0" smtClean="0">
                <a:solidFill>
                  <a:srgbClr val="0000FF"/>
                </a:solidFill>
              </a:rPr>
              <a:t>albero T</a:t>
            </a:r>
            <a:r>
              <a:rPr lang="it-IT" sz="1800" b="1" i="1" dirty="0" smtClean="0">
                <a:solidFill>
                  <a:srgbClr val="0000FF"/>
                </a:solidFill>
              </a:rPr>
              <a:t>, </a:t>
            </a:r>
            <a:r>
              <a:rPr lang="it-IT" sz="1800" dirty="0" smtClean="0"/>
              <a:t>un</a:t>
            </a:r>
            <a:r>
              <a:rPr lang="it-IT" sz="1800" dirty="0" smtClean="0"/>
              <a:t> valore </a:t>
            </a:r>
            <a:r>
              <a:rPr lang="it-IT" sz="1800" b="1" i="1" dirty="0" smtClean="0">
                <a:solidFill>
                  <a:srgbClr val="FF0000"/>
                </a:solidFill>
              </a:rPr>
              <a:t>v</a:t>
            </a:r>
            <a:r>
              <a:rPr lang="it-IT" sz="1800" dirty="0" smtClean="0"/>
              <a:t>, e un valore </a:t>
            </a:r>
            <a:r>
              <a:rPr lang="it-IT" sz="1800" b="1" i="1" dirty="0" smtClean="0">
                <a:solidFill>
                  <a:srgbClr val="FF0000"/>
                </a:solidFill>
              </a:rPr>
              <a:t>l</a:t>
            </a:r>
            <a:r>
              <a:rPr lang="it-IT" sz="1800" b="1" i="1" dirty="0" smtClean="0">
                <a:solidFill>
                  <a:srgbClr val="FF0000"/>
                </a:solidFill>
              </a:rPr>
              <a:t>,</a:t>
            </a:r>
            <a:r>
              <a:rPr lang="it-IT" sz="1800" dirty="0" smtClean="0"/>
              <a:t> </a:t>
            </a:r>
            <a:r>
              <a:rPr lang="it-IT" sz="1800" dirty="0" smtClean="0"/>
              <a:t>verifichi se esiste un </a:t>
            </a:r>
            <a:r>
              <a:rPr lang="it-IT" sz="1800" dirty="0" smtClean="0"/>
              <a:t>nodo in </a:t>
            </a:r>
            <a:r>
              <a:rPr lang="it-IT" sz="1800" b="1" i="1" dirty="0" smtClean="0">
                <a:solidFill>
                  <a:srgbClr val="0000FF"/>
                </a:solidFill>
              </a:rPr>
              <a:t>T </a:t>
            </a:r>
            <a:r>
              <a:rPr lang="it-IT" sz="1800" dirty="0" smtClean="0"/>
              <a:t>che contiene il valore </a:t>
            </a:r>
            <a:r>
              <a:rPr lang="it-IT" sz="1800" b="1" i="1" dirty="0" smtClean="0">
                <a:solidFill>
                  <a:srgbClr val="FF0000"/>
                </a:solidFill>
              </a:rPr>
              <a:t>v </a:t>
            </a:r>
            <a:r>
              <a:rPr lang="it-IT" sz="1800" dirty="0" smtClean="0"/>
              <a:t>e che tale nodo si trovi al livello </a:t>
            </a:r>
            <a:r>
              <a:rPr lang="it-IT" sz="1800" b="1" i="1" dirty="0" smtClean="0">
                <a:solidFill>
                  <a:srgbClr val="FF0000"/>
                </a:solidFill>
              </a:rPr>
              <a:t>l </a:t>
            </a:r>
            <a:r>
              <a:rPr lang="it-IT" sz="1800" dirty="0" smtClean="0"/>
              <a:t>di </a:t>
            </a:r>
            <a:r>
              <a:rPr lang="it-IT" sz="1800" b="1" i="1" dirty="0">
                <a:solidFill>
                  <a:srgbClr val="0000FF"/>
                </a:solidFill>
              </a:rPr>
              <a:t>T</a:t>
            </a:r>
            <a:r>
              <a:rPr lang="it-IT" sz="1800" dirty="0" smtClean="0"/>
              <a:t>. </a:t>
            </a:r>
            <a:endParaRPr lang="it-IT" sz="18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53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completi la libreria </a:t>
            </a:r>
            <a:r>
              <a:rPr lang="it-IT" sz="18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1800" dirty="0" smtClean="0"/>
              <a:t> </a:t>
            </a:r>
            <a:r>
              <a:rPr lang="it-IT" sz="1800" dirty="0" smtClean="0"/>
              <a:t>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implementando </a:t>
            </a:r>
            <a:r>
              <a:rPr lang="it-IT" sz="1800" dirty="0" smtClean="0"/>
              <a:t>le seguenti funzionalità:</a:t>
            </a:r>
            <a:endParaRPr lang="it-IT" sz="1800" dirty="0"/>
          </a:p>
          <a:p>
            <a:pPr marL="0" indent="0" algn="just">
              <a:buNone/>
            </a:pPr>
            <a:endParaRPr lang="it-IT" sz="1800" dirty="0" smtClean="0"/>
          </a:p>
          <a:p>
            <a:pPr marL="0" indent="0" algn="just">
              <a:buNone/>
            </a:pP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costruisci_livello_foglia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v)</a:t>
            </a:r>
            <a:r>
              <a:rPr lang="it-IT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dato </a:t>
            </a:r>
            <a:r>
              <a:rPr lang="it-IT" sz="1800" dirty="0" smtClean="0"/>
              <a:t>un </a:t>
            </a:r>
            <a:r>
              <a:rPr lang="it-IT" sz="1800" b="1" i="1" dirty="0" smtClean="0">
                <a:solidFill>
                  <a:srgbClr val="0000FF"/>
                </a:solidFill>
              </a:rPr>
              <a:t>albero T</a:t>
            </a:r>
            <a:r>
              <a:rPr lang="it-IT" sz="1800" b="1" i="1" dirty="0" smtClean="0">
                <a:solidFill>
                  <a:srgbClr val="0000FF"/>
                </a:solidFill>
              </a:rPr>
              <a:t>, </a:t>
            </a:r>
            <a:r>
              <a:rPr lang="it-IT" sz="1800" dirty="0" smtClean="0"/>
              <a:t>e un</a:t>
            </a:r>
            <a:r>
              <a:rPr lang="it-IT" sz="1800" dirty="0" smtClean="0"/>
              <a:t> valore </a:t>
            </a:r>
            <a:r>
              <a:rPr lang="it-IT" sz="1800" b="1" i="1" dirty="0" smtClean="0">
                <a:solidFill>
                  <a:srgbClr val="FF0000"/>
                </a:solidFill>
              </a:rPr>
              <a:t>v</a:t>
            </a:r>
            <a:r>
              <a:rPr lang="it-IT" sz="1800" dirty="0" smtClean="0"/>
              <a:t>, costruire (dinamicamente) e restituire un array contenente i valori dei nodi in </a:t>
            </a:r>
            <a:r>
              <a:rPr lang="it-IT" sz="1800" b="1" i="1" dirty="0" smtClean="0">
                <a:solidFill>
                  <a:srgbClr val="0000FF"/>
                </a:solidFill>
              </a:rPr>
              <a:t>T </a:t>
            </a:r>
            <a:r>
              <a:rPr lang="it-IT" sz="1800" dirty="0" smtClean="0"/>
              <a:t>che sono allo stesso livello della foglia di </a:t>
            </a:r>
            <a:r>
              <a:rPr lang="it-IT" sz="1800" b="1" i="1" dirty="0">
                <a:solidFill>
                  <a:srgbClr val="0000FF"/>
                </a:solidFill>
              </a:rPr>
              <a:t>T </a:t>
            </a:r>
            <a:r>
              <a:rPr lang="it-IT" sz="1800" dirty="0" smtClean="0"/>
              <a:t>contenente il valore </a:t>
            </a:r>
            <a:r>
              <a:rPr lang="it-IT" sz="1800" b="1" i="1" dirty="0" smtClean="0">
                <a:solidFill>
                  <a:srgbClr val="FF0000"/>
                </a:solidFill>
              </a:rPr>
              <a:t>v</a:t>
            </a:r>
            <a:r>
              <a:rPr lang="it-IT" sz="1800" dirty="0" smtClean="0"/>
              <a:t>. </a:t>
            </a:r>
            <a:endParaRPr lang="it-IT" sz="18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53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completi la libreria </a:t>
            </a:r>
            <a:r>
              <a:rPr lang="it-IT" sz="18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1800" dirty="0" smtClean="0"/>
              <a:t> </a:t>
            </a:r>
            <a:r>
              <a:rPr lang="it-IT" sz="1800" dirty="0" smtClean="0"/>
              <a:t>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implementando </a:t>
            </a:r>
            <a:r>
              <a:rPr lang="it-IT" sz="1800" dirty="0" smtClean="0"/>
              <a:t>le seguenti funzionalità:</a:t>
            </a:r>
            <a:endParaRPr lang="it-IT" sz="1800" dirty="0"/>
          </a:p>
          <a:p>
            <a:pPr marL="0" indent="0" algn="just">
              <a:buNone/>
            </a:pPr>
            <a:endParaRPr lang="it-IT" sz="1800" dirty="0" smtClean="0"/>
          </a:p>
          <a:p>
            <a:pPr marL="0" indent="0" algn="just">
              <a:buNone/>
            </a:pP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**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livelli_nodo_comune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T1, 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T2)</a:t>
            </a:r>
            <a:r>
              <a:rPr lang="it-IT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dato </a:t>
            </a:r>
            <a:r>
              <a:rPr lang="it-IT" sz="1800" dirty="0" smtClean="0"/>
              <a:t>un </a:t>
            </a:r>
            <a:r>
              <a:rPr lang="it-IT" sz="1800" b="1" i="1" dirty="0" smtClean="0">
                <a:solidFill>
                  <a:srgbClr val="0000FF"/>
                </a:solidFill>
              </a:rPr>
              <a:t>albero T1, </a:t>
            </a:r>
            <a:r>
              <a:rPr lang="it-IT" sz="1800" dirty="0" smtClean="0"/>
              <a:t>e </a:t>
            </a:r>
            <a:r>
              <a:rPr lang="it-IT" sz="1800" dirty="0"/>
              <a:t>un </a:t>
            </a:r>
            <a:r>
              <a:rPr lang="it-IT" sz="1800" b="1" i="1" dirty="0">
                <a:solidFill>
                  <a:srgbClr val="0000FF"/>
                </a:solidFill>
              </a:rPr>
              <a:t>albero </a:t>
            </a:r>
            <a:r>
              <a:rPr lang="it-IT" sz="1800" b="1" i="1" dirty="0" smtClean="0">
                <a:solidFill>
                  <a:srgbClr val="0000FF"/>
                </a:solidFill>
              </a:rPr>
              <a:t>T2</a:t>
            </a:r>
            <a:r>
              <a:rPr lang="it-IT" sz="1800" dirty="0" smtClean="0"/>
              <a:t>, costruire (dinamicamente) un array </a:t>
            </a:r>
            <a:r>
              <a:rPr lang="it-IT" sz="1800" b="1" dirty="0" smtClean="0">
                <a:solidFill>
                  <a:srgbClr val="FF0000"/>
                </a:solidFill>
              </a:rPr>
              <a:t>A</a:t>
            </a:r>
            <a:r>
              <a:rPr lang="it-IT" sz="1800" dirty="0" smtClean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tale per cui:</a:t>
            </a:r>
          </a:p>
          <a:p>
            <a:pPr algn="just"/>
            <a:r>
              <a:rPr lang="it-IT" sz="1800" dirty="0"/>
              <a:t> </a:t>
            </a:r>
            <a:r>
              <a:rPr lang="it-IT" sz="1800" dirty="0" smtClean="0"/>
              <a:t>l’indice di tale array corrisponde agli indici dei livelli di </a:t>
            </a:r>
            <a:r>
              <a:rPr lang="it-IT" sz="1800" b="1" i="1" dirty="0">
                <a:solidFill>
                  <a:srgbClr val="0000FF"/>
                </a:solidFill>
              </a:rPr>
              <a:t>T1</a:t>
            </a:r>
            <a:endParaRPr lang="it-IT" sz="1800" dirty="0" smtClean="0"/>
          </a:p>
          <a:p>
            <a:pPr algn="just"/>
            <a:r>
              <a:rPr lang="it-IT" sz="1800" dirty="0" smtClean="0"/>
              <a:t> ad ogni indice </a:t>
            </a:r>
            <a:r>
              <a:rPr lang="it-IT" sz="18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it-IT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smtClean="0"/>
              <a:t>di </a:t>
            </a:r>
            <a:r>
              <a:rPr lang="it-IT" sz="1800" b="1" dirty="0">
                <a:solidFill>
                  <a:srgbClr val="FF0000"/>
                </a:solidFill>
              </a:rPr>
              <a:t>A</a:t>
            </a:r>
            <a:r>
              <a:rPr lang="it-IT" sz="1800" dirty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bisogna associare un array </a:t>
            </a:r>
            <a:r>
              <a:rPr lang="it-IT" sz="1800" b="1" dirty="0" smtClean="0">
                <a:solidFill>
                  <a:srgbClr val="FF0000"/>
                </a:solidFill>
              </a:rPr>
              <a:t>B</a:t>
            </a:r>
            <a:r>
              <a:rPr lang="it-IT" sz="1800" dirty="0" smtClean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che sarà </a:t>
            </a:r>
            <a:r>
              <a:rPr lang="it-IT" sz="1800" b="1" dirty="0" smtClean="0">
                <a:solidFill>
                  <a:srgbClr val="FF0000"/>
                </a:solidFill>
              </a:rPr>
              <a:t>NULL</a:t>
            </a:r>
            <a:r>
              <a:rPr lang="it-IT" sz="1800" dirty="0" smtClean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se </a:t>
            </a:r>
            <a:r>
              <a:rPr lang="it-IT" sz="1800" b="1" i="1" dirty="0" smtClean="0">
                <a:solidFill>
                  <a:srgbClr val="0000FF"/>
                </a:solidFill>
              </a:rPr>
              <a:t>T1 </a:t>
            </a:r>
            <a:r>
              <a:rPr lang="it-IT" sz="1800" dirty="0" smtClean="0"/>
              <a:t>e </a:t>
            </a:r>
            <a:r>
              <a:rPr lang="it-IT" sz="1800" b="1" i="1" dirty="0" smtClean="0">
                <a:solidFill>
                  <a:srgbClr val="0000FF"/>
                </a:solidFill>
              </a:rPr>
              <a:t>T2 </a:t>
            </a:r>
            <a:r>
              <a:rPr lang="it-IT" sz="1800" dirty="0" smtClean="0"/>
              <a:t>non hanno alcun nodo con lo stesso valore contenuto al livello </a:t>
            </a: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smtClean="0"/>
              <a:t>(di entrambi) altrimenti </a:t>
            </a:r>
            <a:r>
              <a:rPr lang="it-IT" sz="1800" b="1" dirty="0">
                <a:solidFill>
                  <a:srgbClr val="FF0000"/>
                </a:solidFill>
              </a:rPr>
              <a:t>B</a:t>
            </a:r>
            <a:r>
              <a:rPr lang="it-IT" sz="1800" dirty="0">
                <a:solidFill>
                  <a:srgbClr val="FF0000"/>
                </a:solidFill>
              </a:rPr>
              <a:t> </a:t>
            </a:r>
            <a:r>
              <a:rPr lang="it-IT" sz="1800" dirty="0" smtClean="0"/>
              <a:t>conterrà i valori dei nodi al livello </a:t>
            </a: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smtClean="0"/>
              <a:t>di </a:t>
            </a:r>
            <a:r>
              <a:rPr lang="it-IT" sz="1800" b="1" i="1" dirty="0">
                <a:solidFill>
                  <a:srgbClr val="0000FF"/>
                </a:solidFill>
              </a:rPr>
              <a:t>T1</a:t>
            </a:r>
            <a:r>
              <a:rPr lang="it-IT" sz="1800" dirty="0" smtClean="0"/>
              <a:t>. </a:t>
            </a:r>
            <a:endParaRPr lang="it-IT" sz="18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4711613" y="2389582"/>
            <a:ext cx="546890" cy="520700"/>
          </a:xfrm>
          <a:prstGeom prst="ellipse">
            <a:avLst/>
          </a:prstGeom>
          <a:ln w="57150" cmpd="thinThick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164723" y="3253182"/>
            <a:ext cx="54689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0" name="Ovale 9"/>
          <p:cNvSpPr/>
          <p:nvPr/>
        </p:nvSpPr>
        <p:spPr>
          <a:xfrm>
            <a:off x="5141893" y="3253182"/>
            <a:ext cx="64770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3755468" y="41993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4597313" y="4199332"/>
            <a:ext cx="661190" cy="520700"/>
          </a:xfrm>
          <a:prstGeom prst="ellipse">
            <a:avLst/>
          </a:prstGeom>
          <a:ln w="57150" cmpd="thinThick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45</a:t>
            </a:r>
            <a:endParaRPr lang="it-IT" dirty="0"/>
          </a:p>
        </p:txBody>
      </p:sp>
      <p:cxnSp>
        <p:nvCxnSpPr>
          <p:cNvPr id="13" name="Connettore 2 12"/>
          <p:cNvCxnSpPr>
            <a:stCxn id="5" idx="3"/>
            <a:endCxn id="8" idx="0"/>
          </p:cNvCxnSpPr>
          <p:nvPr/>
        </p:nvCxnSpPr>
        <p:spPr>
          <a:xfrm flipH="1">
            <a:off x="4438168" y="2834027"/>
            <a:ext cx="353535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5"/>
            <a:endCxn id="10" idx="0"/>
          </p:cNvCxnSpPr>
          <p:nvPr/>
        </p:nvCxnSpPr>
        <p:spPr>
          <a:xfrm>
            <a:off x="5178413" y="2834027"/>
            <a:ext cx="28733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8" idx="5"/>
            <a:endCxn id="12" idx="0"/>
          </p:cNvCxnSpPr>
          <p:nvPr/>
        </p:nvCxnSpPr>
        <p:spPr>
          <a:xfrm>
            <a:off x="4631523" y="3697627"/>
            <a:ext cx="296385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3"/>
            <a:endCxn id="11" idx="0"/>
          </p:cNvCxnSpPr>
          <p:nvPr/>
        </p:nvCxnSpPr>
        <p:spPr>
          <a:xfrm flipH="1">
            <a:off x="4086063" y="3697627"/>
            <a:ext cx="158750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1769983" y="2389582"/>
            <a:ext cx="5468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1223093" y="3253182"/>
            <a:ext cx="62698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14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2200263" y="3253182"/>
            <a:ext cx="64770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22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813838" y="4199332"/>
            <a:ext cx="66119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66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1655683" y="41993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31" name="Connettore 2 30"/>
          <p:cNvCxnSpPr>
            <a:stCxn id="26" idx="3"/>
            <a:endCxn id="27" idx="0"/>
          </p:cNvCxnSpPr>
          <p:nvPr/>
        </p:nvCxnSpPr>
        <p:spPr>
          <a:xfrm flipH="1">
            <a:off x="1536583" y="2834027"/>
            <a:ext cx="31349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6" idx="5"/>
            <a:endCxn id="28" idx="0"/>
          </p:cNvCxnSpPr>
          <p:nvPr/>
        </p:nvCxnSpPr>
        <p:spPr>
          <a:xfrm>
            <a:off x="2236783" y="2834027"/>
            <a:ext cx="28733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7" idx="5"/>
            <a:endCxn id="30" idx="0"/>
          </p:cNvCxnSpPr>
          <p:nvPr/>
        </p:nvCxnSpPr>
        <p:spPr>
          <a:xfrm>
            <a:off x="1758254" y="3697627"/>
            <a:ext cx="228024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27" idx="3"/>
            <a:endCxn id="29" idx="0"/>
          </p:cNvCxnSpPr>
          <p:nvPr/>
        </p:nvCxnSpPr>
        <p:spPr>
          <a:xfrm flipH="1">
            <a:off x="1144433" y="3697627"/>
            <a:ext cx="170479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e 37"/>
          <p:cNvSpPr/>
          <p:nvPr/>
        </p:nvSpPr>
        <p:spPr>
          <a:xfrm>
            <a:off x="2722483" y="41993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45</a:t>
            </a:r>
            <a:endParaRPr lang="it-IT" dirty="0"/>
          </a:p>
        </p:txBody>
      </p:sp>
      <p:cxnSp>
        <p:nvCxnSpPr>
          <p:cNvPr id="39" name="Connettore 2 38"/>
          <p:cNvCxnSpPr>
            <a:stCxn id="28" idx="5"/>
            <a:endCxn id="38" idx="0"/>
          </p:cNvCxnSpPr>
          <p:nvPr/>
        </p:nvCxnSpPr>
        <p:spPr>
          <a:xfrm>
            <a:off x="2753110" y="3697627"/>
            <a:ext cx="299968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4341974" y="2026084"/>
            <a:ext cx="44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T2</a:t>
            </a:r>
            <a:endParaRPr lang="it-IT" dirty="0"/>
          </a:p>
        </p:txBody>
      </p:sp>
      <p:sp>
        <p:nvSpPr>
          <p:cNvPr id="43" name="Rettangolo 42"/>
          <p:cNvSpPr/>
          <p:nvPr/>
        </p:nvSpPr>
        <p:spPr>
          <a:xfrm>
            <a:off x="1311718" y="2020250"/>
            <a:ext cx="44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T1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5754593" y="4560195"/>
            <a:ext cx="4064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5754593" y="4998372"/>
            <a:ext cx="4064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5751854" y="5442817"/>
            <a:ext cx="4064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5751854" y="4090350"/>
            <a:ext cx="3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A</a:t>
            </a:r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6567393" y="4560195"/>
            <a:ext cx="4953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0" name="Rettangolo 49"/>
          <p:cNvSpPr/>
          <p:nvPr/>
        </p:nvSpPr>
        <p:spPr>
          <a:xfrm>
            <a:off x="7089357" y="5507377"/>
            <a:ext cx="4953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7584657" y="5507377"/>
            <a:ext cx="554568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45</a:t>
            </a:r>
            <a:endParaRPr lang="it-IT" dirty="0"/>
          </a:p>
        </p:txBody>
      </p:sp>
      <p:cxnSp>
        <p:nvCxnSpPr>
          <p:cNvPr id="52" name="Connettore 2 51"/>
          <p:cNvCxnSpPr>
            <a:endCxn id="49" idx="1"/>
          </p:cNvCxnSpPr>
          <p:nvPr/>
        </p:nvCxnSpPr>
        <p:spPr>
          <a:xfrm>
            <a:off x="5970493" y="4782418"/>
            <a:ext cx="596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70493" y="5684118"/>
            <a:ext cx="596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5970493" y="5226918"/>
            <a:ext cx="596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6594057" y="5023662"/>
            <a:ext cx="73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NULL</a:t>
            </a:r>
            <a:endParaRPr lang="it-IT" dirty="0"/>
          </a:p>
        </p:txBody>
      </p:sp>
      <p:sp>
        <p:nvSpPr>
          <p:cNvPr id="58" name="Rettangolo 57"/>
          <p:cNvSpPr/>
          <p:nvPr/>
        </p:nvSpPr>
        <p:spPr>
          <a:xfrm>
            <a:off x="6594057" y="5507377"/>
            <a:ext cx="495300" cy="4444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22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2603" y="1953815"/>
            <a:ext cx="7283447" cy="37030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/>
              <a:t>Si </a:t>
            </a:r>
            <a:r>
              <a:rPr lang="it-IT" sz="1800" dirty="0" smtClean="0"/>
              <a:t>completi la libreria </a:t>
            </a:r>
            <a:r>
              <a:rPr lang="it-IT" sz="1800" b="1" dirty="0" err="1" smtClean="0">
                <a:solidFill>
                  <a:srgbClr val="FF0000"/>
                </a:solidFill>
              </a:rPr>
              <a:t>alberi_comune.h</a:t>
            </a:r>
            <a:r>
              <a:rPr lang="it-IT" sz="1800" dirty="0" smtClean="0"/>
              <a:t> </a:t>
            </a:r>
            <a:r>
              <a:rPr lang="it-IT" sz="1800" dirty="0" smtClean="0"/>
              <a:t>in </a:t>
            </a:r>
            <a:r>
              <a:rPr lang="it-IT" sz="1800" b="1" i="1" dirty="0"/>
              <a:t>linguaggio C</a:t>
            </a:r>
            <a:r>
              <a:rPr lang="it-IT" sz="1800" dirty="0"/>
              <a:t> </a:t>
            </a:r>
            <a:r>
              <a:rPr lang="it-IT" sz="1800" dirty="0" smtClean="0"/>
              <a:t>implementando </a:t>
            </a:r>
            <a:r>
              <a:rPr lang="it-IT" sz="1800" dirty="0" smtClean="0"/>
              <a:t>le seguenti funzionalità:</a:t>
            </a:r>
            <a:endParaRPr lang="it-IT" sz="1800" dirty="0"/>
          </a:p>
          <a:p>
            <a:pPr marL="0" indent="0" algn="just">
              <a:buNone/>
            </a:pPr>
            <a:endParaRPr lang="it-IT" sz="1800" dirty="0" smtClean="0"/>
          </a:p>
          <a:p>
            <a:pPr marL="0" indent="0" algn="just">
              <a:buNone/>
            </a:pPr>
            <a:r>
              <a:rPr lang="it-IT" sz="1800" dirty="0" err="1">
                <a:solidFill>
                  <a:srgbClr val="0000FF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Menlo-Regular"/>
              </a:rPr>
              <a:t>stampa_nodi_livello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T1, </a:t>
            </a:r>
            <a:r>
              <a:rPr lang="it-IT" sz="1800" dirty="0">
                <a:solidFill>
                  <a:srgbClr val="2B839F"/>
                </a:solidFill>
                <a:latin typeface="Menlo-Regular"/>
              </a:rPr>
              <a:t>albero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T2)</a:t>
            </a:r>
            <a:r>
              <a:rPr lang="it-IT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/>
            <a:r>
              <a:rPr lang="it-IT" sz="1800" b="1" dirty="0" smtClean="0"/>
              <a:t> </a:t>
            </a:r>
            <a:r>
              <a:rPr lang="it-IT" sz="1800" dirty="0" smtClean="0"/>
              <a:t>dato </a:t>
            </a:r>
            <a:r>
              <a:rPr lang="it-IT" sz="1800" dirty="0" smtClean="0"/>
              <a:t>un </a:t>
            </a:r>
            <a:r>
              <a:rPr lang="it-IT" sz="1800" b="1" i="1" dirty="0" smtClean="0">
                <a:solidFill>
                  <a:srgbClr val="0000FF"/>
                </a:solidFill>
              </a:rPr>
              <a:t>albero T1, </a:t>
            </a:r>
            <a:r>
              <a:rPr lang="it-IT" sz="1800" dirty="0" smtClean="0"/>
              <a:t>e </a:t>
            </a:r>
            <a:r>
              <a:rPr lang="it-IT" sz="1800" dirty="0"/>
              <a:t>un </a:t>
            </a:r>
            <a:r>
              <a:rPr lang="it-IT" sz="1800" b="1" i="1" dirty="0">
                <a:solidFill>
                  <a:srgbClr val="0000FF"/>
                </a:solidFill>
              </a:rPr>
              <a:t>albero </a:t>
            </a:r>
            <a:r>
              <a:rPr lang="it-IT" sz="1800" b="1" i="1" dirty="0" smtClean="0">
                <a:solidFill>
                  <a:srgbClr val="0000FF"/>
                </a:solidFill>
              </a:rPr>
              <a:t>T2</a:t>
            </a:r>
            <a:r>
              <a:rPr lang="it-IT" sz="1800" dirty="0" smtClean="0"/>
              <a:t>, creare il file di testo “</a:t>
            </a:r>
            <a:r>
              <a:rPr lang="it-IT" sz="1800" b="1" dirty="0" err="1" smtClean="0">
                <a:solidFill>
                  <a:srgbClr val="FF0000"/>
                </a:solidFill>
              </a:rPr>
              <a:t>nodi_comune.txt</a:t>
            </a:r>
            <a:r>
              <a:rPr lang="it-IT" sz="1800" dirty="0" smtClean="0"/>
              <a:t>” contenente </a:t>
            </a:r>
            <a:r>
              <a:rPr lang="it-IT" sz="1800" dirty="0" smtClean="0"/>
              <a:t>i valori </a:t>
            </a:r>
            <a:r>
              <a:rPr lang="it-IT" sz="1800" b="1" dirty="0" smtClean="0">
                <a:solidFill>
                  <a:srgbClr val="7F2016"/>
                </a:solidFill>
              </a:rPr>
              <a:t>v</a:t>
            </a:r>
            <a:r>
              <a:rPr lang="it-IT" sz="1800" dirty="0" smtClean="0">
                <a:solidFill>
                  <a:srgbClr val="7F2016"/>
                </a:solidFill>
              </a:rPr>
              <a:t> </a:t>
            </a:r>
            <a:r>
              <a:rPr lang="it-IT" sz="1800" dirty="0" smtClean="0"/>
              <a:t>(uno per riga) tale per cui esistono due nodi </a:t>
            </a:r>
            <a:r>
              <a:rPr lang="it-IT" sz="1800" b="1" dirty="0" smtClean="0">
                <a:solidFill>
                  <a:srgbClr val="000090"/>
                </a:solidFill>
              </a:rPr>
              <a:t>n1</a:t>
            </a:r>
            <a:r>
              <a:rPr lang="it-IT" sz="1800" dirty="0" smtClean="0">
                <a:solidFill>
                  <a:srgbClr val="000090"/>
                </a:solidFill>
              </a:rPr>
              <a:t> </a:t>
            </a:r>
            <a:r>
              <a:rPr lang="it-IT" sz="1800" dirty="0" smtClean="0"/>
              <a:t>in </a:t>
            </a:r>
            <a:r>
              <a:rPr lang="it-IT" sz="1800" b="1" i="1" dirty="0" smtClean="0">
                <a:solidFill>
                  <a:srgbClr val="0000FF"/>
                </a:solidFill>
              </a:rPr>
              <a:t>T1 </a:t>
            </a:r>
            <a:r>
              <a:rPr lang="it-IT" sz="1800" dirty="0" smtClean="0"/>
              <a:t>e </a:t>
            </a:r>
            <a:r>
              <a:rPr lang="it-IT" sz="1800" b="1" dirty="0" smtClean="0">
                <a:solidFill>
                  <a:srgbClr val="000090"/>
                </a:solidFill>
              </a:rPr>
              <a:t>n2 </a:t>
            </a:r>
            <a:r>
              <a:rPr lang="it-IT" sz="1800" dirty="0" smtClean="0"/>
              <a:t>in </a:t>
            </a:r>
            <a:r>
              <a:rPr lang="it-IT" sz="1800" b="1" i="1" dirty="0" smtClean="0">
                <a:solidFill>
                  <a:srgbClr val="0000FF"/>
                </a:solidFill>
              </a:rPr>
              <a:t>T1 </a:t>
            </a:r>
            <a:r>
              <a:rPr lang="it-IT" sz="1800" dirty="0" smtClean="0"/>
              <a:t>che sono allo stesso livello e contengono entrambi il valore </a:t>
            </a:r>
            <a:r>
              <a:rPr lang="it-IT" sz="1800" b="1" dirty="0" smtClean="0">
                <a:solidFill>
                  <a:srgbClr val="7F2016"/>
                </a:solidFill>
              </a:rPr>
              <a:t>v</a:t>
            </a:r>
            <a:r>
              <a:rPr lang="it-IT" sz="1800" dirty="0" smtClean="0"/>
              <a:t>.</a:t>
            </a:r>
            <a:endParaRPr lang="it-IT" sz="18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04761"/>
          </a:xfrm>
        </p:spPr>
        <p:txBody>
          <a:bodyPr/>
          <a:lstStyle/>
          <a:p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864790"/>
            <a:ext cx="1282700" cy="962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784578"/>
            <a:ext cx="937766" cy="937766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4902113" y="2491182"/>
            <a:ext cx="546890" cy="520700"/>
          </a:xfrm>
          <a:prstGeom prst="ellipse">
            <a:avLst/>
          </a:prstGeom>
          <a:ln w="57150" cmpd="thinThick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355223" y="3354782"/>
            <a:ext cx="54689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0" name="Ovale 9"/>
          <p:cNvSpPr/>
          <p:nvPr/>
        </p:nvSpPr>
        <p:spPr>
          <a:xfrm>
            <a:off x="5332393" y="3354782"/>
            <a:ext cx="64770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3945968" y="43009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4787813" y="4300932"/>
            <a:ext cx="661190" cy="520700"/>
          </a:xfrm>
          <a:prstGeom prst="ellipse">
            <a:avLst/>
          </a:prstGeom>
          <a:ln w="57150" cmpd="thinThick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45</a:t>
            </a:r>
            <a:endParaRPr lang="it-IT" dirty="0"/>
          </a:p>
        </p:txBody>
      </p:sp>
      <p:cxnSp>
        <p:nvCxnSpPr>
          <p:cNvPr id="13" name="Connettore 2 12"/>
          <p:cNvCxnSpPr>
            <a:stCxn id="5" idx="3"/>
            <a:endCxn id="8" idx="0"/>
          </p:cNvCxnSpPr>
          <p:nvPr/>
        </p:nvCxnSpPr>
        <p:spPr>
          <a:xfrm flipH="1">
            <a:off x="4628668" y="2935627"/>
            <a:ext cx="353535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5"/>
            <a:endCxn id="10" idx="0"/>
          </p:cNvCxnSpPr>
          <p:nvPr/>
        </p:nvCxnSpPr>
        <p:spPr>
          <a:xfrm>
            <a:off x="5368913" y="2935627"/>
            <a:ext cx="28733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8" idx="5"/>
            <a:endCxn id="12" idx="0"/>
          </p:cNvCxnSpPr>
          <p:nvPr/>
        </p:nvCxnSpPr>
        <p:spPr>
          <a:xfrm>
            <a:off x="4822023" y="3799227"/>
            <a:ext cx="296385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3"/>
            <a:endCxn id="11" idx="0"/>
          </p:cNvCxnSpPr>
          <p:nvPr/>
        </p:nvCxnSpPr>
        <p:spPr>
          <a:xfrm flipH="1">
            <a:off x="4276563" y="3799227"/>
            <a:ext cx="158750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1960483" y="2491182"/>
            <a:ext cx="5468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1413593" y="3354782"/>
            <a:ext cx="62698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14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2390763" y="3354782"/>
            <a:ext cx="64770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22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1004338" y="4300932"/>
            <a:ext cx="661190" cy="520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66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1846183" y="43009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31" name="Connettore 2 30"/>
          <p:cNvCxnSpPr>
            <a:stCxn id="26" idx="3"/>
            <a:endCxn id="27" idx="0"/>
          </p:cNvCxnSpPr>
          <p:nvPr/>
        </p:nvCxnSpPr>
        <p:spPr>
          <a:xfrm flipH="1">
            <a:off x="1727083" y="2935627"/>
            <a:ext cx="31349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6" idx="5"/>
            <a:endCxn id="28" idx="0"/>
          </p:cNvCxnSpPr>
          <p:nvPr/>
        </p:nvCxnSpPr>
        <p:spPr>
          <a:xfrm>
            <a:off x="2427283" y="2935627"/>
            <a:ext cx="287330" cy="41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7" idx="5"/>
            <a:endCxn id="30" idx="0"/>
          </p:cNvCxnSpPr>
          <p:nvPr/>
        </p:nvCxnSpPr>
        <p:spPr>
          <a:xfrm>
            <a:off x="1948754" y="3799227"/>
            <a:ext cx="228024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27" idx="3"/>
            <a:endCxn id="29" idx="0"/>
          </p:cNvCxnSpPr>
          <p:nvPr/>
        </p:nvCxnSpPr>
        <p:spPr>
          <a:xfrm flipH="1">
            <a:off x="1334933" y="3799227"/>
            <a:ext cx="170479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e 37"/>
          <p:cNvSpPr/>
          <p:nvPr/>
        </p:nvSpPr>
        <p:spPr>
          <a:xfrm>
            <a:off x="2912983" y="4300932"/>
            <a:ext cx="661190" cy="520700"/>
          </a:xfrm>
          <a:prstGeom prst="ellipse">
            <a:avLst/>
          </a:prstGeom>
          <a:ln w="57150" cmpd="thickThin">
            <a:solidFill>
              <a:srgbClr val="AA2B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45</a:t>
            </a:r>
            <a:endParaRPr lang="it-IT" dirty="0"/>
          </a:p>
        </p:txBody>
      </p:sp>
      <p:cxnSp>
        <p:nvCxnSpPr>
          <p:cNvPr id="39" name="Connettore 2 38"/>
          <p:cNvCxnSpPr>
            <a:stCxn id="28" idx="5"/>
            <a:endCxn id="38" idx="0"/>
          </p:cNvCxnSpPr>
          <p:nvPr/>
        </p:nvCxnSpPr>
        <p:spPr>
          <a:xfrm>
            <a:off x="2943610" y="3799227"/>
            <a:ext cx="299968" cy="50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4532474" y="2127684"/>
            <a:ext cx="44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T2</a:t>
            </a:r>
            <a:endParaRPr lang="it-IT" dirty="0"/>
          </a:p>
        </p:txBody>
      </p:sp>
      <p:sp>
        <p:nvSpPr>
          <p:cNvPr id="43" name="Rettangolo 42"/>
          <p:cNvSpPr/>
          <p:nvPr/>
        </p:nvSpPr>
        <p:spPr>
          <a:xfrm>
            <a:off x="1502218" y="2121850"/>
            <a:ext cx="44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0000FF"/>
                </a:solidFill>
              </a:rPr>
              <a:t>T1</a:t>
            </a:r>
            <a:endParaRPr lang="it-IT" dirty="0"/>
          </a:p>
        </p:txBody>
      </p:sp>
      <p:sp>
        <p:nvSpPr>
          <p:cNvPr id="3" name="Angolo ripiegato 2"/>
          <p:cNvSpPr/>
          <p:nvPr/>
        </p:nvSpPr>
        <p:spPr>
          <a:xfrm>
            <a:off x="6680200" y="4343400"/>
            <a:ext cx="1104900" cy="13462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3</a:t>
            </a:r>
          </a:p>
          <a:p>
            <a:r>
              <a:rPr lang="it-IT" dirty="0" smtClean="0"/>
              <a:t>11</a:t>
            </a:r>
          </a:p>
          <a:p>
            <a:r>
              <a:rPr lang="it-IT" dirty="0" smtClean="0"/>
              <a:t>45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426200" y="3974068"/>
            <a:ext cx="184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err="1" smtClean="0">
                <a:solidFill>
                  <a:srgbClr val="0000FF"/>
                </a:solidFill>
              </a:rPr>
              <a:t>nodi_comune.txt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0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ntina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Puntina.thmx</Template>
  <TotalTime>474</TotalTime>
  <Words>501</Words>
  <Application>Microsoft Macintosh PowerPoint</Application>
  <PresentationFormat>Presentazione su schermo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Puntina</vt:lpstr>
      <vt:lpstr>Esercitazione ASD</vt:lpstr>
      <vt:lpstr>Testo</vt:lpstr>
      <vt:lpstr>Testo</vt:lpstr>
      <vt:lpstr>Testo</vt:lpstr>
      <vt:lpstr>Testo</vt:lpstr>
      <vt:lpstr>Testo</vt:lpstr>
      <vt:lpstr>Testo</vt:lpstr>
      <vt:lpstr>Testo</vt:lpstr>
      <vt:lpstr>Testo</vt:lpstr>
      <vt:lpstr>Testo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ASD</dc:title>
  <dc:creator>mac</dc:creator>
  <cp:lastModifiedBy>mac</cp:lastModifiedBy>
  <cp:revision>47</cp:revision>
  <cp:lastPrinted>2013-11-18T21:43:01Z</cp:lastPrinted>
  <dcterms:created xsi:type="dcterms:W3CDTF">2013-11-06T18:30:55Z</dcterms:created>
  <dcterms:modified xsi:type="dcterms:W3CDTF">2015-01-19T17:29:21Z</dcterms:modified>
</cp:coreProperties>
</file>