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4"/>
  </p:sldMasterIdLst>
  <p:sldIdLst>
    <p:sldId id="256" r:id="rId5"/>
    <p:sldId id="258" r:id="rId6"/>
    <p:sldId id="272" r:id="rId7"/>
    <p:sldId id="257" r:id="rId8"/>
    <p:sldId id="271" r:id="rId9"/>
    <p:sldId id="259" r:id="rId10"/>
    <p:sldId id="260" r:id="rId11"/>
    <p:sldId id="265" r:id="rId12"/>
    <p:sldId id="261" r:id="rId13"/>
    <p:sldId id="266" r:id="rId14"/>
    <p:sldId id="262" r:id="rId15"/>
    <p:sldId id="267" r:id="rId16"/>
    <p:sldId id="263" r:id="rId17"/>
    <p:sldId id="268" r:id="rId18"/>
    <p:sldId id="264" r:id="rId19"/>
    <p:sldId id="269" r:id="rId20"/>
    <p:sldId id="273" r:id="rId21"/>
    <p:sldId id="27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B55"/>
    <a:srgbClr val="6887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8061BF-5FAA-464F-A951-6E5E0B7FE3A6}" v="8" dt="2024-02-02T14:53:10.033"/>
    <p1510:client id="{3F90D95E-BCDD-44C1-8744-96A890AF0853}" v="810" dt="2024-02-02T09:14:49.113"/>
    <p1510:client id="{7C72E4D2-4B45-B838-AAA0-ED7CE311BB65}" v="1" dt="2024-02-02T07:38:36.208"/>
    <p1510:client id="{CF95329A-C916-4A61-AA1D-71C7B3A3E433}" v="27" dt="2024-02-02T06:44:52.5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06" autoAdjust="0"/>
    <p:restoredTop sz="94660"/>
  </p:normalViewPr>
  <p:slideViewPr>
    <p:cSldViewPr snapToGrid="0">
      <p:cViewPr varScale="1">
        <p:scale>
          <a:sx n="62" d="100"/>
          <a:sy n="62" d="100"/>
        </p:scale>
        <p:origin x="92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B63247-6627-4F71-9D16-DC54F4D83D2C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ADB52A2-71FA-4F0B-A205-51FFAD3BA9A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Binary search is a powerful algorithm for searching in sorted datasets.</a:t>
          </a:r>
        </a:p>
      </dgm:t>
    </dgm:pt>
    <dgm:pt modelId="{7CDF1D24-FA91-418A-8DB1-DDC51799146E}" type="parTrans" cxnId="{7E66DB24-9E5F-47A1-84C6-8575EDD32796}">
      <dgm:prSet/>
      <dgm:spPr/>
      <dgm:t>
        <a:bodyPr/>
        <a:lstStyle/>
        <a:p>
          <a:endParaRPr lang="en-US"/>
        </a:p>
      </dgm:t>
    </dgm:pt>
    <dgm:pt modelId="{E52C1E56-D109-4A19-A7B8-11F071EF43A8}" type="sibTrans" cxnId="{7E66DB24-9E5F-47A1-84C6-8575EDD32796}">
      <dgm:prSet/>
      <dgm:spPr/>
      <dgm:t>
        <a:bodyPr/>
        <a:lstStyle/>
        <a:p>
          <a:endParaRPr lang="en-US"/>
        </a:p>
      </dgm:t>
    </dgm:pt>
    <dgm:pt modelId="{FA5A742A-0390-4F8B-8271-DCFFB972C2D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Key Concept: Ignore half of the elements in each step, leading to logarithmic time complexity.</a:t>
          </a:r>
        </a:p>
      </dgm:t>
    </dgm:pt>
    <dgm:pt modelId="{2FE9D13A-0437-4090-8634-B656C4B44ED5}" type="parTrans" cxnId="{17363B55-8530-4B4C-8E48-662F38A60530}">
      <dgm:prSet/>
      <dgm:spPr/>
      <dgm:t>
        <a:bodyPr/>
        <a:lstStyle/>
        <a:p>
          <a:endParaRPr lang="en-US"/>
        </a:p>
      </dgm:t>
    </dgm:pt>
    <dgm:pt modelId="{AAEF4E06-799D-48B4-B5CF-656FFA1E248A}" type="sibTrans" cxnId="{17363B55-8530-4B4C-8E48-662F38A60530}">
      <dgm:prSet/>
      <dgm:spPr/>
      <dgm:t>
        <a:bodyPr/>
        <a:lstStyle/>
        <a:p>
          <a:endParaRPr lang="en-US"/>
        </a:p>
      </dgm:t>
    </dgm:pt>
    <dgm:pt modelId="{F210ED2E-A004-40EC-A976-823FEE70FC37}" type="pres">
      <dgm:prSet presAssocID="{97B63247-6627-4F71-9D16-DC54F4D83D2C}" presName="root" presStyleCnt="0">
        <dgm:presLayoutVars>
          <dgm:dir/>
          <dgm:resizeHandles val="exact"/>
        </dgm:presLayoutVars>
      </dgm:prSet>
      <dgm:spPr/>
    </dgm:pt>
    <dgm:pt modelId="{B538B1EB-D852-4471-A28E-E8E367892D09}" type="pres">
      <dgm:prSet presAssocID="{7ADB52A2-71FA-4F0B-A205-51FFAD3BA9A1}" presName="compNode" presStyleCnt="0"/>
      <dgm:spPr/>
    </dgm:pt>
    <dgm:pt modelId="{6C1D94E3-FD15-4C45-97FE-2224155BD89C}" type="pres">
      <dgm:prSet presAssocID="{7ADB52A2-71FA-4F0B-A205-51FFAD3BA9A1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8503DFC0-2A04-4874-8110-C45A96D35404}" type="pres">
      <dgm:prSet presAssocID="{7ADB52A2-71FA-4F0B-A205-51FFAD3BA9A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2AAA94F4-4BDE-4736-9059-32EA9DEA74A1}" type="pres">
      <dgm:prSet presAssocID="{7ADB52A2-71FA-4F0B-A205-51FFAD3BA9A1}" presName="spaceRect" presStyleCnt="0"/>
      <dgm:spPr/>
    </dgm:pt>
    <dgm:pt modelId="{C8D2835F-C025-4B3D-9673-DA10CD64406E}" type="pres">
      <dgm:prSet presAssocID="{7ADB52A2-71FA-4F0B-A205-51FFAD3BA9A1}" presName="textRect" presStyleLbl="revTx" presStyleIdx="0" presStyleCnt="2">
        <dgm:presLayoutVars>
          <dgm:chMax val="1"/>
          <dgm:chPref val="1"/>
        </dgm:presLayoutVars>
      </dgm:prSet>
      <dgm:spPr/>
    </dgm:pt>
    <dgm:pt modelId="{8E98BFA4-AC28-4258-AF2A-3DA6662AB5BF}" type="pres">
      <dgm:prSet presAssocID="{E52C1E56-D109-4A19-A7B8-11F071EF43A8}" presName="sibTrans" presStyleCnt="0"/>
      <dgm:spPr/>
    </dgm:pt>
    <dgm:pt modelId="{65D15109-35A4-4CDC-A1AA-0DDF043F4520}" type="pres">
      <dgm:prSet presAssocID="{FA5A742A-0390-4F8B-8271-DCFFB972C2D3}" presName="compNode" presStyleCnt="0"/>
      <dgm:spPr/>
    </dgm:pt>
    <dgm:pt modelId="{46D13CB0-D957-43EA-93C5-90BF8CB664E8}" type="pres">
      <dgm:prSet presAssocID="{FA5A742A-0390-4F8B-8271-DCFFB972C2D3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7B3FE3AF-4B21-48D6-BC6D-8BF5A54BFA44}" type="pres">
      <dgm:prSet presAssocID="{FA5A742A-0390-4F8B-8271-DCFFB972C2D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E84A82B3-96E6-4FDB-AF6D-8D401C6A7455}" type="pres">
      <dgm:prSet presAssocID="{FA5A742A-0390-4F8B-8271-DCFFB972C2D3}" presName="spaceRect" presStyleCnt="0"/>
      <dgm:spPr/>
    </dgm:pt>
    <dgm:pt modelId="{80A2BCD5-2C27-4883-A0F2-EDC1D6EB55DB}" type="pres">
      <dgm:prSet presAssocID="{FA5A742A-0390-4F8B-8271-DCFFB972C2D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24CDD03-56F5-4559-9992-CC3CCA4C00D8}" type="presOf" srcId="{97B63247-6627-4F71-9D16-DC54F4D83D2C}" destId="{F210ED2E-A004-40EC-A976-823FEE70FC37}" srcOrd="0" destOrd="0" presId="urn:microsoft.com/office/officeart/2018/5/layout/IconLeafLabelList"/>
    <dgm:cxn modelId="{CAD11C24-AD51-4D60-82F7-116459266FA2}" type="presOf" srcId="{FA5A742A-0390-4F8B-8271-DCFFB972C2D3}" destId="{80A2BCD5-2C27-4883-A0F2-EDC1D6EB55DB}" srcOrd="0" destOrd="0" presId="urn:microsoft.com/office/officeart/2018/5/layout/IconLeafLabelList"/>
    <dgm:cxn modelId="{7E66DB24-9E5F-47A1-84C6-8575EDD32796}" srcId="{97B63247-6627-4F71-9D16-DC54F4D83D2C}" destId="{7ADB52A2-71FA-4F0B-A205-51FFAD3BA9A1}" srcOrd="0" destOrd="0" parTransId="{7CDF1D24-FA91-418A-8DB1-DDC51799146E}" sibTransId="{E52C1E56-D109-4A19-A7B8-11F071EF43A8}"/>
    <dgm:cxn modelId="{4B644F2B-6E08-42E6-9824-4E1594826DB4}" type="presOf" srcId="{7ADB52A2-71FA-4F0B-A205-51FFAD3BA9A1}" destId="{C8D2835F-C025-4B3D-9673-DA10CD64406E}" srcOrd="0" destOrd="0" presId="urn:microsoft.com/office/officeart/2018/5/layout/IconLeafLabelList"/>
    <dgm:cxn modelId="{17363B55-8530-4B4C-8E48-662F38A60530}" srcId="{97B63247-6627-4F71-9D16-DC54F4D83D2C}" destId="{FA5A742A-0390-4F8B-8271-DCFFB972C2D3}" srcOrd="1" destOrd="0" parTransId="{2FE9D13A-0437-4090-8634-B656C4B44ED5}" sibTransId="{AAEF4E06-799D-48B4-B5CF-656FFA1E248A}"/>
    <dgm:cxn modelId="{778520CD-ADBF-48FB-9C32-E754C869C0E9}" type="presParOf" srcId="{F210ED2E-A004-40EC-A976-823FEE70FC37}" destId="{B538B1EB-D852-4471-A28E-E8E367892D09}" srcOrd="0" destOrd="0" presId="urn:microsoft.com/office/officeart/2018/5/layout/IconLeafLabelList"/>
    <dgm:cxn modelId="{C1F9E034-E4CB-4086-9853-4FEB35F54ED0}" type="presParOf" srcId="{B538B1EB-D852-4471-A28E-E8E367892D09}" destId="{6C1D94E3-FD15-4C45-97FE-2224155BD89C}" srcOrd="0" destOrd="0" presId="urn:microsoft.com/office/officeart/2018/5/layout/IconLeafLabelList"/>
    <dgm:cxn modelId="{605889EA-8867-4F43-A5EE-5F8AFAC9F85A}" type="presParOf" srcId="{B538B1EB-D852-4471-A28E-E8E367892D09}" destId="{8503DFC0-2A04-4874-8110-C45A96D35404}" srcOrd="1" destOrd="0" presId="urn:microsoft.com/office/officeart/2018/5/layout/IconLeafLabelList"/>
    <dgm:cxn modelId="{F845649C-EE46-4B2A-9CA1-F94094A853FC}" type="presParOf" srcId="{B538B1EB-D852-4471-A28E-E8E367892D09}" destId="{2AAA94F4-4BDE-4736-9059-32EA9DEA74A1}" srcOrd="2" destOrd="0" presId="urn:microsoft.com/office/officeart/2018/5/layout/IconLeafLabelList"/>
    <dgm:cxn modelId="{410D0387-D7B8-415F-B697-67336BA94344}" type="presParOf" srcId="{B538B1EB-D852-4471-A28E-E8E367892D09}" destId="{C8D2835F-C025-4B3D-9673-DA10CD64406E}" srcOrd="3" destOrd="0" presId="urn:microsoft.com/office/officeart/2018/5/layout/IconLeafLabelList"/>
    <dgm:cxn modelId="{268C513D-738A-4746-A46A-45C06D543799}" type="presParOf" srcId="{F210ED2E-A004-40EC-A976-823FEE70FC37}" destId="{8E98BFA4-AC28-4258-AF2A-3DA6662AB5BF}" srcOrd="1" destOrd="0" presId="urn:microsoft.com/office/officeart/2018/5/layout/IconLeafLabelList"/>
    <dgm:cxn modelId="{2C8C8FB0-7399-47EE-8EF3-6EA36F58F20D}" type="presParOf" srcId="{F210ED2E-A004-40EC-A976-823FEE70FC37}" destId="{65D15109-35A4-4CDC-A1AA-0DDF043F4520}" srcOrd="2" destOrd="0" presId="urn:microsoft.com/office/officeart/2018/5/layout/IconLeafLabelList"/>
    <dgm:cxn modelId="{9F41A90A-5801-467C-9436-C402368B23F6}" type="presParOf" srcId="{65D15109-35A4-4CDC-A1AA-0DDF043F4520}" destId="{46D13CB0-D957-43EA-93C5-90BF8CB664E8}" srcOrd="0" destOrd="0" presId="urn:microsoft.com/office/officeart/2018/5/layout/IconLeafLabelList"/>
    <dgm:cxn modelId="{6E321468-07FF-4556-B046-7A632C042A01}" type="presParOf" srcId="{65D15109-35A4-4CDC-A1AA-0DDF043F4520}" destId="{7B3FE3AF-4B21-48D6-BC6D-8BF5A54BFA44}" srcOrd="1" destOrd="0" presId="urn:microsoft.com/office/officeart/2018/5/layout/IconLeafLabelList"/>
    <dgm:cxn modelId="{680E4B49-7638-4707-BCDF-99AEAC1EA459}" type="presParOf" srcId="{65D15109-35A4-4CDC-A1AA-0DDF043F4520}" destId="{E84A82B3-96E6-4FDB-AF6D-8D401C6A7455}" srcOrd="2" destOrd="0" presId="urn:microsoft.com/office/officeart/2018/5/layout/IconLeafLabelList"/>
    <dgm:cxn modelId="{E119F880-3FC2-4464-BFCA-03337E818D6D}" type="presParOf" srcId="{65D15109-35A4-4CDC-A1AA-0DDF043F4520}" destId="{80A2BCD5-2C27-4883-A0F2-EDC1D6EB55D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1D94E3-FD15-4C45-97FE-2224155BD89C}">
      <dsp:nvSpPr>
        <dsp:cNvPr id="0" name=""/>
        <dsp:cNvSpPr/>
      </dsp:nvSpPr>
      <dsp:spPr>
        <a:xfrm>
          <a:off x="2250914" y="29640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03DFC0-2A04-4874-8110-C45A96D35404}">
      <dsp:nvSpPr>
        <dsp:cNvPr id="0" name=""/>
        <dsp:cNvSpPr/>
      </dsp:nvSpPr>
      <dsp:spPr>
        <a:xfrm>
          <a:off x="271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D2835F-C025-4B3D-9673-DA10CD64406E}">
      <dsp:nvSpPr>
        <dsp:cNvPr id="0" name=""/>
        <dsp:cNvSpPr/>
      </dsp:nvSpPr>
      <dsp:spPr>
        <a:xfrm>
          <a:off x="154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Binary search is a powerful algorithm for searching in sorted datasets.</a:t>
          </a:r>
        </a:p>
      </dsp:txBody>
      <dsp:txXfrm>
        <a:off x="1548914" y="3176402"/>
        <a:ext cx="3600000" cy="720000"/>
      </dsp:txXfrm>
    </dsp:sp>
    <dsp:sp modelId="{46D13CB0-D957-43EA-93C5-90BF8CB664E8}">
      <dsp:nvSpPr>
        <dsp:cNvPr id="0" name=""/>
        <dsp:cNvSpPr/>
      </dsp:nvSpPr>
      <dsp:spPr>
        <a:xfrm>
          <a:off x="6480914" y="29640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3FE3AF-4B21-48D6-BC6D-8BF5A54BFA44}">
      <dsp:nvSpPr>
        <dsp:cNvPr id="0" name=""/>
        <dsp:cNvSpPr/>
      </dsp:nvSpPr>
      <dsp:spPr>
        <a:xfrm>
          <a:off x="694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A2BCD5-2C27-4883-A0F2-EDC1D6EB55DB}">
      <dsp:nvSpPr>
        <dsp:cNvPr id="0" name=""/>
        <dsp:cNvSpPr/>
      </dsp:nvSpPr>
      <dsp:spPr>
        <a:xfrm>
          <a:off x="577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Key Concept: Ignore half of the elements in each step, leading to logarithmic time complexity.</a:t>
          </a:r>
        </a:p>
      </dsp:txBody>
      <dsp:txXfrm>
        <a:off x="5778914" y="3176402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7536C-830D-4FBE-9075-1CBB7C834C6B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4630-E82A-47D5-9E8C-B9B70EA5B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238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7536C-830D-4FBE-9075-1CBB7C834C6B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4630-E82A-47D5-9E8C-B9B70EA5B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698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7536C-830D-4FBE-9075-1CBB7C834C6B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4630-E82A-47D5-9E8C-B9B70EA5B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64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85DFF-6542-64CB-51A8-4E48021D1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473B8-A90A-364E-F1C5-0FACC927AC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6E03D-D4C2-CC61-C9B3-CD9E94A27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7536C-830D-4FBE-9075-1CBB7C834C6B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07B5E-441D-A51B-2C4D-5C664BBED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47A17-6C2E-1E19-0730-F98DCCA1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4630-E82A-47D5-9E8C-B9B70EA5B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310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7536C-830D-4FBE-9075-1CBB7C834C6B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4630-E82A-47D5-9E8C-B9B70EA5B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436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7536C-830D-4FBE-9075-1CBB7C834C6B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4630-E82A-47D5-9E8C-B9B70EA5B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8375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7536C-830D-4FBE-9075-1CBB7C834C6B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4630-E82A-47D5-9E8C-B9B70EA5B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691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7536C-830D-4FBE-9075-1CBB7C834C6B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4630-E82A-47D5-9E8C-B9B70EA5B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311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7536C-830D-4FBE-9075-1CBB7C834C6B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4630-E82A-47D5-9E8C-B9B70EA5B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775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7536C-830D-4FBE-9075-1CBB7C834C6B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4630-E82A-47D5-9E8C-B9B70EA5B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218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7536C-830D-4FBE-9075-1CBB7C834C6B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4630-E82A-47D5-9E8C-B9B70EA5B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429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7536C-830D-4FBE-9075-1CBB7C834C6B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4630-E82A-47D5-9E8C-B9B70EA5B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645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7536C-830D-4FBE-9075-1CBB7C834C6B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34630-E82A-47D5-9E8C-B9B70EA5B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985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assign-stalls-to-k-cows-to-maximize-the-minimum-distance-between-them/" TargetMode="External"/><Relationship Id="rId2" Type="http://schemas.openxmlformats.org/officeDocument/2006/relationships/hyperlink" Target="https://www.geeksforgeeks.org/problems/index-of-first-1-in-a-sorted-array-of-0s-and-1s4048/1" TargetMode="Externa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5" descr="Magnifying glass outline">
            <a:extLst>
              <a:ext uri="{FF2B5EF4-FFF2-40B4-BE49-F238E27FC236}">
                <a16:creationId xmlns:a16="http://schemas.microsoft.com/office/drawing/2014/main" id="{AA7C8BB3-3C86-57C6-4BC2-3E361AC14965}"/>
              </a:ext>
            </a:extLst>
          </p:cNvPr>
          <p:cNvSpPr/>
          <p:nvPr/>
        </p:nvSpPr>
        <p:spPr>
          <a:xfrm>
            <a:off x="1462851" y="-690960"/>
            <a:ext cx="9080031" cy="9074433"/>
          </a:xfrm>
          <a:custGeom>
            <a:avLst/>
            <a:gdLst>
              <a:gd name="connsiteX0" fmla="*/ 7262808 w 9080031"/>
              <a:gd name="connsiteY0" fmla="*/ 6106906 h 9074433"/>
              <a:gd name="connsiteX1" fmla="*/ 6281330 w 9080031"/>
              <a:gd name="connsiteY1" fmla="*/ 6106906 h 9074433"/>
              <a:gd name="connsiteX2" fmla="*/ 5796364 w 9080031"/>
              <a:gd name="connsiteY2" fmla="*/ 5621941 h 9074433"/>
              <a:gd name="connsiteX3" fmla="*/ 5611616 w 9080031"/>
              <a:gd name="connsiteY3" fmla="*/ 887752 h 9074433"/>
              <a:gd name="connsiteX4" fmla="*/ 888974 w 9080031"/>
              <a:gd name="connsiteY4" fmla="*/ 1084048 h 9074433"/>
              <a:gd name="connsiteX5" fmla="*/ 1073723 w 9080031"/>
              <a:gd name="connsiteY5" fmla="*/ 5818236 h 9074433"/>
              <a:gd name="connsiteX6" fmla="*/ 5646256 w 9080031"/>
              <a:gd name="connsiteY6" fmla="*/ 5795143 h 9074433"/>
              <a:gd name="connsiteX7" fmla="*/ 6131222 w 9080031"/>
              <a:gd name="connsiteY7" fmla="*/ 6280108 h 9074433"/>
              <a:gd name="connsiteX8" fmla="*/ 5946473 w 9080031"/>
              <a:gd name="connsiteY8" fmla="*/ 6730434 h 9074433"/>
              <a:gd name="connsiteX9" fmla="*/ 6131222 w 9080031"/>
              <a:gd name="connsiteY9" fmla="*/ 7261586 h 9074433"/>
              <a:gd name="connsiteX10" fmla="*/ 7759320 w 9080031"/>
              <a:gd name="connsiteY10" fmla="*/ 8889685 h 9074433"/>
              <a:gd name="connsiteX11" fmla="*/ 8221192 w 9080031"/>
              <a:gd name="connsiteY11" fmla="*/ 9074433 h 9074433"/>
              <a:gd name="connsiteX12" fmla="*/ 8821626 w 9080031"/>
              <a:gd name="connsiteY12" fmla="*/ 8820404 h 9074433"/>
              <a:gd name="connsiteX13" fmla="*/ 9075655 w 9080031"/>
              <a:gd name="connsiteY13" fmla="*/ 8277704 h 9074433"/>
              <a:gd name="connsiteX14" fmla="*/ 8890907 w 9080031"/>
              <a:gd name="connsiteY14" fmla="*/ 7746552 h 9074433"/>
              <a:gd name="connsiteX15" fmla="*/ 7262808 w 9080031"/>
              <a:gd name="connsiteY15" fmla="*/ 6106906 h 9074433"/>
              <a:gd name="connsiteX16" fmla="*/ 1154551 w 9080031"/>
              <a:gd name="connsiteY16" fmla="*/ 5552660 h 9074433"/>
              <a:gd name="connsiteX17" fmla="*/ 1154551 w 9080031"/>
              <a:gd name="connsiteY17" fmla="*/ 1141782 h 9074433"/>
              <a:gd name="connsiteX18" fmla="*/ 5565428 w 9080031"/>
              <a:gd name="connsiteY18" fmla="*/ 1141782 h 9074433"/>
              <a:gd name="connsiteX19" fmla="*/ 5565428 w 9080031"/>
              <a:gd name="connsiteY19" fmla="*/ 5552660 h 9074433"/>
              <a:gd name="connsiteX20" fmla="*/ 3359989 w 9080031"/>
              <a:gd name="connsiteY20" fmla="*/ 6464857 h 9074433"/>
              <a:gd name="connsiteX21" fmla="*/ 1154551 w 9080031"/>
              <a:gd name="connsiteY21" fmla="*/ 5552660 h 9074433"/>
              <a:gd name="connsiteX22" fmla="*/ 8648424 w 9080031"/>
              <a:gd name="connsiteY22" fmla="*/ 8635655 h 9074433"/>
              <a:gd name="connsiteX23" fmla="*/ 7909429 w 9080031"/>
              <a:gd name="connsiteY23" fmla="*/ 8704936 h 9074433"/>
              <a:gd name="connsiteX24" fmla="*/ 6292877 w 9080031"/>
              <a:gd name="connsiteY24" fmla="*/ 7088384 h 9074433"/>
              <a:gd name="connsiteX25" fmla="*/ 6177409 w 9080031"/>
              <a:gd name="connsiteY25" fmla="*/ 6741980 h 9074433"/>
              <a:gd name="connsiteX26" fmla="*/ 6373704 w 9080031"/>
              <a:gd name="connsiteY26" fmla="*/ 6349389 h 9074433"/>
              <a:gd name="connsiteX27" fmla="*/ 6812483 w 9080031"/>
              <a:gd name="connsiteY27" fmla="*/ 6153093 h 9074433"/>
              <a:gd name="connsiteX28" fmla="*/ 7112700 w 9080031"/>
              <a:gd name="connsiteY28" fmla="*/ 6268561 h 9074433"/>
              <a:gd name="connsiteX29" fmla="*/ 8729251 w 9080031"/>
              <a:gd name="connsiteY29" fmla="*/ 7896660 h 9074433"/>
              <a:gd name="connsiteX30" fmla="*/ 8844719 w 9080031"/>
              <a:gd name="connsiteY30" fmla="*/ 8243064 h 9074433"/>
              <a:gd name="connsiteX31" fmla="*/ 8648424 w 9080031"/>
              <a:gd name="connsiteY31" fmla="*/ 8635655 h 9074433"/>
              <a:gd name="connsiteX32" fmla="*/ 8648424 w 9080031"/>
              <a:gd name="connsiteY32" fmla="*/ 8635655 h 9074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9080031" h="9074433">
                <a:moveTo>
                  <a:pt x="7262808" y="6106906"/>
                </a:moveTo>
                <a:cubicBezTo>
                  <a:pt x="7008778" y="5852877"/>
                  <a:pt x="6593094" y="5864423"/>
                  <a:pt x="6281330" y="6106906"/>
                </a:cubicBezTo>
                <a:lnTo>
                  <a:pt x="5796364" y="5621941"/>
                </a:lnTo>
                <a:cubicBezTo>
                  <a:pt x="7054966" y="4259418"/>
                  <a:pt x="6974138" y="2146354"/>
                  <a:pt x="5611616" y="887752"/>
                </a:cubicBezTo>
                <a:cubicBezTo>
                  <a:pt x="4249093" y="-370849"/>
                  <a:pt x="2147575" y="-278474"/>
                  <a:pt x="888974" y="1084048"/>
                </a:cubicBezTo>
                <a:cubicBezTo>
                  <a:pt x="-369627" y="2446571"/>
                  <a:pt x="-277253" y="4559635"/>
                  <a:pt x="1073723" y="5818236"/>
                </a:cubicBezTo>
                <a:cubicBezTo>
                  <a:pt x="2366965" y="7019104"/>
                  <a:pt x="4364561" y="7007556"/>
                  <a:pt x="5646256" y="5795143"/>
                </a:cubicBezTo>
                <a:lnTo>
                  <a:pt x="6131222" y="6280108"/>
                </a:lnTo>
                <a:cubicBezTo>
                  <a:pt x="6027300" y="6407123"/>
                  <a:pt x="5969566" y="6568778"/>
                  <a:pt x="5946473" y="6730434"/>
                </a:cubicBezTo>
                <a:cubicBezTo>
                  <a:pt x="5923379" y="6926729"/>
                  <a:pt x="5992660" y="7123024"/>
                  <a:pt x="6131222" y="7261586"/>
                </a:cubicBezTo>
                <a:lnTo>
                  <a:pt x="7759320" y="8889685"/>
                </a:lnTo>
                <a:cubicBezTo>
                  <a:pt x="7886335" y="9005153"/>
                  <a:pt x="8047990" y="9074433"/>
                  <a:pt x="8221192" y="9074433"/>
                </a:cubicBezTo>
                <a:cubicBezTo>
                  <a:pt x="8452128" y="9074433"/>
                  <a:pt x="8659971" y="8982059"/>
                  <a:pt x="8821626" y="8820404"/>
                </a:cubicBezTo>
                <a:cubicBezTo>
                  <a:pt x="8971734" y="8681842"/>
                  <a:pt x="9064109" y="8485547"/>
                  <a:pt x="9075655" y="8277704"/>
                </a:cubicBezTo>
                <a:cubicBezTo>
                  <a:pt x="9098749" y="8081409"/>
                  <a:pt x="9029468" y="7885114"/>
                  <a:pt x="8890907" y="7746552"/>
                </a:cubicBezTo>
                <a:lnTo>
                  <a:pt x="7262808" y="6106906"/>
                </a:lnTo>
                <a:close/>
                <a:moveTo>
                  <a:pt x="1154551" y="5552660"/>
                </a:moveTo>
                <a:cubicBezTo>
                  <a:pt x="-57863" y="4340246"/>
                  <a:pt x="-57863" y="2365743"/>
                  <a:pt x="1154551" y="1141782"/>
                </a:cubicBezTo>
                <a:cubicBezTo>
                  <a:pt x="2366965" y="-82179"/>
                  <a:pt x="4341468" y="-70632"/>
                  <a:pt x="5565428" y="1141782"/>
                </a:cubicBezTo>
                <a:cubicBezTo>
                  <a:pt x="6789389" y="2354196"/>
                  <a:pt x="6777842" y="4328699"/>
                  <a:pt x="5565428" y="5552660"/>
                </a:cubicBezTo>
                <a:cubicBezTo>
                  <a:pt x="4976542" y="6141547"/>
                  <a:pt x="4191359" y="6464857"/>
                  <a:pt x="3359989" y="6464857"/>
                </a:cubicBezTo>
                <a:cubicBezTo>
                  <a:pt x="2540167" y="6464857"/>
                  <a:pt x="1743437" y="6141547"/>
                  <a:pt x="1154551" y="5552660"/>
                </a:cubicBezTo>
                <a:close/>
                <a:moveTo>
                  <a:pt x="8648424" y="8635655"/>
                </a:moveTo>
                <a:cubicBezTo>
                  <a:pt x="8429035" y="8855044"/>
                  <a:pt x="8094178" y="8889685"/>
                  <a:pt x="7909429" y="8704936"/>
                </a:cubicBezTo>
                <a:lnTo>
                  <a:pt x="6292877" y="7088384"/>
                </a:lnTo>
                <a:cubicBezTo>
                  <a:pt x="6200502" y="6996010"/>
                  <a:pt x="6165862" y="6868995"/>
                  <a:pt x="6177409" y="6741980"/>
                </a:cubicBezTo>
                <a:cubicBezTo>
                  <a:pt x="6188956" y="6591872"/>
                  <a:pt x="6258236" y="6453310"/>
                  <a:pt x="6373704" y="6349389"/>
                </a:cubicBezTo>
                <a:cubicBezTo>
                  <a:pt x="6489172" y="6233921"/>
                  <a:pt x="6650828" y="6164640"/>
                  <a:pt x="6812483" y="6153093"/>
                </a:cubicBezTo>
                <a:cubicBezTo>
                  <a:pt x="6927951" y="6153093"/>
                  <a:pt x="7031872" y="6187734"/>
                  <a:pt x="7112700" y="6268561"/>
                </a:cubicBezTo>
                <a:lnTo>
                  <a:pt x="8729251" y="7896660"/>
                </a:lnTo>
                <a:cubicBezTo>
                  <a:pt x="8821626" y="7989034"/>
                  <a:pt x="8856266" y="8116050"/>
                  <a:pt x="8844719" y="8243064"/>
                </a:cubicBezTo>
                <a:cubicBezTo>
                  <a:pt x="8821626" y="8393172"/>
                  <a:pt x="8763892" y="8531734"/>
                  <a:pt x="8648424" y="8635655"/>
                </a:cubicBezTo>
                <a:cubicBezTo>
                  <a:pt x="8648424" y="8635655"/>
                  <a:pt x="8648424" y="8635655"/>
                  <a:pt x="8648424" y="8635655"/>
                </a:cubicBezTo>
                <a:close/>
              </a:path>
            </a:pathLst>
          </a:custGeom>
          <a:solidFill>
            <a:schemeClr val="tx2"/>
          </a:solidFill>
          <a:ln w="12700" cap="flat">
            <a:solidFill>
              <a:schemeClr val="tx1"/>
            </a:solidFill>
            <a:prstDash val="solid"/>
            <a:miter/>
          </a:ln>
          <a:effectLst>
            <a:innerShdw blurRad="317500">
              <a:schemeClr val="tx1"/>
            </a:innerShdw>
          </a:effectLst>
        </p:spPr>
        <p:txBody>
          <a:bodyPr rtlCol="0" anchor="ctr"/>
          <a:lstStyle/>
          <a:p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94585-B0D7-C2DD-B021-2C8B82D84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76364"/>
            <a:ext cx="9144000" cy="2387600"/>
          </a:xfrm>
        </p:spPr>
        <p:txBody>
          <a:bodyPr/>
          <a:lstStyle/>
          <a:p>
            <a:r>
              <a:rPr lang="en-IN" b="1" dirty="0">
                <a:solidFill>
                  <a:srgbClr val="FFC000"/>
                </a:solidFill>
                <a:latin typeface="Aptos" panose="020B0004020202020204" pitchFamily="34" charset="0"/>
              </a:rPr>
              <a:t>Binary Search</a:t>
            </a:r>
          </a:p>
        </p:txBody>
      </p:sp>
    </p:spTree>
    <p:extLst>
      <p:ext uri="{BB962C8B-B14F-4D97-AF65-F5344CB8AC3E}">
        <p14:creationId xmlns:p14="http://schemas.microsoft.com/office/powerpoint/2010/main" val="1760706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B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644325-119A-5E13-F30E-A8383C680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358" y="297950"/>
            <a:ext cx="9630877" cy="616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945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75629-CCBC-4741-B068-7C240FBB7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Case 2: Multivalued Sorted Array (Example 2)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22752-2A92-0BE6-EA65-C7009BAAE2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 Find the last index of the element x in a sorted array.</a:t>
            </a:r>
          </a:p>
          <a:p>
            <a:r>
              <a:rPr lang="en-US" dirty="0"/>
              <a:t>n = length of the array</a:t>
            </a:r>
          </a:p>
          <a:p>
            <a:r>
              <a:rPr lang="en-US" dirty="0" err="1"/>
              <a:t>arr</a:t>
            </a:r>
            <a:r>
              <a:rPr lang="en-US" dirty="0"/>
              <a:t> = the sorted array</a:t>
            </a:r>
          </a:p>
        </p:txBody>
      </p:sp>
    </p:spTree>
    <p:extLst>
      <p:ext uri="{BB962C8B-B14F-4D97-AF65-F5344CB8AC3E}">
        <p14:creationId xmlns:p14="http://schemas.microsoft.com/office/powerpoint/2010/main" val="2263730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B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95F7C1-2A4B-9667-7F38-10A64C0B1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098" y="421240"/>
            <a:ext cx="8515312" cy="593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359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7E73-9FD2-9830-7C66-1747A00FC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Exercise: Upper Bound in a Multivalued Sorted Array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CA0-672A-A07B-96D4-0CA52E856D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the index of the upper bound of an element x in a multivalued sorted array.</a:t>
            </a:r>
          </a:p>
          <a:p>
            <a:r>
              <a:rPr lang="en-US" dirty="0"/>
              <a:t>Upper bound: First element which is greater than x.</a:t>
            </a:r>
          </a:p>
          <a:p>
            <a:r>
              <a:rPr lang="en-US" dirty="0"/>
              <a:t>n = length of the array</a:t>
            </a:r>
          </a:p>
          <a:p>
            <a:r>
              <a:rPr lang="en-US" dirty="0" err="1"/>
              <a:t>arr</a:t>
            </a:r>
            <a:r>
              <a:rPr lang="en-US" dirty="0"/>
              <a:t> = the sorted array</a:t>
            </a:r>
          </a:p>
        </p:txBody>
      </p:sp>
    </p:spTree>
    <p:extLst>
      <p:ext uri="{BB962C8B-B14F-4D97-AF65-F5344CB8AC3E}">
        <p14:creationId xmlns:p14="http://schemas.microsoft.com/office/powerpoint/2010/main" val="1583795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B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837969-52D2-0941-5058-7C81ECA84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730" y="523982"/>
            <a:ext cx="6953978" cy="595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438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BB5E0-C897-5159-2D7B-10A250995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on Binary Search on Answers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2510F-C269-0BB9-0FDB-70242D9576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Problem 1: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2"/>
              </a:rPr>
              <a:t>https://www.geeksforgeeks.org/problems/index-of-first-1-in-a-sorted-array-of-0s-and-1s4048/1</a:t>
            </a:r>
            <a:endParaRPr lang="en-IN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Problem 2: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0" u="sng" dirty="0">
                <a:solidFill>
                  <a:srgbClr val="0070C0"/>
                </a:solidFill>
                <a:effectLst/>
              </a:rPr>
              <a:t>https://www.geeksforgeeks.org/problems/square-root/1</a:t>
            </a:r>
          </a:p>
          <a:p>
            <a:pPr marL="0" indent="0">
              <a:buNone/>
            </a:pPr>
            <a:br>
              <a:rPr lang="en-IN" dirty="0"/>
            </a:br>
            <a:r>
              <a:rPr lang="en-IN" dirty="0"/>
              <a:t>Problem 3 (1</a:t>
            </a:r>
            <a:r>
              <a:rPr lang="en-IN" baseline="30000" dirty="0"/>
              <a:t>st</a:t>
            </a:r>
            <a:r>
              <a:rPr lang="en-IN" dirty="0"/>
              <a:t> year can skip):</a:t>
            </a:r>
          </a:p>
          <a:p>
            <a:pPr marL="0" indent="0">
              <a:buNone/>
            </a:pPr>
            <a:endParaRPr lang="en-IN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3"/>
              </a:rPr>
              <a:t>https://www.geeksforgeeks.org/assign-stalls-to-k-cows-to-maximize-the-minimum-distance-between-them/</a:t>
            </a:r>
            <a:endParaRPr lang="en-IN" b="0" dirty="0">
              <a:effectLst/>
            </a:endParaRPr>
          </a:p>
          <a:p>
            <a:pPr marL="0" indent="0">
              <a:buNone/>
            </a:pP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2725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28EC96-6A23-3A0E-0B8F-31206CC73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670" y="187508"/>
            <a:ext cx="7736440" cy="643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257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AA6983-5C8B-43FD-2073-9C27FC6A9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120" y="58891"/>
            <a:ext cx="7577760" cy="674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684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BF8A4B-D04A-E176-2742-4A8E4F42C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876" y="59618"/>
            <a:ext cx="6020920" cy="661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741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: Rounded Corners 3">
            <a:extLst>
              <a:ext uri="{FF2B5EF4-FFF2-40B4-BE49-F238E27FC236}">
                <a16:creationId xmlns:a16="http://schemas.microsoft.com/office/drawing/2014/main" id="{8338CFC0-6836-FF4C-A95E-2CF80852FECD}"/>
              </a:ext>
            </a:extLst>
          </p:cNvPr>
          <p:cNvSpPr/>
          <p:nvPr/>
        </p:nvSpPr>
        <p:spPr>
          <a:xfrm>
            <a:off x="497957" y="482010"/>
            <a:ext cx="5052237" cy="956930"/>
          </a:xfrm>
          <a:prstGeom prst="roundRect">
            <a:avLst>
              <a:gd name="adj" fmla="val 41852"/>
            </a:avLst>
          </a:prstGeom>
          <a:ln w="25400">
            <a:solidFill>
              <a:schemeClr val="tx1"/>
            </a:solidFill>
          </a:ln>
          <a:effectLst>
            <a:innerShdw blurRad="419100">
              <a:schemeClr val="tx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DFECBA-FDF4-A668-7E35-D24825EC9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902" y="306719"/>
            <a:ext cx="10515600" cy="1325563"/>
          </a:xfrm>
        </p:spPr>
        <p:txBody>
          <a:bodyPr/>
          <a:lstStyle/>
          <a:p>
            <a:r>
              <a:rPr lang="en-IN" dirty="0"/>
              <a:t>Why Binary Search?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306A3-BDD4-F328-44B6-7247C57AF1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Where can we use binary search?</a:t>
            </a:r>
          </a:p>
          <a:p>
            <a:pPr marL="0" indent="0">
              <a:buNone/>
            </a:pPr>
            <a:r>
              <a:rPr lang="en-US" dirty="0"/>
              <a:t>		: In any monotonic sequence.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0624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8F46C4-0A52-81B8-7161-F970FF575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: Rounded Corners 3">
            <a:extLst>
              <a:ext uri="{FF2B5EF4-FFF2-40B4-BE49-F238E27FC236}">
                <a16:creationId xmlns:a16="http://schemas.microsoft.com/office/drawing/2014/main" id="{649020BA-322C-F58C-408F-AAB54F181BD0}"/>
              </a:ext>
            </a:extLst>
          </p:cNvPr>
          <p:cNvSpPr/>
          <p:nvPr/>
        </p:nvSpPr>
        <p:spPr>
          <a:xfrm>
            <a:off x="653902" y="491035"/>
            <a:ext cx="5052237" cy="956930"/>
          </a:xfrm>
          <a:prstGeom prst="roundRect">
            <a:avLst>
              <a:gd name="adj" fmla="val 41852"/>
            </a:avLst>
          </a:prstGeom>
          <a:ln w="25400">
            <a:solidFill>
              <a:schemeClr val="tx1"/>
            </a:solidFill>
          </a:ln>
          <a:effectLst>
            <a:innerShdw blurRad="419100">
              <a:schemeClr val="tx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4CAB3E-7E0A-4662-681C-8FEE17974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902" y="306719"/>
            <a:ext cx="9394224" cy="1325563"/>
          </a:xfrm>
        </p:spPr>
        <p:txBody>
          <a:bodyPr>
            <a:normAutofit/>
          </a:bodyPr>
          <a:lstStyle/>
          <a:p>
            <a:r>
              <a:rPr lang="en-IN" sz="3600" dirty="0"/>
              <a:t>Use case of Binary Search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D1B83-A366-20CE-C225-46F04B5E62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To determine the passing marks for a subject out of a total of 100, how many minimum steps are needed? (To be answered by 1</a:t>
            </a:r>
            <a:r>
              <a:rPr lang="en-US" baseline="30000" dirty="0"/>
              <a:t>st</a:t>
            </a:r>
            <a:r>
              <a:rPr lang="en-US" dirty="0"/>
              <a:t> and 2</a:t>
            </a:r>
            <a:r>
              <a:rPr lang="en-US" baseline="30000" dirty="0"/>
              <a:t>nd</a:t>
            </a:r>
            <a:r>
              <a:rPr lang="en-US" dirty="0"/>
              <a:t> years)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1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100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25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Something else</a:t>
            </a:r>
          </a:p>
        </p:txBody>
      </p:sp>
    </p:spTree>
    <p:extLst>
      <p:ext uri="{BB962C8B-B14F-4D97-AF65-F5344CB8AC3E}">
        <p14:creationId xmlns:p14="http://schemas.microsoft.com/office/powerpoint/2010/main" val="40312784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E9CE-6AC7-18C5-597E-1AECAEDEB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Aptos" panose="020B0004020202020204" pitchFamily="34" charset="0"/>
              </a:rPr>
              <a:t>Overview of Binary Search</a:t>
            </a:r>
          </a:p>
        </p:txBody>
      </p:sp>
      <p:graphicFrame>
        <p:nvGraphicFramePr>
          <p:cNvPr id="8" name="Text Placeholder 2">
            <a:extLst>
              <a:ext uri="{FF2B5EF4-FFF2-40B4-BE49-F238E27FC236}">
                <a16:creationId xmlns:a16="http://schemas.microsoft.com/office/drawing/2014/main" id="{1F5636F5-F0C5-AE2B-FCC1-8DF6912AF6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112797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980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FA7826-E969-7655-50B3-FB30FC6368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: Rounded Corners 3">
            <a:extLst>
              <a:ext uri="{FF2B5EF4-FFF2-40B4-BE49-F238E27FC236}">
                <a16:creationId xmlns:a16="http://schemas.microsoft.com/office/drawing/2014/main" id="{6ED531C6-230D-0A5F-6690-CDB41AA330AA}"/>
              </a:ext>
            </a:extLst>
          </p:cNvPr>
          <p:cNvSpPr/>
          <p:nvPr/>
        </p:nvSpPr>
        <p:spPr>
          <a:xfrm>
            <a:off x="497957" y="482010"/>
            <a:ext cx="5052237" cy="956930"/>
          </a:xfrm>
          <a:prstGeom prst="roundRect">
            <a:avLst>
              <a:gd name="adj" fmla="val 41852"/>
            </a:avLst>
          </a:prstGeom>
          <a:ln w="25400">
            <a:solidFill>
              <a:schemeClr val="tx1"/>
            </a:solidFill>
          </a:ln>
          <a:effectLst>
            <a:innerShdw blurRad="419100">
              <a:schemeClr val="tx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AF988-1A27-3D5D-AE01-1EDF48541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902" y="306719"/>
            <a:ext cx="10515600" cy="1325563"/>
          </a:xfrm>
        </p:spPr>
        <p:txBody>
          <a:bodyPr/>
          <a:lstStyle/>
          <a:p>
            <a:r>
              <a:rPr lang="en-IN" dirty="0"/>
              <a:t>Why Binary Search?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363BE6-B321-B8DC-824B-0D7BCCCE96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Time complexity: O(log(n))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569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: Rounded Corners 4">
            <a:extLst>
              <a:ext uri="{FF2B5EF4-FFF2-40B4-BE49-F238E27FC236}">
                <a16:creationId xmlns:a16="http://schemas.microsoft.com/office/drawing/2014/main" id="{625C60F8-6B1F-74E2-AE33-64D93084F5F2}"/>
              </a:ext>
            </a:extLst>
          </p:cNvPr>
          <p:cNvSpPr/>
          <p:nvPr/>
        </p:nvSpPr>
        <p:spPr>
          <a:xfrm>
            <a:off x="846668" y="1690688"/>
            <a:ext cx="8509000" cy="4802187"/>
          </a:xfrm>
          <a:prstGeom prst="roundRect">
            <a:avLst>
              <a:gd name="adj" fmla="val 10144"/>
            </a:avLst>
          </a:prstGeom>
          <a:ln w="38100">
            <a:solidFill>
              <a:schemeClr val="tx1"/>
            </a:solidFill>
          </a:ln>
          <a:effectLst>
            <a:innerShdw blurRad="762000">
              <a:schemeClr val="tx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Searching for an element in a sorted array.</a:t>
            </a:r>
          </a:p>
          <a:p>
            <a:endParaRPr lang="en-US" sz="3600" dirty="0"/>
          </a:p>
          <a:p>
            <a:r>
              <a:rPr lang="en-US" sz="3600" dirty="0"/>
              <a:t>Finding lower bound and upper bound in a multivalued sorted array.</a:t>
            </a:r>
          </a:p>
          <a:p>
            <a:endParaRPr lang="en-US" sz="3600" dirty="0"/>
          </a:p>
          <a:p>
            <a:r>
              <a:rPr lang="en-US" sz="3600" dirty="0"/>
              <a:t>Solving binary search on answer problems.</a:t>
            </a:r>
            <a:endParaRPr lang="en-IN" sz="3600" dirty="0"/>
          </a:p>
          <a:p>
            <a:pPr algn="ctr"/>
            <a:endParaRPr lang="en-IN" sz="36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CDCAB07-B862-6646-96BC-059974784124}"/>
              </a:ext>
            </a:extLst>
          </p:cNvPr>
          <p:cNvSpPr/>
          <p:nvPr/>
        </p:nvSpPr>
        <p:spPr>
          <a:xfrm>
            <a:off x="762000" y="583406"/>
            <a:ext cx="8322733" cy="889000"/>
          </a:xfrm>
          <a:prstGeom prst="roundRect">
            <a:avLst>
              <a:gd name="adj" fmla="val 35715"/>
            </a:avLst>
          </a:prstGeom>
          <a:solidFill>
            <a:schemeClr val="accent4"/>
          </a:solidFill>
          <a:effectLst>
            <a:innerShdw blurRad="190500">
              <a:schemeClr val="tx1"/>
            </a:inn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23A59E-40D9-FB8D-D5FA-42FAA2F61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to be covered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7847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5410B-4E08-F0AB-1580-BBDEE68D8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Case 1: </a:t>
            </a:r>
            <a:br>
              <a:rPr lang="en-US" dirty="0"/>
            </a:br>
            <a:r>
              <a:rPr lang="en-US" dirty="0"/>
              <a:t>Basic Binary Search (Distinct Elements)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D97E1-AFC8-E325-6F6C-AA094939EA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r>
              <a:rPr lang="en-US" dirty="0"/>
              <a:t> Searching for an element x in a sorted array.</a:t>
            </a:r>
          </a:p>
          <a:p>
            <a:r>
              <a:rPr lang="en-US" dirty="0"/>
              <a:t>n = length of the array</a:t>
            </a:r>
          </a:p>
          <a:p>
            <a:r>
              <a:rPr lang="en-US" dirty="0" err="1"/>
              <a:t>arr</a:t>
            </a:r>
            <a:r>
              <a:rPr lang="en-US" dirty="0"/>
              <a:t> = the sorted array</a:t>
            </a:r>
          </a:p>
        </p:txBody>
      </p:sp>
    </p:spTree>
    <p:extLst>
      <p:ext uri="{BB962C8B-B14F-4D97-AF65-F5344CB8AC3E}">
        <p14:creationId xmlns:p14="http://schemas.microsoft.com/office/powerpoint/2010/main" val="574600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B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8C08E9-89C2-5EB9-18C6-11742612F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088" y="223511"/>
            <a:ext cx="7530957" cy="637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527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3B212-8248-9D07-D80E-6B6E845A9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Case 2:</a:t>
            </a:r>
            <a:br>
              <a:rPr lang="en-US" dirty="0"/>
            </a:br>
            <a:r>
              <a:rPr lang="en-US" dirty="0"/>
              <a:t> Multivalued Sorted Array (Example 1)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7AD80-346A-3879-6078-8D3E592F0A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 Find the first index of the element x in a sorted array.</a:t>
            </a:r>
          </a:p>
          <a:p>
            <a:r>
              <a:rPr lang="en-US" dirty="0"/>
              <a:t>n = length of the array</a:t>
            </a:r>
          </a:p>
          <a:p>
            <a:r>
              <a:rPr lang="en-US" dirty="0" err="1"/>
              <a:t>arr</a:t>
            </a:r>
            <a:r>
              <a:rPr lang="en-US" dirty="0"/>
              <a:t> = the sorted array</a:t>
            </a:r>
          </a:p>
        </p:txBody>
      </p:sp>
    </p:spTree>
    <p:extLst>
      <p:ext uri="{BB962C8B-B14F-4D97-AF65-F5344CB8AC3E}">
        <p14:creationId xmlns:p14="http://schemas.microsoft.com/office/powerpoint/2010/main" val="338910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0C8AF6AA97DE41B053E6F6D9DB2FD7" ma:contentTypeVersion="0" ma:contentTypeDescription="Create a new document." ma:contentTypeScope="" ma:versionID="57cff3b4ce3b071843817568b4705e1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43d3e9b27d255ed9fd22cf4c91b6582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828A382-6166-4F8B-BB8D-4508A573A349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70E3CBE-133F-4E7A-90BE-91A6E43502B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4B5F6C-6A38-47D4-A16A-F4AF8E48F0D2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  <ds:schemaRef ds:uri="http://purl.org/dc/terms/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293</TotalTime>
  <Words>356</Words>
  <Application>Microsoft Office PowerPoint</Application>
  <PresentationFormat>Widescreen</PresentationFormat>
  <Paragraphs>55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Arial</vt:lpstr>
      <vt:lpstr>Calibri</vt:lpstr>
      <vt:lpstr>Calibri Light</vt:lpstr>
      <vt:lpstr>Office Theme</vt:lpstr>
      <vt:lpstr>Binary Search</vt:lpstr>
      <vt:lpstr>Why Binary Search?</vt:lpstr>
      <vt:lpstr>Use case of Binary Search</vt:lpstr>
      <vt:lpstr>Overview of Binary Search</vt:lpstr>
      <vt:lpstr>Why Binary Search?</vt:lpstr>
      <vt:lpstr>Topics to be covered</vt:lpstr>
      <vt:lpstr>Case 1:  Basic Binary Search (Distinct Elements)</vt:lpstr>
      <vt:lpstr>PowerPoint Presentation</vt:lpstr>
      <vt:lpstr>Case 2:  Multivalued Sorted Array (Example 1)</vt:lpstr>
      <vt:lpstr>PowerPoint Presentation</vt:lpstr>
      <vt:lpstr>Case 2: Multivalued Sorted Array (Example 2)</vt:lpstr>
      <vt:lpstr>PowerPoint Presentation</vt:lpstr>
      <vt:lpstr>Exercise: Upper Bound in a Multivalued Sorted Array</vt:lpstr>
      <vt:lpstr>PowerPoint Presentation</vt:lpstr>
      <vt:lpstr>Problems on Binary Search on Answers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</dc:title>
  <dc:creator>Raj</dc:creator>
  <cp:lastModifiedBy>AKSHAY WAIRAGADE</cp:lastModifiedBy>
  <cp:revision>5</cp:revision>
  <dcterms:created xsi:type="dcterms:W3CDTF">2024-02-02T05:47:55Z</dcterms:created>
  <dcterms:modified xsi:type="dcterms:W3CDTF">2024-02-02T18:15:28Z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0x010100430C8AF6AA97DE41B053E6F6D9DB2FD7</vt:lpwstr>
  </property>
</Properties>
</file>