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EAC8A-BB42-40F2-8014-200F82E9EE89}">
  <a:tblStyle styleId="{57AEAC8A-BB42-40F2-8014-200F82E9E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0e0b6dfd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0e0b6dfd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0e0b6dfd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0e0b6dfd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0e0b6dfd5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0e0b6dfd5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0e0b6dfd5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0e0b6dfd5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0e0b6dfd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0e0b6dfd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e0b6df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e0b6df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0e0b6dfd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0e0b6dfd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0e0b6dfd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0e0b6dfd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0e0b6dfd5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0e0b6dfd5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0e0b6dfd5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0e0b6dfd5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0e0b6dfd5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0e0b6dfd5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0e0b6dfd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0e0b6dfd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66050" y="3761325"/>
            <a:ext cx="5811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영화 예매 사이트</a:t>
            </a:r>
            <a:endParaRPr sz="2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900" y="532500"/>
            <a:ext cx="1272212" cy="145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925" y="2209212"/>
            <a:ext cx="6199400" cy="14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소스코드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00" y="1118324"/>
            <a:ext cx="7221599" cy="3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소스코드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88" y="1157525"/>
            <a:ext cx="67740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소스코드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5" y="1093925"/>
            <a:ext cx="7796901" cy="39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스토리 보드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00" y="1170125"/>
            <a:ext cx="7408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E0C53A-2B75-310B-13C2-14A15130C8B2}"/>
              </a:ext>
            </a:extLst>
          </p:cNvPr>
          <p:cNvGraphicFramePr>
            <a:graphicFrameLocks noGrp="1"/>
          </p:cNvGraphicFramePr>
          <p:nvPr/>
        </p:nvGraphicFramePr>
        <p:xfrm>
          <a:off x="1" y="1"/>
          <a:ext cx="9144000" cy="8712907"/>
        </p:xfrm>
        <a:graphic>
          <a:graphicData uri="http://schemas.openxmlformats.org/drawingml/2006/table">
            <a:tbl>
              <a:tblPr/>
              <a:tblGrid>
                <a:gridCol w="846842">
                  <a:extLst>
                    <a:ext uri="{9D8B030D-6E8A-4147-A177-3AD203B41FA5}">
                      <a16:colId xmlns:a16="http://schemas.microsoft.com/office/drawing/2014/main" val="3710398507"/>
                    </a:ext>
                  </a:extLst>
                </a:gridCol>
                <a:gridCol w="4919302">
                  <a:extLst>
                    <a:ext uri="{9D8B030D-6E8A-4147-A177-3AD203B41FA5}">
                      <a16:colId xmlns:a16="http://schemas.microsoft.com/office/drawing/2014/main" val="3296281134"/>
                    </a:ext>
                  </a:extLst>
                </a:gridCol>
                <a:gridCol w="437954">
                  <a:extLst>
                    <a:ext uri="{9D8B030D-6E8A-4147-A177-3AD203B41FA5}">
                      <a16:colId xmlns:a16="http://schemas.microsoft.com/office/drawing/2014/main" val="1704476816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182704086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3615871374"/>
                    </a:ext>
                  </a:extLst>
                </a:gridCol>
              </a:tblGrid>
              <a:tr h="2960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프로젝트</a:t>
                      </a:r>
                      <a:r>
                        <a:rPr lang="en-US" altLang="ko-K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wjscp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영화관련 관리자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김인걸</a:t>
                      </a: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화면 기능 설명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06354"/>
                  </a:ext>
                </a:extLst>
              </a:tr>
              <a:tr h="4455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영화검색 및 영화 등록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1376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Location: /movies/main    // : /movies//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movieInsert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Description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등록페이지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전체영화 리스트 페이지로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상영 중인 리스트 페이지로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검색 페이지로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검색 할 영화 입력 후 검색하기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상세내용 입력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관련 메인 </a:t>
                      </a:r>
                      <a:r>
                        <a:rPr lang="en-US" altLang="ko-KR" sz="900" dirty="0">
                          <a:effectLst/>
                        </a:rPr>
                        <a:t>1</a:t>
                      </a:r>
                      <a:r>
                        <a:rPr lang="ko-KR" altLang="en-US" sz="900" dirty="0">
                          <a:effectLst/>
                        </a:rPr>
                        <a:t>장</a:t>
                      </a:r>
                      <a:r>
                        <a:rPr lang="en-US" altLang="ko-KR" sz="900" dirty="0">
                          <a:effectLst/>
                        </a:rPr>
                        <a:t>, </a:t>
                      </a:r>
                      <a:r>
                        <a:rPr lang="ko-KR" altLang="en-US" sz="900" dirty="0">
                          <a:effectLst/>
                        </a:rPr>
                        <a:t>서브포스터</a:t>
                      </a:r>
                      <a:r>
                        <a:rPr lang="en-US" altLang="ko-KR" sz="900" dirty="0">
                          <a:effectLst/>
                        </a:rPr>
                        <a:t>,    </a:t>
                      </a:r>
                      <a:r>
                        <a:rPr lang="ko-KR" altLang="en-US" sz="900" dirty="0">
                          <a:effectLst/>
                        </a:rPr>
                        <a:t>스틸 컷은 업로드 수 제한 없음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effectLst/>
                        </a:rPr>
                        <a:t>8. </a:t>
                      </a:r>
                      <a:r>
                        <a:rPr lang="ko-KR" altLang="en-US" sz="900" dirty="0">
                          <a:effectLst/>
                        </a:rPr>
                        <a:t>영화등록하기 버튼 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17370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9795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A3B3D1F-79A1-CA51-DF2E-B8624373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1621"/>
            <a:ext cx="3700130" cy="44018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249108-DB5B-C0EA-C273-F8BD55CC1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38" y="749389"/>
            <a:ext cx="3469604" cy="440187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0E24301-619D-960B-D2C1-045F93328240}"/>
              </a:ext>
            </a:extLst>
          </p:cNvPr>
          <p:cNvSpPr/>
          <p:nvPr/>
        </p:nvSpPr>
        <p:spPr>
          <a:xfrm>
            <a:off x="472787" y="1588618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C6BF87-FD51-1883-6334-0EB6553F1AE4}"/>
              </a:ext>
            </a:extLst>
          </p:cNvPr>
          <p:cNvSpPr/>
          <p:nvPr/>
        </p:nvSpPr>
        <p:spPr>
          <a:xfrm>
            <a:off x="472787" y="1732658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0F4606-C625-502D-410C-E1187083CE0A}"/>
              </a:ext>
            </a:extLst>
          </p:cNvPr>
          <p:cNvSpPr/>
          <p:nvPr/>
        </p:nvSpPr>
        <p:spPr>
          <a:xfrm>
            <a:off x="476251" y="188649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8DFF57-2005-67B4-3230-7B7030BDC607}"/>
              </a:ext>
            </a:extLst>
          </p:cNvPr>
          <p:cNvSpPr/>
          <p:nvPr/>
        </p:nvSpPr>
        <p:spPr>
          <a:xfrm>
            <a:off x="472787" y="2047007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6C8639-296F-F6EA-C642-3A2771E4A624}"/>
              </a:ext>
            </a:extLst>
          </p:cNvPr>
          <p:cNvSpPr/>
          <p:nvPr/>
        </p:nvSpPr>
        <p:spPr>
          <a:xfrm>
            <a:off x="1213566" y="1450072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C967C3-207E-53C2-E207-2B9EE5DF6A4F}"/>
              </a:ext>
            </a:extLst>
          </p:cNvPr>
          <p:cNvSpPr/>
          <p:nvPr/>
        </p:nvSpPr>
        <p:spPr>
          <a:xfrm>
            <a:off x="5933571" y="2680855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C3913-E095-716E-E34A-4D667CF385E6}"/>
              </a:ext>
            </a:extLst>
          </p:cNvPr>
          <p:cNvSpPr/>
          <p:nvPr/>
        </p:nvSpPr>
        <p:spPr>
          <a:xfrm>
            <a:off x="5926644" y="1678672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030E1E-E427-0D22-802D-7EB07A8BCCF5}"/>
              </a:ext>
            </a:extLst>
          </p:cNvPr>
          <p:cNvSpPr/>
          <p:nvPr/>
        </p:nvSpPr>
        <p:spPr>
          <a:xfrm>
            <a:off x="4842164" y="4825433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513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E0C53A-2B75-310B-13C2-14A15130C8B2}"/>
              </a:ext>
            </a:extLst>
          </p:cNvPr>
          <p:cNvGraphicFramePr>
            <a:graphicFrameLocks noGrp="1"/>
          </p:cNvGraphicFramePr>
          <p:nvPr/>
        </p:nvGraphicFramePr>
        <p:xfrm>
          <a:off x="1" y="1"/>
          <a:ext cx="9144000" cy="8712907"/>
        </p:xfrm>
        <a:graphic>
          <a:graphicData uri="http://schemas.openxmlformats.org/drawingml/2006/table">
            <a:tbl>
              <a:tblPr/>
              <a:tblGrid>
                <a:gridCol w="846842">
                  <a:extLst>
                    <a:ext uri="{9D8B030D-6E8A-4147-A177-3AD203B41FA5}">
                      <a16:colId xmlns:a16="http://schemas.microsoft.com/office/drawing/2014/main" val="3710398507"/>
                    </a:ext>
                  </a:extLst>
                </a:gridCol>
                <a:gridCol w="4919302">
                  <a:extLst>
                    <a:ext uri="{9D8B030D-6E8A-4147-A177-3AD203B41FA5}">
                      <a16:colId xmlns:a16="http://schemas.microsoft.com/office/drawing/2014/main" val="3296281134"/>
                    </a:ext>
                  </a:extLst>
                </a:gridCol>
                <a:gridCol w="437954">
                  <a:extLst>
                    <a:ext uri="{9D8B030D-6E8A-4147-A177-3AD203B41FA5}">
                      <a16:colId xmlns:a16="http://schemas.microsoft.com/office/drawing/2014/main" val="1704476816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182704086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3615871374"/>
                    </a:ext>
                  </a:extLst>
                </a:gridCol>
              </a:tblGrid>
              <a:tr h="2960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프로젝트</a:t>
                      </a:r>
                      <a:r>
                        <a:rPr lang="en-US" altLang="ko-K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wjscp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영화관련 관리자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김인걸</a:t>
                      </a: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화면 기능 설명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06354"/>
                  </a:ext>
                </a:extLst>
              </a:tr>
              <a:tr h="4455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등록된 영화상세페이지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1376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Location: /movies/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movie_detail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Description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검색창으로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전체영화 리스트 페이지로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해당 영화 삭제하기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상세정보 수정하기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포스터</a:t>
                      </a:r>
                      <a:r>
                        <a:rPr lang="en-US" altLang="ko-KR" sz="900" dirty="0">
                          <a:effectLst/>
                        </a:rPr>
                        <a:t>, </a:t>
                      </a:r>
                      <a:r>
                        <a:rPr lang="ko-KR" altLang="en-US" sz="900" dirty="0">
                          <a:effectLst/>
                        </a:rPr>
                        <a:t>서브포스터</a:t>
                      </a:r>
                      <a:r>
                        <a:rPr lang="en-US" altLang="ko-KR" sz="900" dirty="0">
                          <a:effectLst/>
                        </a:rPr>
                        <a:t>, </a:t>
                      </a:r>
                      <a:r>
                        <a:rPr lang="ko-KR" altLang="en-US" sz="900" dirty="0">
                          <a:effectLst/>
                        </a:rPr>
                        <a:t>스틸 컷 수정 및 삭제하기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등록 된 영화 상세내용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등록 된 서브 포스터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등록 된 스틸 컷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사용자가 쓴 리뷰 삭제하기 버튼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17370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9795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A749BC-459F-219F-4A06-47F6982C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" y="717821"/>
            <a:ext cx="3758453" cy="4165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82DA8-3E40-A66B-E260-574692E77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48" y="746621"/>
            <a:ext cx="3658738" cy="416505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FBF669D-AD60-67FF-F5F8-58B61FBA7DAF}"/>
              </a:ext>
            </a:extLst>
          </p:cNvPr>
          <p:cNvSpPr/>
          <p:nvPr/>
        </p:nvSpPr>
        <p:spPr>
          <a:xfrm>
            <a:off x="1171034" y="1159502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299140A-B908-A714-BDEB-EF27245BEB42}"/>
              </a:ext>
            </a:extLst>
          </p:cNvPr>
          <p:cNvSpPr/>
          <p:nvPr/>
        </p:nvSpPr>
        <p:spPr>
          <a:xfrm>
            <a:off x="1170727" y="1298048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7FD5F5-55CE-E2A8-22E0-DCD4C56C8D45}"/>
              </a:ext>
            </a:extLst>
          </p:cNvPr>
          <p:cNvSpPr/>
          <p:nvPr/>
        </p:nvSpPr>
        <p:spPr>
          <a:xfrm>
            <a:off x="927918" y="136732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36421F-C807-EE16-2FB0-BAE35E02005F}"/>
              </a:ext>
            </a:extLst>
          </p:cNvPr>
          <p:cNvSpPr/>
          <p:nvPr/>
        </p:nvSpPr>
        <p:spPr>
          <a:xfrm>
            <a:off x="1256911" y="1601183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007729-867E-B0B0-33BF-683C7DB8DE4B}"/>
              </a:ext>
            </a:extLst>
          </p:cNvPr>
          <p:cNvSpPr/>
          <p:nvPr/>
        </p:nvSpPr>
        <p:spPr>
          <a:xfrm>
            <a:off x="2399911" y="336947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F88ED1-7094-E749-9287-B94F34FBBE60}"/>
              </a:ext>
            </a:extLst>
          </p:cNvPr>
          <p:cNvSpPr/>
          <p:nvPr/>
        </p:nvSpPr>
        <p:spPr>
          <a:xfrm>
            <a:off x="5299933" y="1601183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6CF457-AAF0-016F-CE71-9B712D68FF95}"/>
              </a:ext>
            </a:extLst>
          </p:cNvPr>
          <p:cNvSpPr/>
          <p:nvPr/>
        </p:nvSpPr>
        <p:spPr>
          <a:xfrm>
            <a:off x="5445406" y="3174488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B79B3A-B1B5-1A32-2051-34667B4B5B6A}"/>
              </a:ext>
            </a:extLst>
          </p:cNvPr>
          <p:cNvSpPr/>
          <p:nvPr/>
        </p:nvSpPr>
        <p:spPr>
          <a:xfrm>
            <a:off x="4148029" y="3772883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5E619E-BC13-8C04-4139-877BA2CAAE1B}"/>
              </a:ext>
            </a:extLst>
          </p:cNvPr>
          <p:cNvSpPr/>
          <p:nvPr/>
        </p:nvSpPr>
        <p:spPr>
          <a:xfrm>
            <a:off x="1049323" y="1505867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90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C0C7D1-CE35-9E1F-71EC-87E9A49C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0848"/>
            <a:ext cx="3415553" cy="3943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4C3893-6573-717A-B312-49802674A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32" y="730848"/>
            <a:ext cx="3415554" cy="394364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E0C53A-2B75-310B-13C2-14A15130C8B2}"/>
              </a:ext>
            </a:extLst>
          </p:cNvPr>
          <p:cNvGraphicFramePr>
            <a:graphicFrameLocks noGrp="1"/>
          </p:cNvGraphicFramePr>
          <p:nvPr/>
        </p:nvGraphicFramePr>
        <p:xfrm>
          <a:off x="1" y="1"/>
          <a:ext cx="9144000" cy="8712907"/>
        </p:xfrm>
        <a:graphic>
          <a:graphicData uri="http://schemas.openxmlformats.org/drawingml/2006/table">
            <a:tbl>
              <a:tblPr/>
              <a:tblGrid>
                <a:gridCol w="846842">
                  <a:extLst>
                    <a:ext uri="{9D8B030D-6E8A-4147-A177-3AD203B41FA5}">
                      <a16:colId xmlns:a16="http://schemas.microsoft.com/office/drawing/2014/main" val="3710398507"/>
                    </a:ext>
                  </a:extLst>
                </a:gridCol>
                <a:gridCol w="4919302">
                  <a:extLst>
                    <a:ext uri="{9D8B030D-6E8A-4147-A177-3AD203B41FA5}">
                      <a16:colId xmlns:a16="http://schemas.microsoft.com/office/drawing/2014/main" val="3296281134"/>
                    </a:ext>
                  </a:extLst>
                </a:gridCol>
                <a:gridCol w="437954">
                  <a:extLst>
                    <a:ext uri="{9D8B030D-6E8A-4147-A177-3AD203B41FA5}">
                      <a16:colId xmlns:a16="http://schemas.microsoft.com/office/drawing/2014/main" val="1704476816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182704086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3615871374"/>
                    </a:ext>
                  </a:extLst>
                </a:gridCol>
              </a:tblGrid>
              <a:tr h="2960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프로젝트</a:t>
                      </a:r>
                      <a:r>
                        <a:rPr lang="en-US" altLang="ko-K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wjscp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영화관련 관리자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김인걸</a:t>
                      </a: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화면 기능 설명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06354"/>
                  </a:ext>
                </a:extLst>
              </a:tr>
              <a:tr h="4455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 된 영화 상세 내용 수정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1376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Location: /movies/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movieUpdate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: /movies//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posterUpdate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Description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상세내용 수정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영화 상세내용 수정 버튼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저장된 영화 포스터</a:t>
                      </a:r>
                      <a:r>
                        <a:rPr lang="en-US" altLang="ko-KR" sz="900" dirty="0">
                          <a:effectLst/>
                        </a:rPr>
                        <a:t>,</a:t>
                      </a:r>
                      <a:r>
                        <a:rPr lang="ko-KR" altLang="en-US" sz="900" dirty="0">
                          <a:effectLst/>
                        </a:rPr>
                        <a:t>스틸 컷 목록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저장된 사진 파일 개별 삭제하기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각 영화당 메인 포스터 </a:t>
                      </a:r>
                      <a:r>
                        <a:rPr lang="en-US" altLang="ko-KR" sz="900" dirty="0">
                          <a:effectLst/>
                        </a:rPr>
                        <a:t>1</a:t>
                      </a:r>
                      <a:r>
                        <a:rPr lang="ko-KR" altLang="en-US" sz="900" dirty="0">
                          <a:effectLst/>
                        </a:rPr>
                        <a:t>장 수정하기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서브</a:t>
                      </a:r>
                      <a:r>
                        <a:rPr lang="en-US" altLang="ko-KR" sz="900" dirty="0">
                          <a:effectLst/>
                        </a:rPr>
                        <a:t>/</a:t>
                      </a:r>
                      <a:r>
                        <a:rPr lang="ko-KR" altLang="en-US" sz="900" dirty="0">
                          <a:effectLst/>
                        </a:rPr>
                        <a:t>스틸 컷은 제한 없이 업로드 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228600" indent="-22860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수정완료 버튼</a:t>
                      </a: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17370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9795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30E24301-619D-960B-D2C1-045F93328240}"/>
              </a:ext>
            </a:extLst>
          </p:cNvPr>
          <p:cNvSpPr/>
          <p:nvPr/>
        </p:nvSpPr>
        <p:spPr>
          <a:xfrm>
            <a:off x="2676427" y="1871204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C6BF87-FD51-1883-6334-0EB6553F1AE4}"/>
              </a:ext>
            </a:extLst>
          </p:cNvPr>
          <p:cNvSpPr/>
          <p:nvPr/>
        </p:nvSpPr>
        <p:spPr>
          <a:xfrm>
            <a:off x="1442794" y="3171493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0F4606-C625-502D-410C-E1187083CE0A}"/>
              </a:ext>
            </a:extLst>
          </p:cNvPr>
          <p:cNvSpPr/>
          <p:nvPr/>
        </p:nvSpPr>
        <p:spPr>
          <a:xfrm>
            <a:off x="6072116" y="180787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6C8639-296F-F6EA-C642-3A2771E4A624}"/>
              </a:ext>
            </a:extLst>
          </p:cNvPr>
          <p:cNvSpPr/>
          <p:nvPr/>
        </p:nvSpPr>
        <p:spPr>
          <a:xfrm>
            <a:off x="5290584" y="3287435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C967C3-207E-53C2-E207-2B9EE5DF6A4F}"/>
              </a:ext>
            </a:extLst>
          </p:cNvPr>
          <p:cNvSpPr/>
          <p:nvPr/>
        </p:nvSpPr>
        <p:spPr>
          <a:xfrm>
            <a:off x="5285084" y="2702670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C3913-E095-716E-E34A-4D667CF385E6}"/>
              </a:ext>
            </a:extLst>
          </p:cNvPr>
          <p:cNvSpPr/>
          <p:nvPr/>
        </p:nvSpPr>
        <p:spPr>
          <a:xfrm>
            <a:off x="6072116" y="224362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CFF68-A1D9-8B7D-3C90-8E89795B0CB3}"/>
              </a:ext>
            </a:extLst>
          </p:cNvPr>
          <p:cNvSpPr/>
          <p:nvPr/>
        </p:nvSpPr>
        <p:spPr>
          <a:xfrm>
            <a:off x="5520018" y="2218765"/>
            <a:ext cx="248771" cy="168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16A0B2-F761-4343-D1E4-89558AC63B04}"/>
              </a:ext>
            </a:extLst>
          </p:cNvPr>
          <p:cNvSpPr/>
          <p:nvPr/>
        </p:nvSpPr>
        <p:spPr>
          <a:xfrm>
            <a:off x="4525627" y="4011909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628A630-4438-3E48-00B5-0AD5CC7C20D1}"/>
              </a:ext>
            </a:extLst>
          </p:cNvPr>
          <p:cNvSpPr/>
          <p:nvPr/>
        </p:nvSpPr>
        <p:spPr>
          <a:xfrm>
            <a:off x="5788959" y="2283964"/>
            <a:ext cx="238060" cy="34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5275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E0C53A-2B75-310B-13C2-14A15130C8B2}"/>
              </a:ext>
            </a:extLst>
          </p:cNvPr>
          <p:cNvGraphicFramePr>
            <a:graphicFrameLocks noGrp="1"/>
          </p:cNvGraphicFramePr>
          <p:nvPr/>
        </p:nvGraphicFramePr>
        <p:xfrm>
          <a:off x="1" y="1"/>
          <a:ext cx="9144000" cy="8712907"/>
        </p:xfrm>
        <a:graphic>
          <a:graphicData uri="http://schemas.openxmlformats.org/drawingml/2006/table">
            <a:tbl>
              <a:tblPr/>
              <a:tblGrid>
                <a:gridCol w="846842">
                  <a:extLst>
                    <a:ext uri="{9D8B030D-6E8A-4147-A177-3AD203B41FA5}">
                      <a16:colId xmlns:a16="http://schemas.microsoft.com/office/drawing/2014/main" val="3710398507"/>
                    </a:ext>
                  </a:extLst>
                </a:gridCol>
                <a:gridCol w="4919302">
                  <a:extLst>
                    <a:ext uri="{9D8B030D-6E8A-4147-A177-3AD203B41FA5}">
                      <a16:colId xmlns:a16="http://schemas.microsoft.com/office/drawing/2014/main" val="3296281134"/>
                    </a:ext>
                  </a:extLst>
                </a:gridCol>
                <a:gridCol w="437954">
                  <a:extLst>
                    <a:ext uri="{9D8B030D-6E8A-4147-A177-3AD203B41FA5}">
                      <a16:colId xmlns:a16="http://schemas.microsoft.com/office/drawing/2014/main" val="1704476816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182704086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3615871374"/>
                    </a:ext>
                  </a:extLst>
                </a:gridCol>
              </a:tblGrid>
              <a:tr h="2960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프로젝트</a:t>
                      </a:r>
                      <a:r>
                        <a:rPr lang="en-US" altLang="ko-K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wjscp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영화관련 관리자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김인걸</a:t>
                      </a: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화면 기능 설명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06354"/>
                  </a:ext>
                </a:extLst>
              </a:tr>
              <a:tr h="4455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등록된 영화 리스트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1376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Location: /movies/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movieList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Description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해당 영화 상세정보 페이지로  이동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effectLst/>
                        </a:rPr>
                        <a:t>2. </a:t>
                      </a:r>
                      <a:r>
                        <a:rPr lang="ko-KR" altLang="en-US" sz="900" dirty="0">
                          <a:effectLst/>
                        </a:rPr>
                        <a:t>등록된 영화 더 보기 버튼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17370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9795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74728D4-1713-E97D-D262-46CFB2EB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2099"/>
            <a:ext cx="6858001" cy="441276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9CA11FC-50FE-0791-5C4F-3D14809B0F75}"/>
              </a:ext>
            </a:extLst>
          </p:cNvPr>
          <p:cNvSpPr/>
          <p:nvPr/>
        </p:nvSpPr>
        <p:spPr>
          <a:xfrm>
            <a:off x="1217421" y="1380386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CC46C2-442F-6A95-8912-195341F1136F}"/>
              </a:ext>
            </a:extLst>
          </p:cNvPr>
          <p:cNvSpPr/>
          <p:nvPr/>
        </p:nvSpPr>
        <p:spPr>
          <a:xfrm>
            <a:off x="2447827" y="487662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8603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E0C53A-2B75-310B-13C2-14A15130C8B2}"/>
              </a:ext>
            </a:extLst>
          </p:cNvPr>
          <p:cNvGraphicFramePr>
            <a:graphicFrameLocks noGrp="1"/>
          </p:cNvGraphicFramePr>
          <p:nvPr/>
        </p:nvGraphicFramePr>
        <p:xfrm>
          <a:off x="1" y="1"/>
          <a:ext cx="9144000" cy="8712907"/>
        </p:xfrm>
        <a:graphic>
          <a:graphicData uri="http://schemas.openxmlformats.org/drawingml/2006/table">
            <a:tbl>
              <a:tblPr/>
              <a:tblGrid>
                <a:gridCol w="846842">
                  <a:extLst>
                    <a:ext uri="{9D8B030D-6E8A-4147-A177-3AD203B41FA5}">
                      <a16:colId xmlns:a16="http://schemas.microsoft.com/office/drawing/2014/main" val="3710398507"/>
                    </a:ext>
                  </a:extLst>
                </a:gridCol>
                <a:gridCol w="4919302">
                  <a:extLst>
                    <a:ext uri="{9D8B030D-6E8A-4147-A177-3AD203B41FA5}">
                      <a16:colId xmlns:a16="http://schemas.microsoft.com/office/drawing/2014/main" val="3296281134"/>
                    </a:ext>
                  </a:extLst>
                </a:gridCol>
                <a:gridCol w="437954">
                  <a:extLst>
                    <a:ext uri="{9D8B030D-6E8A-4147-A177-3AD203B41FA5}">
                      <a16:colId xmlns:a16="http://schemas.microsoft.com/office/drawing/2014/main" val="1704476816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182704086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3615871374"/>
                    </a:ext>
                  </a:extLst>
                </a:gridCol>
              </a:tblGrid>
              <a:tr h="2960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프로젝트</a:t>
                      </a:r>
                      <a:r>
                        <a:rPr lang="en-US" altLang="ko-K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wjscp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영화관련 클라이언트 페이지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김인걸</a:t>
                      </a: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화면 기능 설명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06354"/>
                  </a:ext>
                </a:extLst>
              </a:tr>
              <a:tr h="4455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3637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 상세페이지에서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영화리뷰관련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1557" marR="51557" marT="51557" marB="515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1376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Location: /movies/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movie_detail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Description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dirty="0">
                          <a:effectLst/>
                        </a:rPr>
                        <a:t>해당 리뷰 작성자만 수정 및 삭제 </a:t>
                      </a:r>
                      <a:r>
                        <a:rPr lang="en-US" altLang="ko-KR" sz="900" dirty="0">
                          <a:effectLst/>
                        </a:rPr>
                        <a:t>  </a:t>
                      </a:r>
                      <a:r>
                        <a:rPr lang="ko-KR" altLang="en-US" sz="900" dirty="0">
                          <a:effectLst/>
                        </a:rPr>
                        <a:t>버튼 노출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effectLst/>
                        </a:rPr>
                        <a:t>2. </a:t>
                      </a:r>
                      <a:r>
                        <a:rPr lang="ko-KR" altLang="en-US" sz="900" dirty="0">
                          <a:effectLst/>
                        </a:rPr>
                        <a:t>리뷰 </a:t>
                      </a:r>
                      <a:r>
                        <a:rPr lang="ko-KR" altLang="en-US" sz="900" dirty="0" err="1">
                          <a:effectLst/>
                        </a:rPr>
                        <a:t>좋아요는</a:t>
                      </a:r>
                      <a:r>
                        <a:rPr lang="ko-KR" altLang="en-US" sz="900" dirty="0">
                          <a:effectLst/>
                        </a:rPr>
                        <a:t> 사용자당 </a:t>
                      </a:r>
                      <a:r>
                        <a:rPr lang="en-US" altLang="ko-KR" sz="900" dirty="0">
                          <a:effectLst/>
                        </a:rPr>
                        <a:t>1</a:t>
                      </a:r>
                      <a:r>
                        <a:rPr lang="ko-KR" altLang="en-US" sz="900" dirty="0">
                          <a:effectLst/>
                        </a:rPr>
                        <a:t>번씩 가능       하고 누른 </a:t>
                      </a:r>
                      <a:r>
                        <a:rPr lang="ko-KR" altLang="en-US" sz="900" dirty="0" err="1">
                          <a:effectLst/>
                        </a:rPr>
                        <a:t>좋아요는</a:t>
                      </a:r>
                      <a:r>
                        <a:rPr lang="ko-KR" altLang="en-US" sz="900" dirty="0">
                          <a:effectLst/>
                        </a:rPr>
                        <a:t> 계속 표시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>
                        <a:effectLst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effectLst/>
                        </a:rPr>
                        <a:t>3. </a:t>
                      </a:r>
                      <a:r>
                        <a:rPr lang="ko-KR" altLang="en-US" sz="900" dirty="0">
                          <a:effectLst/>
                        </a:rPr>
                        <a:t>비로그인 사용자는 리뷰 및 좋아요 작 성이 불가</a:t>
                      </a: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17370"/>
                  </a:ext>
                </a:extLst>
              </a:tr>
              <a:tr h="3985643">
                <a:tc gridSpan="4">
                  <a:txBody>
                    <a:bodyPr/>
                    <a:lstStyle/>
                    <a:p>
                      <a:pPr rtl="0"/>
                      <a:endParaRPr lang="ko-KR" altLang="en-US" sz="1200" b="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51557" marR="51557" marT="51557" marB="51557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9795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683D390-A093-04D1-D3A5-CAAEEADE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" y="727292"/>
            <a:ext cx="1718201" cy="4358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790BC6-E87F-56AF-C734-2F6DBF897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12" y="746485"/>
            <a:ext cx="2402524" cy="433558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24FC0AD-74D7-93D1-94BE-9E11515BE869}"/>
              </a:ext>
            </a:extLst>
          </p:cNvPr>
          <p:cNvSpPr/>
          <p:nvPr/>
        </p:nvSpPr>
        <p:spPr>
          <a:xfrm>
            <a:off x="531621" y="3195739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6BB4B5-C62E-4CF9-D2B1-0D194972CF00}"/>
              </a:ext>
            </a:extLst>
          </p:cNvPr>
          <p:cNvSpPr/>
          <p:nvPr/>
        </p:nvSpPr>
        <p:spPr>
          <a:xfrm>
            <a:off x="3799256" y="3733621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C9D3AD-A35B-920F-E30B-1C64DF69516A}"/>
              </a:ext>
            </a:extLst>
          </p:cNvPr>
          <p:cNvSpPr/>
          <p:nvPr/>
        </p:nvSpPr>
        <p:spPr>
          <a:xfrm>
            <a:off x="458884" y="3595075"/>
            <a:ext cx="145472" cy="138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E53565E-653C-1DAD-BE96-DBCFD950D807}"/>
              </a:ext>
            </a:extLst>
          </p:cNvPr>
          <p:cNvSpPr/>
          <p:nvPr/>
        </p:nvSpPr>
        <p:spPr>
          <a:xfrm rot="10800000">
            <a:off x="1042148" y="2823882"/>
            <a:ext cx="194982" cy="19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4B45F-2A62-2F8D-5BFC-8A629C16D4EB}"/>
              </a:ext>
            </a:extLst>
          </p:cNvPr>
          <p:cNvSpPr txBox="1"/>
          <p:nvPr/>
        </p:nvSpPr>
        <p:spPr>
          <a:xfrm>
            <a:off x="1237130" y="2765562"/>
            <a:ext cx="89319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rgbClr val="FF0000"/>
                </a:solidFill>
              </a:rPr>
              <a:t>ID: spring </a:t>
            </a:r>
            <a:r>
              <a:rPr lang="ko-KR" altLang="en-US" sz="788" b="1" dirty="0">
                <a:solidFill>
                  <a:srgbClr val="FF0000"/>
                </a:solidFill>
              </a:rPr>
              <a:t>으로</a:t>
            </a:r>
            <a:endParaRPr lang="en-US" altLang="ko-KR" sz="788" b="1" dirty="0">
              <a:solidFill>
                <a:srgbClr val="FF0000"/>
              </a:solidFill>
            </a:endParaRPr>
          </a:p>
          <a:p>
            <a:r>
              <a:rPr lang="ko-KR" altLang="en-US" sz="788" b="1" dirty="0">
                <a:solidFill>
                  <a:srgbClr val="FF0000"/>
                </a:solidFill>
              </a:rPr>
              <a:t> 로그인한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E43FC43-69EC-A44A-D3BE-86565F94D233}"/>
              </a:ext>
            </a:extLst>
          </p:cNvPr>
          <p:cNvSpPr/>
          <p:nvPr/>
        </p:nvSpPr>
        <p:spPr>
          <a:xfrm rot="10800000">
            <a:off x="4155142" y="2795073"/>
            <a:ext cx="194982" cy="19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910B3-CFA8-8535-C537-39A034A2879C}"/>
              </a:ext>
            </a:extLst>
          </p:cNvPr>
          <p:cNvSpPr txBox="1"/>
          <p:nvPr/>
        </p:nvSpPr>
        <p:spPr>
          <a:xfrm>
            <a:off x="4429295" y="2817159"/>
            <a:ext cx="8483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8" b="1" dirty="0">
                <a:solidFill>
                  <a:srgbClr val="FF0000"/>
                </a:solidFill>
              </a:rPr>
              <a:t>비로그인  화면</a:t>
            </a:r>
          </a:p>
        </p:txBody>
      </p:sp>
    </p:spTree>
    <p:extLst>
      <p:ext uri="{BB962C8B-B14F-4D97-AF65-F5344CB8AC3E}">
        <p14:creationId xmlns:p14="http://schemas.microsoft.com/office/powerpoint/2010/main" val="2326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목차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420225" y="3208775"/>
            <a:ext cx="2241900" cy="1004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79999" marR="60811" lvl="0" indent="-123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일정 </a:t>
            </a:r>
            <a:endParaRPr/>
          </a:p>
          <a:p>
            <a:pPr marL="179999" marR="60811" lvl="0" indent="-123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관계도</a:t>
            </a:r>
            <a:endParaRPr/>
          </a:p>
          <a:p>
            <a:pPr marL="179999" marR="60811" lvl="0" indent="-123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자료사전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7413" y="1695025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ko">
                <a:solidFill>
                  <a:schemeClr val="lt1"/>
                </a:solidFill>
              </a:rPr>
              <a:t> 구현 목표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464663" y="1695025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2. 개발환경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17713" y="1695025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3. 조원 소개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70763" y="1695025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4. 프로젝트 산출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11700" y="3258100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5. 소스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18950" y="3258100"/>
            <a:ext cx="1540800" cy="778200"/>
          </a:xfrm>
          <a:prstGeom prst="roundRect">
            <a:avLst>
              <a:gd name="adj" fmla="val 29115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6. 스토리 보드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996613" y="1921625"/>
            <a:ext cx="3378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142688" y="1921625"/>
            <a:ext cx="3378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295738" y="1921625"/>
            <a:ext cx="3378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8448788" y="1936825"/>
            <a:ext cx="3378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966825" y="3499900"/>
            <a:ext cx="3378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 rot="5396170">
            <a:off x="7271618" y="2693700"/>
            <a:ext cx="5385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3637"/>
          </a:solidFill>
          <a:ln w="38100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536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구현 목표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4350"/>
            <a:ext cx="8520600" cy="360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marR="60811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dirty="0"/>
              <a:t>*  </a:t>
            </a:r>
            <a:r>
              <a:rPr lang="ko" dirty="0"/>
              <a:t>영화 예매 사이트 기본</a:t>
            </a:r>
            <a:r>
              <a:rPr lang="ko-KR" altLang="en-US" dirty="0"/>
              <a:t>적인</a:t>
            </a:r>
            <a:r>
              <a:rPr lang="ko" dirty="0"/>
              <a:t> 기능 구현</a:t>
            </a:r>
            <a:endParaRPr dirty="0"/>
          </a:p>
          <a:p>
            <a:pPr marL="914400" marR="60811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영화 </a:t>
            </a:r>
            <a:r>
              <a:rPr lang="en-US" altLang="ko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),</a:t>
            </a:r>
            <a:r>
              <a:rPr lang="ko" dirty="0"/>
              <a:t> 예매, 결제, 마이페이지, 고객센터 등</a:t>
            </a:r>
            <a:endParaRPr dirty="0"/>
          </a:p>
          <a:p>
            <a:pPr marL="114300" marR="60811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" dirty="0"/>
          </a:p>
          <a:p>
            <a:pPr marL="114300" marR="60811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dirty="0"/>
              <a:t>*  </a:t>
            </a:r>
            <a:r>
              <a:rPr lang="ko" dirty="0"/>
              <a:t>편리성 -email 기능, 비회원 예매, 챗봇</a:t>
            </a:r>
            <a:endParaRPr dirty="0"/>
          </a:p>
          <a:p>
            <a:pPr marL="114300" marR="60811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dirty="0"/>
              <a:t>     </a:t>
            </a:r>
            <a:r>
              <a:rPr lang="ko" dirty="0"/>
              <a:t>  -	회원 관리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개발 환경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4350"/>
            <a:ext cx="8520600" cy="360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6081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환경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Eclipse, JDK 11.0.14, Apache-Tomcat 9.0, Apache-Maven 4.0.0, JSP, PhotoShop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베이스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Oracle Sql Developer 21c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 언어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Java, MyBatis, HTML5, CSS, JavaScript(Jquery), Bootstrap3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API&amp;Libraries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Lombok, HikariCP, log4j2, Jackson, json, spring-secure,  commons-email, tiles, Landbot, naver-login, kakao-pay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조원 소개 (담당 소개)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11775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한수영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752709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조현태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93643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구교웅</a:t>
            </a:r>
            <a:endParaRPr b="1"/>
          </a:p>
        </p:txBody>
      </p:sp>
      <p:sp>
        <p:nvSpPr>
          <p:cNvPr id="95" name="Google Shape;95;p17"/>
          <p:cNvSpPr/>
          <p:nvPr/>
        </p:nvSpPr>
        <p:spPr>
          <a:xfrm>
            <a:off x="4634576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이민찬</a:t>
            </a:r>
            <a:endParaRPr b="1"/>
          </a:p>
        </p:txBody>
      </p:sp>
      <p:sp>
        <p:nvSpPr>
          <p:cNvPr id="96" name="Google Shape;96;p17"/>
          <p:cNvSpPr/>
          <p:nvPr/>
        </p:nvSpPr>
        <p:spPr>
          <a:xfrm>
            <a:off x="6075501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김인걸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516425" y="1244575"/>
            <a:ext cx="1315800" cy="4788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김가영</a:t>
            </a:r>
            <a:endParaRPr b="1"/>
          </a:p>
        </p:txBody>
      </p:sp>
      <p:sp>
        <p:nvSpPr>
          <p:cNvPr id="98" name="Google Shape;98;p17"/>
          <p:cNvSpPr/>
          <p:nvPr/>
        </p:nvSpPr>
        <p:spPr>
          <a:xfrm>
            <a:off x="311775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고객센터 메인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이메일 문의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단체 대관문의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상담톡API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템플릿 적용/수정</a:t>
            </a:r>
            <a:endParaRPr sz="1000"/>
          </a:p>
        </p:txBody>
      </p:sp>
      <p:sp>
        <p:nvSpPr>
          <p:cNvPr id="99" name="Google Shape;99;p17"/>
          <p:cNvSpPr/>
          <p:nvPr/>
        </p:nvSpPr>
        <p:spPr>
          <a:xfrm>
            <a:off x="1752709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자주 찾는 질문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 / 뉴스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카카오 결제API</a:t>
            </a:r>
            <a:endParaRPr sz="1000"/>
          </a:p>
        </p:txBody>
      </p:sp>
      <p:sp>
        <p:nvSpPr>
          <p:cNvPr id="100" name="Google Shape;100;p17"/>
          <p:cNvSpPr/>
          <p:nvPr/>
        </p:nvSpPr>
        <p:spPr>
          <a:xfrm>
            <a:off x="3193643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비회원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 프로필 수정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쿠폰 / 포인트</a:t>
            </a:r>
            <a:endParaRPr sz="1000"/>
          </a:p>
        </p:txBody>
      </p:sp>
      <p:sp>
        <p:nvSpPr>
          <p:cNvPr id="101" name="Google Shape;101;p17"/>
          <p:cNvSpPr/>
          <p:nvPr/>
        </p:nvSpPr>
        <p:spPr>
          <a:xfrm>
            <a:off x="4634576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로그인/로그아웃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수정/탈퇴</a:t>
            </a:r>
            <a:endParaRPr sz="1000"/>
          </a:p>
        </p:txBody>
      </p:sp>
      <p:sp>
        <p:nvSpPr>
          <p:cNvPr id="102" name="Google Shape;102;p17"/>
          <p:cNvSpPr/>
          <p:nvPr/>
        </p:nvSpPr>
        <p:spPr>
          <a:xfrm>
            <a:off x="6075501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전체/ 상영 중인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영화 목록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영화리뷰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작성/수정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리뷰 좋아요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3" name="Google Shape;103;p17"/>
          <p:cNvSpPr/>
          <p:nvPr/>
        </p:nvSpPr>
        <p:spPr>
          <a:xfrm>
            <a:off x="7516425" y="2166100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예매</a:t>
            </a:r>
            <a:endParaRPr sz="1000"/>
          </a:p>
        </p:txBody>
      </p:sp>
      <p:sp>
        <p:nvSpPr>
          <p:cNvPr id="104" name="Google Shape;104;p17"/>
          <p:cNvSpPr/>
          <p:nvPr/>
        </p:nvSpPr>
        <p:spPr>
          <a:xfrm>
            <a:off x="311775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이메일 문의 답변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대관 문의 답변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대시보드</a:t>
            </a:r>
            <a:endParaRPr sz="1000"/>
          </a:p>
        </p:txBody>
      </p:sp>
      <p:sp>
        <p:nvSpPr>
          <p:cNvPr id="105" name="Google Shape;105;p17"/>
          <p:cNvSpPr/>
          <p:nvPr/>
        </p:nvSpPr>
        <p:spPr>
          <a:xfrm>
            <a:off x="1752709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A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고객센터대시보드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자주 찾는 질문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 / 뉴스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템플릿 적용/수정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3193643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쿠폰 생성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쿠폰, 포인트 목록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지급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4634576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5FFF2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로그인/로그아웃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회원리스트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 프로필/수정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6075501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영화 검색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영화 등록/수정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리뷰 삭제</a:t>
            </a:r>
            <a:endParaRPr sz="1000"/>
          </a:p>
        </p:txBody>
      </p:sp>
      <p:sp>
        <p:nvSpPr>
          <p:cNvPr id="109" name="Google Shape;109;p17"/>
          <p:cNvSpPr/>
          <p:nvPr/>
        </p:nvSpPr>
        <p:spPr>
          <a:xfrm>
            <a:off x="7516425" y="3705325"/>
            <a:ext cx="1315800" cy="1096500"/>
          </a:xfrm>
          <a:prstGeom prst="roundRect">
            <a:avLst>
              <a:gd name="adj" fmla="val 16667"/>
            </a:avLst>
          </a:prstGeom>
          <a:solidFill>
            <a:srgbClr val="F7F3FF"/>
          </a:solidFill>
          <a:ln w="28575" cap="flat" cmpd="sng">
            <a:solidFill>
              <a:srgbClr val="E53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0" name="Google Shape;110;p17"/>
          <p:cNvSpPr txBox="1"/>
          <p:nvPr/>
        </p:nvSpPr>
        <p:spPr>
          <a:xfrm>
            <a:off x="227225" y="1765900"/>
            <a:ext cx="38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프로젝트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27225" y="3305125"/>
            <a:ext cx="38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프로젝트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프로젝트 일정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2750"/>
            <a:ext cx="8520599" cy="3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1066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테이블 관계도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9325"/>
            <a:ext cx="8520600" cy="42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소스코드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637">
            <a:alpha val="3819"/>
          </a:srgb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5363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소스코드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4925"/>
            <a:ext cx="8520599" cy="3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582</Words>
  <Application>Microsoft Office PowerPoint</Application>
  <PresentationFormat>화면 슬라이드 쇼(16:9)</PresentationFormat>
  <Paragraphs>213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프레젠테이션</vt:lpstr>
      <vt:lpstr>목차</vt:lpstr>
      <vt:lpstr>구현 목표</vt:lpstr>
      <vt:lpstr>개발 환경</vt:lpstr>
      <vt:lpstr>조원 소개 (담당 소개)</vt:lpstr>
      <vt:lpstr>프로젝트 일정</vt:lpstr>
      <vt:lpstr>테이블 관계도</vt:lpstr>
      <vt:lpstr>소스코드</vt:lpstr>
      <vt:lpstr>소스코드</vt:lpstr>
      <vt:lpstr>소스코드</vt:lpstr>
      <vt:lpstr>소스코드</vt:lpstr>
      <vt:lpstr>소스코드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인걸</cp:lastModifiedBy>
  <cp:revision>2</cp:revision>
  <dcterms:modified xsi:type="dcterms:W3CDTF">2023-01-31T14:30:41Z</dcterms:modified>
</cp:coreProperties>
</file>