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75" r:id="rId6"/>
    <p:sldId id="265" r:id="rId7"/>
    <p:sldId id="279" r:id="rId8"/>
    <p:sldId id="266" r:id="rId9"/>
    <p:sldId id="280" r:id="rId10"/>
    <p:sldId id="270" r:id="rId11"/>
    <p:sldId id="281" r:id="rId12"/>
    <p:sldId id="268" r:id="rId13"/>
    <p:sldId id="271" r:id="rId14"/>
    <p:sldId id="272" r:id="rId15"/>
    <p:sldId id="273" r:id="rId16"/>
    <p:sldId id="274" r:id="rId17"/>
    <p:sldId id="269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CBBCA36-85D0-794B-9030-2AF1C4174451}">
          <p14:sldIdLst>
            <p14:sldId id="256"/>
            <p14:sldId id="257"/>
            <p14:sldId id="263"/>
            <p14:sldId id="264"/>
            <p14:sldId id="275"/>
            <p14:sldId id="265"/>
            <p14:sldId id="279"/>
            <p14:sldId id="266"/>
            <p14:sldId id="280"/>
            <p14:sldId id="270"/>
            <p14:sldId id="281"/>
            <p14:sldId id="268"/>
            <p14:sldId id="271"/>
            <p14:sldId id="272"/>
            <p14:sldId id="273"/>
            <p14:sldId id="274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40" autoAdjust="0"/>
  </p:normalViewPr>
  <p:slideViewPr>
    <p:cSldViewPr snapToGrid="0" snapToObjects="1">
      <p:cViewPr varScale="1">
        <p:scale>
          <a:sx n="99" d="100"/>
          <a:sy n="99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Exigencia de comportamiento </a:t>
          </a:r>
          <a:r>
            <a:rPr lang="es-CL" dirty="0" smtClean="0">
              <a:solidFill>
                <a:srgbClr val="336600"/>
              </a:solidFill>
            </a:rPr>
            <a:t>ético</a:t>
          </a:r>
          <a:endParaRPr lang="es-CL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Sin certificaci</a:t>
          </a:r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ón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Obtener Certificaci</a:t>
          </a:r>
          <a:r>
            <a:rPr lang="es-CL" dirty="0" smtClean="0"/>
            <a:t>ón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F2CD825D-ABE1-448D-ACC3-4B28134D3F79}" type="pres">
      <dgm:prSet presAssocID="{7EAEA20C-3BC9-4C5D-9322-456F014D2381}" presName="linearFlow" presStyleCnt="0">
        <dgm:presLayoutVars>
          <dgm:dir/>
          <dgm:resizeHandles val="exact"/>
        </dgm:presLayoutVars>
      </dgm:prSet>
      <dgm:spPr/>
    </dgm:pt>
    <dgm:pt modelId="{38412E31-74C0-4CA2-A807-E2E5EA8C3978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1F641-B2CC-47A9-89C8-FD9BB6340CC1}" type="pres">
      <dgm:prSet presAssocID="{57088459-9E2D-4A12-8449-F4C42AC9082C}" presName="spacerL" presStyleCnt="0"/>
      <dgm:spPr/>
    </dgm:pt>
    <dgm:pt modelId="{FFEEBAC6-50A1-49B7-9532-B12B84D0A85A}" type="pres">
      <dgm:prSet presAssocID="{57088459-9E2D-4A12-8449-F4C42AC9082C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81AAC8E-CBBD-47A5-878E-177FA6337593}" type="pres">
      <dgm:prSet presAssocID="{57088459-9E2D-4A12-8449-F4C42AC9082C}" presName="spacerR" presStyleCnt="0"/>
      <dgm:spPr/>
    </dgm:pt>
    <dgm:pt modelId="{AD691C9E-59F4-45DF-890C-BE7A3326C0E0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D187EC-1368-4894-BD08-4B098AFAE61A}" type="pres">
      <dgm:prSet presAssocID="{9973D9D7-5FA5-4FB9-880D-3733670FE8E3}" presName="spacerL" presStyleCnt="0"/>
      <dgm:spPr/>
    </dgm:pt>
    <dgm:pt modelId="{FB0EEED3-3831-4137-B2DC-A7A01250AD8F}" type="pres">
      <dgm:prSet presAssocID="{9973D9D7-5FA5-4FB9-880D-3733670FE8E3}" presName="sibTrans" presStyleLbl="sibTrans2D1" presStyleIdx="1" presStyleCnt="2"/>
      <dgm:spPr/>
      <dgm:t>
        <a:bodyPr/>
        <a:lstStyle/>
        <a:p>
          <a:endParaRPr lang="es-CL"/>
        </a:p>
      </dgm:t>
    </dgm:pt>
    <dgm:pt modelId="{60958D30-21ED-4161-97EF-94A0E631994B}" type="pres">
      <dgm:prSet presAssocID="{9973D9D7-5FA5-4FB9-880D-3733670FE8E3}" presName="spacerR" presStyleCnt="0"/>
      <dgm:spPr/>
    </dgm:pt>
    <dgm:pt modelId="{A2CC93A5-BD1C-4AD2-AF20-5401E96E1F27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BF1A6E61-08A7-AB47-8734-9A463145C69E}" type="presOf" srcId="{22FADDF0-4396-4CC9-8F3A-257F7C07156A}" destId="{AD691C9E-59F4-45DF-890C-BE7A3326C0E0}" srcOrd="0" destOrd="0" presId="urn:microsoft.com/office/officeart/2005/8/layout/equation1"/>
    <dgm:cxn modelId="{677F0877-0AAE-1F4B-B1F5-D1BAE8A2A36D}" type="presOf" srcId="{57088459-9E2D-4A12-8449-F4C42AC9082C}" destId="{FFEEBAC6-50A1-49B7-9532-B12B84D0A85A}" srcOrd="0" destOrd="0" presId="urn:microsoft.com/office/officeart/2005/8/layout/equation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6CAF6AE1-3A0F-B846-83DE-3149B38E0978}" type="presOf" srcId="{9973D9D7-5FA5-4FB9-880D-3733670FE8E3}" destId="{FB0EEED3-3831-4137-B2DC-A7A01250AD8F}" srcOrd="0" destOrd="0" presId="urn:microsoft.com/office/officeart/2005/8/layout/equation1"/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7AB433D4-4ACE-9344-9B07-F7BB6AF44560}" type="presOf" srcId="{F5373F8D-B39B-458F-831B-64BA00D405ED}" destId="{38412E31-74C0-4CA2-A807-E2E5EA8C3978}" srcOrd="0" destOrd="0" presId="urn:microsoft.com/office/officeart/2005/8/layout/equation1"/>
    <dgm:cxn modelId="{367993B8-AD00-5347-9B8A-CF6563FEAFF7}" type="presOf" srcId="{7EAEA20C-3BC9-4C5D-9322-456F014D2381}" destId="{F2CD825D-ABE1-448D-ACC3-4B28134D3F79}" srcOrd="0" destOrd="0" presId="urn:microsoft.com/office/officeart/2005/8/layout/equation1"/>
    <dgm:cxn modelId="{9A92C0FA-A8FE-FD4E-A8D7-18771106A571}" type="presOf" srcId="{F1D5437A-7875-4DD2-ABF1-C45A0A094CF8}" destId="{A2CC93A5-BD1C-4AD2-AF20-5401E96E1F27}" srcOrd="0" destOrd="0" presId="urn:microsoft.com/office/officeart/2005/8/layout/equation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60F7A690-2B77-7245-95E2-805AB613BFEA}" type="presParOf" srcId="{F2CD825D-ABE1-448D-ACC3-4B28134D3F79}" destId="{38412E31-74C0-4CA2-A807-E2E5EA8C3978}" srcOrd="0" destOrd="0" presId="urn:microsoft.com/office/officeart/2005/8/layout/equation1"/>
    <dgm:cxn modelId="{4FC1DA0F-4DAE-D541-A540-B54567404E60}" type="presParOf" srcId="{F2CD825D-ABE1-448D-ACC3-4B28134D3F79}" destId="{5011F641-B2CC-47A9-89C8-FD9BB6340CC1}" srcOrd="1" destOrd="0" presId="urn:microsoft.com/office/officeart/2005/8/layout/equation1"/>
    <dgm:cxn modelId="{A8A78AC3-2640-A140-84E4-DFB7BA28CFCB}" type="presParOf" srcId="{F2CD825D-ABE1-448D-ACC3-4B28134D3F79}" destId="{FFEEBAC6-50A1-49B7-9532-B12B84D0A85A}" srcOrd="2" destOrd="0" presId="urn:microsoft.com/office/officeart/2005/8/layout/equation1"/>
    <dgm:cxn modelId="{B73B7742-923D-564B-A556-FB69AC0A5AD7}" type="presParOf" srcId="{F2CD825D-ABE1-448D-ACC3-4B28134D3F79}" destId="{B81AAC8E-CBBD-47A5-878E-177FA6337593}" srcOrd="3" destOrd="0" presId="urn:microsoft.com/office/officeart/2005/8/layout/equation1"/>
    <dgm:cxn modelId="{5321A722-2136-824C-81F4-BC21C3752F75}" type="presParOf" srcId="{F2CD825D-ABE1-448D-ACC3-4B28134D3F79}" destId="{AD691C9E-59F4-45DF-890C-BE7A3326C0E0}" srcOrd="4" destOrd="0" presId="urn:microsoft.com/office/officeart/2005/8/layout/equation1"/>
    <dgm:cxn modelId="{CD79004F-C37C-1042-9C85-D6E67340D0F0}" type="presParOf" srcId="{F2CD825D-ABE1-448D-ACC3-4B28134D3F79}" destId="{4BD187EC-1368-4894-BD08-4B098AFAE61A}" srcOrd="5" destOrd="0" presId="urn:microsoft.com/office/officeart/2005/8/layout/equation1"/>
    <dgm:cxn modelId="{452F7FB7-7D5E-6644-9A33-4FA86C19A907}" type="presParOf" srcId="{F2CD825D-ABE1-448D-ACC3-4B28134D3F79}" destId="{FB0EEED3-3831-4137-B2DC-A7A01250AD8F}" srcOrd="6" destOrd="0" presId="urn:microsoft.com/office/officeart/2005/8/layout/equation1"/>
    <dgm:cxn modelId="{75A84983-DE07-6C41-9BCC-73C97C432B11}" type="presParOf" srcId="{F2CD825D-ABE1-448D-ACC3-4B28134D3F79}" destId="{60958D30-21ED-4161-97EF-94A0E631994B}" srcOrd="7" destOrd="0" presId="urn:microsoft.com/office/officeart/2005/8/layout/equation1"/>
    <dgm:cxn modelId="{EAA64EFE-38A4-5F47-9DB9-2108E8CADE75}" type="presParOf" srcId="{F2CD825D-ABE1-448D-ACC3-4B28134D3F79}" destId="{A2CC93A5-BD1C-4AD2-AF20-5401E96E1F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Uva apreciada por clientes	</a:t>
          </a: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Consejo de agricultura ecológica 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Desarrollo de nuevos productos a partir de uva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F2CD825D-ABE1-448D-ACC3-4B28134D3F79}" type="pres">
      <dgm:prSet presAssocID="{7EAEA20C-3BC9-4C5D-9322-456F014D2381}" presName="linearFlow" presStyleCnt="0">
        <dgm:presLayoutVars>
          <dgm:dir/>
          <dgm:resizeHandles val="exact"/>
        </dgm:presLayoutVars>
      </dgm:prSet>
      <dgm:spPr/>
    </dgm:pt>
    <dgm:pt modelId="{38412E31-74C0-4CA2-A807-E2E5EA8C3978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1F641-B2CC-47A9-89C8-FD9BB6340CC1}" type="pres">
      <dgm:prSet presAssocID="{57088459-9E2D-4A12-8449-F4C42AC9082C}" presName="spacerL" presStyleCnt="0"/>
      <dgm:spPr/>
    </dgm:pt>
    <dgm:pt modelId="{FFEEBAC6-50A1-49B7-9532-B12B84D0A85A}" type="pres">
      <dgm:prSet presAssocID="{57088459-9E2D-4A12-8449-F4C42AC9082C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81AAC8E-CBBD-47A5-878E-177FA6337593}" type="pres">
      <dgm:prSet presAssocID="{57088459-9E2D-4A12-8449-F4C42AC9082C}" presName="spacerR" presStyleCnt="0"/>
      <dgm:spPr/>
    </dgm:pt>
    <dgm:pt modelId="{AD691C9E-59F4-45DF-890C-BE7A3326C0E0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D187EC-1368-4894-BD08-4B098AFAE61A}" type="pres">
      <dgm:prSet presAssocID="{9973D9D7-5FA5-4FB9-880D-3733670FE8E3}" presName="spacerL" presStyleCnt="0"/>
      <dgm:spPr/>
    </dgm:pt>
    <dgm:pt modelId="{FB0EEED3-3831-4137-B2DC-A7A01250AD8F}" type="pres">
      <dgm:prSet presAssocID="{9973D9D7-5FA5-4FB9-880D-3733670FE8E3}" presName="sibTrans" presStyleLbl="sibTrans2D1" presStyleIdx="1" presStyleCnt="2"/>
      <dgm:spPr/>
      <dgm:t>
        <a:bodyPr/>
        <a:lstStyle/>
        <a:p>
          <a:endParaRPr lang="es-CL"/>
        </a:p>
      </dgm:t>
    </dgm:pt>
    <dgm:pt modelId="{60958D30-21ED-4161-97EF-94A0E631994B}" type="pres">
      <dgm:prSet presAssocID="{9973D9D7-5FA5-4FB9-880D-3733670FE8E3}" presName="spacerR" presStyleCnt="0"/>
      <dgm:spPr/>
    </dgm:pt>
    <dgm:pt modelId="{A2CC93A5-BD1C-4AD2-AF20-5401E96E1F27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AAFF0093-957B-244B-9690-58AAF319E010}" type="presOf" srcId="{7EAEA20C-3BC9-4C5D-9322-456F014D2381}" destId="{F2CD825D-ABE1-448D-ACC3-4B28134D3F79}" srcOrd="0" destOrd="0" presId="urn:microsoft.com/office/officeart/2005/8/layout/equation1"/>
    <dgm:cxn modelId="{0A9C837F-F67B-7F4C-9450-9DD3D2ECB802}" type="presOf" srcId="{9973D9D7-5FA5-4FB9-880D-3733670FE8E3}" destId="{FB0EEED3-3831-4137-B2DC-A7A01250AD8F}" srcOrd="0" destOrd="0" presId="urn:microsoft.com/office/officeart/2005/8/layout/equation1"/>
    <dgm:cxn modelId="{CED33AD3-DF24-B34B-BF3F-251BFB336BC5}" type="presOf" srcId="{F5373F8D-B39B-458F-831B-64BA00D405ED}" destId="{38412E31-74C0-4CA2-A807-E2E5EA8C3978}" srcOrd="0" destOrd="0" presId="urn:microsoft.com/office/officeart/2005/8/layout/equation1"/>
    <dgm:cxn modelId="{4B91D24F-1710-C143-B7EF-0C41D70540CD}" type="presOf" srcId="{F1D5437A-7875-4DD2-ABF1-C45A0A094CF8}" destId="{A2CC93A5-BD1C-4AD2-AF20-5401E96E1F27}" srcOrd="0" destOrd="0" presId="urn:microsoft.com/office/officeart/2005/8/layout/equation1"/>
    <dgm:cxn modelId="{6C499BFC-158C-4C4D-80AF-69A331AAFD55}" type="presOf" srcId="{57088459-9E2D-4A12-8449-F4C42AC9082C}" destId="{FFEEBAC6-50A1-49B7-9532-B12B84D0A85A}" srcOrd="0" destOrd="0" presId="urn:microsoft.com/office/officeart/2005/8/layout/equation1"/>
    <dgm:cxn modelId="{B35A7DE6-534C-1045-9F9E-996B9A3A5F25}" type="presOf" srcId="{22FADDF0-4396-4CC9-8F3A-257F7C07156A}" destId="{AD691C9E-59F4-45DF-890C-BE7A3326C0E0}" srcOrd="0" destOrd="0" presId="urn:microsoft.com/office/officeart/2005/8/layout/equation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A3F78A32-6068-1D45-9AF4-0A6A90C04E29}" type="presParOf" srcId="{F2CD825D-ABE1-448D-ACC3-4B28134D3F79}" destId="{38412E31-74C0-4CA2-A807-E2E5EA8C3978}" srcOrd="0" destOrd="0" presId="urn:microsoft.com/office/officeart/2005/8/layout/equation1"/>
    <dgm:cxn modelId="{AB415AA5-80DF-3548-A567-474A1802ED28}" type="presParOf" srcId="{F2CD825D-ABE1-448D-ACC3-4B28134D3F79}" destId="{5011F641-B2CC-47A9-89C8-FD9BB6340CC1}" srcOrd="1" destOrd="0" presId="urn:microsoft.com/office/officeart/2005/8/layout/equation1"/>
    <dgm:cxn modelId="{9EA25608-454A-354D-BD57-C35C4A8E0F03}" type="presParOf" srcId="{F2CD825D-ABE1-448D-ACC3-4B28134D3F79}" destId="{FFEEBAC6-50A1-49B7-9532-B12B84D0A85A}" srcOrd="2" destOrd="0" presId="urn:microsoft.com/office/officeart/2005/8/layout/equation1"/>
    <dgm:cxn modelId="{91F13B27-B074-CF4B-9B2D-EB8F168E0FDE}" type="presParOf" srcId="{F2CD825D-ABE1-448D-ACC3-4B28134D3F79}" destId="{B81AAC8E-CBBD-47A5-878E-177FA6337593}" srcOrd="3" destOrd="0" presId="urn:microsoft.com/office/officeart/2005/8/layout/equation1"/>
    <dgm:cxn modelId="{EF078E94-1C4D-BC41-86D5-6D086140D9E8}" type="presParOf" srcId="{F2CD825D-ABE1-448D-ACC3-4B28134D3F79}" destId="{AD691C9E-59F4-45DF-890C-BE7A3326C0E0}" srcOrd="4" destOrd="0" presId="urn:microsoft.com/office/officeart/2005/8/layout/equation1"/>
    <dgm:cxn modelId="{DAE09ADE-3E19-6045-9C98-C5D872D60AFE}" type="presParOf" srcId="{F2CD825D-ABE1-448D-ACC3-4B28134D3F79}" destId="{4BD187EC-1368-4894-BD08-4B098AFAE61A}" srcOrd="5" destOrd="0" presId="urn:microsoft.com/office/officeart/2005/8/layout/equation1"/>
    <dgm:cxn modelId="{09C0D4BF-350E-2343-8ED0-56F5BC4B33C0}" type="presParOf" srcId="{F2CD825D-ABE1-448D-ACC3-4B28134D3F79}" destId="{FB0EEED3-3831-4137-B2DC-A7A01250AD8F}" srcOrd="6" destOrd="0" presId="urn:microsoft.com/office/officeart/2005/8/layout/equation1"/>
    <dgm:cxn modelId="{7AD4C529-08EA-9942-A68A-A50ED60B1B5D}" type="presParOf" srcId="{F2CD825D-ABE1-448D-ACC3-4B28134D3F79}" destId="{60958D30-21ED-4161-97EF-94A0E631994B}" srcOrd="7" destOrd="0" presId="urn:microsoft.com/office/officeart/2005/8/layout/equation1"/>
    <dgm:cxn modelId="{7A78F882-9A0B-DC4B-9CA0-55EF1C5162F9}" type="presParOf" srcId="{F2CD825D-ABE1-448D-ACC3-4B28134D3F79}" destId="{A2CC93A5-BD1C-4AD2-AF20-5401E96E1F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373F8D-B39B-458F-831B-64BA00D405ED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CL" sz="1200" dirty="0" smtClean="0">
              <a:solidFill>
                <a:srgbClr val="336600"/>
              </a:solidFill>
            </a:rPr>
            <a:t>Bajo</a:t>
          </a:r>
          <a:r>
            <a:rPr lang="es-CL" sz="1200" baseline="0" dirty="0" smtClean="0">
              <a:solidFill>
                <a:srgbClr val="336600"/>
              </a:solidFill>
            </a:rPr>
            <a:t> nivel de endeudamiento</a:t>
          </a:r>
          <a:endParaRPr lang="es-CL" sz="1200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 custT="1"/>
      <dgm:spPr>
        <a:solidFill>
          <a:srgbClr val="E7F880"/>
        </a:solidFill>
      </dgm:spPr>
      <dgm:t>
        <a:bodyPr/>
        <a:lstStyle/>
        <a:p>
          <a:r>
            <a:rPr lang="es-CL" sz="1800" dirty="0" smtClean="0">
              <a:solidFill>
                <a:schemeClr val="accent6">
                  <a:lumMod val="50000"/>
                </a:schemeClr>
              </a:solidFill>
            </a:rPr>
            <a:t>Integración</a:t>
          </a:r>
          <a:r>
            <a:rPr lang="es-CL" sz="1800" baseline="0" dirty="0" smtClean="0">
              <a:solidFill>
                <a:schemeClr val="accent6">
                  <a:lumMod val="50000"/>
                </a:schemeClr>
              </a:solidFill>
            </a:rPr>
            <a:t> Horizontal</a:t>
          </a:r>
          <a:endParaRPr lang="es-CL" sz="1800" dirty="0" smtClean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Potenciar crecimiento de la empresa en base a nuevas adquisiciones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F2CD825D-ABE1-448D-ACC3-4B28134D3F79}" type="pres">
      <dgm:prSet presAssocID="{7EAEA20C-3BC9-4C5D-9322-456F014D2381}" presName="linearFlow" presStyleCnt="0">
        <dgm:presLayoutVars>
          <dgm:dir/>
          <dgm:resizeHandles val="exact"/>
        </dgm:presLayoutVars>
      </dgm:prSet>
      <dgm:spPr/>
    </dgm:pt>
    <dgm:pt modelId="{38412E31-74C0-4CA2-A807-E2E5EA8C3978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1F641-B2CC-47A9-89C8-FD9BB6340CC1}" type="pres">
      <dgm:prSet presAssocID="{57088459-9E2D-4A12-8449-F4C42AC9082C}" presName="spacerL" presStyleCnt="0"/>
      <dgm:spPr/>
    </dgm:pt>
    <dgm:pt modelId="{FFEEBAC6-50A1-49B7-9532-B12B84D0A85A}" type="pres">
      <dgm:prSet presAssocID="{57088459-9E2D-4A12-8449-F4C42AC9082C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81AAC8E-CBBD-47A5-878E-177FA6337593}" type="pres">
      <dgm:prSet presAssocID="{57088459-9E2D-4A12-8449-F4C42AC9082C}" presName="spacerR" presStyleCnt="0"/>
      <dgm:spPr/>
    </dgm:pt>
    <dgm:pt modelId="{AD691C9E-59F4-45DF-890C-BE7A3326C0E0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D187EC-1368-4894-BD08-4B098AFAE61A}" type="pres">
      <dgm:prSet presAssocID="{9973D9D7-5FA5-4FB9-880D-3733670FE8E3}" presName="spacerL" presStyleCnt="0"/>
      <dgm:spPr/>
    </dgm:pt>
    <dgm:pt modelId="{FB0EEED3-3831-4137-B2DC-A7A01250AD8F}" type="pres">
      <dgm:prSet presAssocID="{9973D9D7-5FA5-4FB9-880D-3733670FE8E3}" presName="sibTrans" presStyleLbl="sibTrans2D1" presStyleIdx="1" presStyleCnt="2"/>
      <dgm:spPr/>
      <dgm:t>
        <a:bodyPr/>
        <a:lstStyle/>
        <a:p>
          <a:endParaRPr lang="es-CL"/>
        </a:p>
      </dgm:t>
    </dgm:pt>
    <dgm:pt modelId="{60958D30-21ED-4161-97EF-94A0E631994B}" type="pres">
      <dgm:prSet presAssocID="{9973D9D7-5FA5-4FB9-880D-3733670FE8E3}" presName="spacerR" presStyleCnt="0"/>
      <dgm:spPr/>
    </dgm:pt>
    <dgm:pt modelId="{A2CC93A5-BD1C-4AD2-AF20-5401E96E1F27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00B6240A-8CC5-EF44-9CD8-A4F494453C76}" type="presOf" srcId="{57088459-9E2D-4A12-8449-F4C42AC9082C}" destId="{FFEEBAC6-50A1-49B7-9532-B12B84D0A85A}" srcOrd="0" destOrd="0" presId="urn:microsoft.com/office/officeart/2005/8/layout/equation1"/>
    <dgm:cxn modelId="{969A044C-7FFA-064E-94CC-A8C9460392D2}" type="presOf" srcId="{7EAEA20C-3BC9-4C5D-9322-456F014D2381}" destId="{F2CD825D-ABE1-448D-ACC3-4B28134D3F79}" srcOrd="0" destOrd="0" presId="urn:microsoft.com/office/officeart/2005/8/layout/equation1"/>
    <dgm:cxn modelId="{4CD625E2-F9D6-4340-A664-85C430C4BC09}" type="presOf" srcId="{9973D9D7-5FA5-4FB9-880D-3733670FE8E3}" destId="{FB0EEED3-3831-4137-B2DC-A7A01250AD8F}" srcOrd="0" destOrd="0" presId="urn:microsoft.com/office/officeart/2005/8/layout/equation1"/>
    <dgm:cxn modelId="{A77EAFFF-246E-6E4F-B100-42AD4AF43A8D}" type="presOf" srcId="{22FADDF0-4396-4CC9-8F3A-257F7C07156A}" destId="{AD691C9E-59F4-45DF-890C-BE7A3326C0E0}" srcOrd="0" destOrd="0" presId="urn:microsoft.com/office/officeart/2005/8/layout/equation1"/>
    <dgm:cxn modelId="{1289FE14-BE74-7F46-951C-BA9E1B0E3A8C}" type="presOf" srcId="{F1D5437A-7875-4DD2-ABF1-C45A0A094CF8}" destId="{A2CC93A5-BD1C-4AD2-AF20-5401E96E1F27}" srcOrd="0" destOrd="0" presId="urn:microsoft.com/office/officeart/2005/8/layout/equation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69C49B06-9E6A-C340-ABC8-49774DF9E51F}" type="presOf" srcId="{F5373F8D-B39B-458F-831B-64BA00D405ED}" destId="{38412E31-74C0-4CA2-A807-E2E5EA8C3978}" srcOrd="0" destOrd="0" presId="urn:microsoft.com/office/officeart/2005/8/layout/equation1"/>
    <dgm:cxn modelId="{12E38A26-504D-6C4B-9386-6B465F739C04}" type="presParOf" srcId="{F2CD825D-ABE1-448D-ACC3-4B28134D3F79}" destId="{38412E31-74C0-4CA2-A807-E2E5EA8C3978}" srcOrd="0" destOrd="0" presId="urn:microsoft.com/office/officeart/2005/8/layout/equation1"/>
    <dgm:cxn modelId="{A9CF0366-7E15-DF41-BB53-B4A9D074F995}" type="presParOf" srcId="{F2CD825D-ABE1-448D-ACC3-4B28134D3F79}" destId="{5011F641-B2CC-47A9-89C8-FD9BB6340CC1}" srcOrd="1" destOrd="0" presId="urn:microsoft.com/office/officeart/2005/8/layout/equation1"/>
    <dgm:cxn modelId="{B5367799-D858-314F-8151-4A218139366C}" type="presParOf" srcId="{F2CD825D-ABE1-448D-ACC3-4B28134D3F79}" destId="{FFEEBAC6-50A1-49B7-9532-B12B84D0A85A}" srcOrd="2" destOrd="0" presId="urn:microsoft.com/office/officeart/2005/8/layout/equation1"/>
    <dgm:cxn modelId="{3F8BF2F2-71A0-DB42-B37D-3FF26D313171}" type="presParOf" srcId="{F2CD825D-ABE1-448D-ACC3-4B28134D3F79}" destId="{B81AAC8E-CBBD-47A5-878E-177FA6337593}" srcOrd="3" destOrd="0" presId="urn:microsoft.com/office/officeart/2005/8/layout/equation1"/>
    <dgm:cxn modelId="{6CDB6CCF-86F8-0341-BF8C-7474787A9271}" type="presParOf" srcId="{F2CD825D-ABE1-448D-ACC3-4B28134D3F79}" destId="{AD691C9E-59F4-45DF-890C-BE7A3326C0E0}" srcOrd="4" destOrd="0" presId="urn:microsoft.com/office/officeart/2005/8/layout/equation1"/>
    <dgm:cxn modelId="{CFFD5BCF-21AB-3C4F-B2A2-CE1065D92081}" type="presParOf" srcId="{F2CD825D-ABE1-448D-ACC3-4B28134D3F79}" destId="{4BD187EC-1368-4894-BD08-4B098AFAE61A}" srcOrd="5" destOrd="0" presId="urn:microsoft.com/office/officeart/2005/8/layout/equation1"/>
    <dgm:cxn modelId="{CA8B3A2F-19F5-FB4E-8E4E-BC5AF0096E74}" type="presParOf" srcId="{F2CD825D-ABE1-448D-ACC3-4B28134D3F79}" destId="{FB0EEED3-3831-4137-B2DC-A7A01250AD8F}" srcOrd="6" destOrd="0" presId="urn:microsoft.com/office/officeart/2005/8/layout/equation1"/>
    <dgm:cxn modelId="{AB056A3F-D43A-874C-9481-CF35E687118D}" type="presParOf" srcId="{F2CD825D-ABE1-448D-ACC3-4B28134D3F79}" destId="{60958D30-21ED-4161-97EF-94A0E631994B}" srcOrd="7" destOrd="0" presId="urn:microsoft.com/office/officeart/2005/8/layout/equation1"/>
    <dgm:cxn modelId="{956AB661-ECEC-1541-8E16-810C3FD8EF79}" type="presParOf" srcId="{F2CD825D-ABE1-448D-ACC3-4B28134D3F79}" destId="{A2CC93A5-BD1C-4AD2-AF20-5401E96E1F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Tradición de 300 </a:t>
          </a:r>
          <a:r>
            <a:rPr lang="es-CL" dirty="0" smtClean="0">
              <a:solidFill>
                <a:srgbClr val="336600"/>
              </a:solidFill>
            </a:rPr>
            <a:t>años</a:t>
          </a:r>
          <a:endParaRPr lang="es-CL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Desarrollo de turismo enológico 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Creación</a:t>
          </a:r>
          <a:r>
            <a:rPr lang="es-CL" baseline="0" dirty="0" smtClean="0"/>
            <a:t> de ruta guiada por las instalaciones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F2CD825D-ABE1-448D-ACC3-4B28134D3F79}" type="pres">
      <dgm:prSet presAssocID="{7EAEA20C-3BC9-4C5D-9322-456F014D2381}" presName="linearFlow" presStyleCnt="0">
        <dgm:presLayoutVars>
          <dgm:dir/>
          <dgm:resizeHandles val="exact"/>
        </dgm:presLayoutVars>
      </dgm:prSet>
      <dgm:spPr/>
    </dgm:pt>
    <dgm:pt modelId="{38412E31-74C0-4CA2-A807-E2E5EA8C3978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1F641-B2CC-47A9-89C8-FD9BB6340CC1}" type="pres">
      <dgm:prSet presAssocID="{57088459-9E2D-4A12-8449-F4C42AC9082C}" presName="spacerL" presStyleCnt="0"/>
      <dgm:spPr/>
    </dgm:pt>
    <dgm:pt modelId="{FFEEBAC6-50A1-49B7-9532-B12B84D0A85A}" type="pres">
      <dgm:prSet presAssocID="{57088459-9E2D-4A12-8449-F4C42AC9082C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81AAC8E-CBBD-47A5-878E-177FA6337593}" type="pres">
      <dgm:prSet presAssocID="{57088459-9E2D-4A12-8449-F4C42AC9082C}" presName="spacerR" presStyleCnt="0"/>
      <dgm:spPr/>
    </dgm:pt>
    <dgm:pt modelId="{AD691C9E-59F4-45DF-890C-BE7A3326C0E0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D187EC-1368-4894-BD08-4B098AFAE61A}" type="pres">
      <dgm:prSet presAssocID="{9973D9D7-5FA5-4FB9-880D-3733670FE8E3}" presName="spacerL" presStyleCnt="0"/>
      <dgm:spPr/>
    </dgm:pt>
    <dgm:pt modelId="{FB0EEED3-3831-4137-B2DC-A7A01250AD8F}" type="pres">
      <dgm:prSet presAssocID="{9973D9D7-5FA5-4FB9-880D-3733670FE8E3}" presName="sibTrans" presStyleLbl="sibTrans2D1" presStyleIdx="1" presStyleCnt="2"/>
      <dgm:spPr/>
      <dgm:t>
        <a:bodyPr/>
        <a:lstStyle/>
        <a:p>
          <a:endParaRPr lang="es-CL"/>
        </a:p>
      </dgm:t>
    </dgm:pt>
    <dgm:pt modelId="{60958D30-21ED-4161-97EF-94A0E631994B}" type="pres">
      <dgm:prSet presAssocID="{9973D9D7-5FA5-4FB9-880D-3733670FE8E3}" presName="spacerR" presStyleCnt="0"/>
      <dgm:spPr/>
    </dgm:pt>
    <dgm:pt modelId="{A2CC93A5-BD1C-4AD2-AF20-5401E96E1F27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544BBC9A-1E16-AF47-9ABC-3CBFADA59528}" type="presOf" srcId="{57088459-9E2D-4A12-8449-F4C42AC9082C}" destId="{FFEEBAC6-50A1-49B7-9532-B12B84D0A85A}" srcOrd="0" destOrd="0" presId="urn:microsoft.com/office/officeart/2005/8/layout/equation1"/>
    <dgm:cxn modelId="{4F4890A8-6F8C-2C42-B481-84E6071959D3}" type="presOf" srcId="{7EAEA20C-3BC9-4C5D-9322-456F014D2381}" destId="{F2CD825D-ABE1-448D-ACC3-4B28134D3F79}" srcOrd="0" destOrd="0" presId="urn:microsoft.com/office/officeart/2005/8/layout/equation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DBD50F8C-8381-FC4A-8EF1-705181231C27}" type="presOf" srcId="{9973D9D7-5FA5-4FB9-880D-3733670FE8E3}" destId="{FB0EEED3-3831-4137-B2DC-A7A01250AD8F}" srcOrd="0" destOrd="0" presId="urn:microsoft.com/office/officeart/2005/8/layout/equation1"/>
    <dgm:cxn modelId="{9F57B59C-DBAB-EF46-8793-19A6B7E113D3}" type="presOf" srcId="{22FADDF0-4396-4CC9-8F3A-257F7C07156A}" destId="{AD691C9E-59F4-45DF-890C-BE7A3326C0E0}" srcOrd="0" destOrd="0" presId="urn:microsoft.com/office/officeart/2005/8/layout/equation1"/>
    <dgm:cxn modelId="{9B5CEA54-3B63-5149-ADE4-86FC49C76C8B}" type="presOf" srcId="{F1D5437A-7875-4DD2-ABF1-C45A0A094CF8}" destId="{A2CC93A5-BD1C-4AD2-AF20-5401E96E1F27}" srcOrd="0" destOrd="0" presId="urn:microsoft.com/office/officeart/2005/8/layout/equation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DBFEBF7E-6E57-2A40-94F2-7545C8390EA8}" type="presOf" srcId="{F5373F8D-B39B-458F-831B-64BA00D405ED}" destId="{38412E31-74C0-4CA2-A807-E2E5EA8C3978}" srcOrd="0" destOrd="0" presId="urn:microsoft.com/office/officeart/2005/8/layout/equation1"/>
    <dgm:cxn modelId="{D2E39FEB-A201-1342-82B8-6BB4C6D119B3}" type="presParOf" srcId="{F2CD825D-ABE1-448D-ACC3-4B28134D3F79}" destId="{38412E31-74C0-4CA2-A807-E2E5EA8C3978}" srcOrd="0" destOrd="0" presId="urn:microsoft.com/office/officeart/2005/8/layout/equation1"/>
    <dgm:cxn modelId="{00DBEFAE-A506-CC45-821F-E3EBA7E01284}" type="presParOf" srcId="{F2CD825D-ABE1-448D-ACC3-4B28134D3F79}" destId="{5011F641-B2CC-47A9-89C8-FD9BB6340CC1}" srcOrd="1" destOrd="0" presId="urn:microsoft.com/office/officeart/2005/8/layout/equation1"/>
    <dgm:cxn modelId="{AFC22254-C647-8A47-8795-F870CB8F3C34}" type="presParOf" srcId="{F2CD825D-ABE1-448D-ACC3-4B28134D3F79}" destId="{FFEEBAC6-50A1-49B7-9532-B12B84D0A85A}" srcOrd="2" destOrd="0" presId="urn:microsoft.com/office/officeart/2005/8/layout/equation1"/>
    <dgm:cxn modelId="{DA3D0670-2741-024F-8DD2-859583073A4A}" type="presParOf" srcId="{F2CD825D-ABE1-448D-ACC3-4B28134D3F79}" destId="{B81AAC8E-CBBD-47A5-878E-177FA6337593}" srcOrd="3" destOrd="0" presId="urn:microsoft.com/office/officeart/2005/8/layout/equation1"/>
    <dgm:cxn modelId="{3ABC4C31-A62D-694B-86B7-5346B717967D}" type="presParOf" srcId="{F2CD825D-ABE1-448D-ACC3-4B28134D3F79}" destId="{AD691C9E-59F4-45DF-890C-BE7A3326C0E0}" srcOrd="4" destOrd="0" presId="urn:microsoft.com/office/officeart/2005/8/layout/equation1"/>
    <dgm:cxn modelId="{55D2A47F-EA24-2441-84EB-C5B30346921C}" type="presParOf" srcId="{F2CD825D-ABE1-448D-ACC3-4B28134D3F79}" destId="{4BD187EC-1368-4894-BD08-4B098AFAE61A}" srcOrd="5" destOrd="0" presId="urn:microsoft.com/office/officeart/2005/8/layout/equation1"/>
    <dgm:cxn modelId="{BCA76D96-CDA3-1742-BC12-432C93504AD8}" type="presParOf" srcId="{F2CD825D-ABE1-448D-ACC3-4B28134D3F79}" destId="{FB0EEED3-3831-4137-B2DC-A7A01250AD8F}" srcOrd="6" destOrd="0" presId="urn:microsoft.com/office/officeart/2005/8/layout/equation1"/>
    <dgm:cxn modelId="{B6E8A6A7-E710-1B4C-AB75-A5E9308891F2}" type="presParOf" srcId="{F2CD825D-ABE1-448D-ACC3-4B28134D3F79}" destId="{60958D30-21ED-4161-97EF-94A0E631994B}" srcOrd="7" destOrd="0" presId="urn:microsoft.com/office/officeart/2005/8/layout/equation1"/>
    <dgm:cxn modelId="{C10CAF63-B33B-C74E-B60B-5B38BD830B26}" type="presParOf" srcId="{F2CD825D-ABE1-448D-ACC3-4B28134D3F79}" destId="{A2CC93A5-BD1C-4AD2-AF20-5401E96E1F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Uva apreciada por clientes	</a:t>
          </a: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Consejo de agricultura ecológica 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Desarrollo de nuevos productos a partir de uva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F2CD825D-ABE1-448D-ACC3-4B28134D3F79}" type="pres">
      <dgm:prSet presAssocID="{7EAEA20C-3BC9-4C5D-9322-456F014D2381}" presName="linearFlow" presStyleCnt="0">
        <dgm:presLayoutVars>
          <dgm:dir/>
          <dgm:resizeHandles val="exact"/>
        </dgm:presLayoutVars>
      </dgm:prSet>
      <dgm:spPr/>
    </dgm:pt>
    <dgm:pt modelId="{38412E31-74C0-4CA2-A807-E2E5EA8C3978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1F641-B2CC-47A9-89C8-FD9BB6340CC1}" type="pres">
      <dgm:prSet presAssocID="{57088459-9E2D-4A12-8449-F4C42AC9082C}" presName="spacerL" presStyleCnt="0"/>
      <dgm:spPr/>
    </dgm:pt>
    <dgm:pt modelId="{FFEEBAC6-50A1-49B7-9532-B12B84D0A85A}" type="pres">
      <dgm:prSet presAssocID="{57088459-9E2D-4A12-8449-F4C42AC9082C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81AAC8E-CBBD-47A5-878E-177FA6337593}" type="pres">
      <dgm:prSet presAssocID="{57088459-9E2D-4A12-8449-F4C42AC9082C}" presName="spacerR" presStyleCnt="0"/>
      <dgm:spPr/>
    </dgm:pt>
    <dgm:pt modelId="{AD691C9E-59F4-45DF-890C-BE7A3326C0E0}" type="pres">
      <dgm:prSet presAssocID="{22FADDF0-4396-4CC9-8F3A-257F7C07156A}" presName="node" presStyleLbl="node1" presStyleIdx="1" presStyleCnt="3" custLinFactNeighborX="1" custLinFactNeighborY="46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D187EC-1368-4894-BD08-4B098AFAE61A}" type="pres">
      <dgm:prSet presAssocID="{9973D9D7-5FA5-4FB9-880D-3733670FE8E3}" presName="spacerL" presStyleCnt="0"/>
      <dgm:spPr/>
    </dgm:pt>
    <dgm:pt modelId="{FB0EEED3-3831-4137-B2DC-A7A01250AD8F}" type="pres">
      <dgm:prSet presAssocID="{9973D9D7-5FA5-4FB9-880D-3733670FE8E3}" presName="sibTrans" presStyleLbl="sibTrans2D1" presStyleIdx="1" presStyleCnt="2"/>
      <dgm:spPr/>
      <dgm:t>
        <a:bodyPr/>
        <a:lstStyle/>
        <a:p>
          <a:endParaRPr lang="es-CL"/>
        </a:p>
      </dgm:t>
    </dgm:pt>
    <dgm:pt modelId="{60958D30-21ED-4161-97EF-94A0E631994B}" type="pres">
      <dgm:prSet presAssocID="{9973D9D7-5FA5-4FB9-880D-3733670FE8E3}" presName="spacerR" presStyleCnt="0"/>
      <dgm:spPr/>
    </dgm:pt>
    <dgm:pt modelId="{A2CC93A5-BD1C-4AD2-AF20-5401E96E1F27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FC82A273-75D9-4145-A9E6-3354409EA9A4}" type="presOf" srcId="{22FADDF0-4396-4CC9-8F3A-257F7C07156A}" destId="{AD691C9E-59F4-45DF-890C-BE7A3326C0E0}" srcOrd="0" destOrd="0" presId="urn:microsoft.com/office/officeart/2005/8/layout/equation1"/>
    <dgm:cxn modelId="{22438D57-7159-904C-A855-0FF9833EC372}" type="presOf" srcId="{F5373F8D-B39B-458F-831B-64BA00D405ED}" destId="{38412E31-74C0-4CA2-A807-E2E5EA8C3978}" srcOrd="0" destOrd="0" presId="urn:microsoft.com/office/officeart/2005/8/layout/equation1"/>
    <dgm:cxn modelId="{18D3BB7F-919E-7849-95C7-F998E09CFE74}" type="presOf" srcId="{7EAEA20C-3BC9-4C5D-9322-456F014D2381}" destId="{F2CD825D-ABE1-448D-ACC3-4B28134D3F79}" srcOrd="0" destOrd="0" presId="urn:microsoft.com/office/officeart/2005/8/layout/equation1"/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E69EFE6C-FE00-1E42-A961-471A5FCF8F9B}" type="presOf" srcId="{9973D9D7-5FA5-4FB9-880D-3733670FE8E3}" destId="{FB0EEED3-3831-4137-B2DC-A7A01250AD8F}" srcOrd="0" destOrd="0" presId="urn:microsoft.com/office/officeart/2005/8/layout/equation1"/>
    <dgm:cxn modelId="{08ED3AFD-3234-C743-AA3A-C28B7EF1801D}" type="presOf" srcId="{57088459-9E2D-4A12-8449-F4C42AC9082C}" destId="{FFEEBAC6-50A1-49B7-9532-B12B84D0A85A}" srcOrd="0" destOrd="0" presId="urn:microsoft.com/office/officeart/2005/8/layout/equation1"/>
    <dgm:cxn modelId="{6E43AD58-9B30-EF46-9B3B-E730AD8550EE}" type="presOf" srcId="{F1D5437A-7875-4DD2-ABF1-C45A0A094CF8}" destId="{A2CC93A5-BD1C-4AD2-AF20-5401E96E1F27}" srcOrd="0" destOrd="0" presId="urn:microsoft.com/office/officeart/2005/8/layout/equation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2AFB2B05-89CF-1B4C-9146-275B1CA202EE}" type="presParOf" srcId="{F2CD825D-ABE1-448D-ACC3-4B28134D3F79}" destId="{38412E31-74C0-4CA2-A807-E2E5EA8C3978}" srcOrd="0" destOrd="0" presId="urn:microsoft.com/office/officeart/2005/8/layout/equation1"/>
    <dgm:cxn modelId="{2D0FF0F0-627E-5B46-B1BD-924D4BA00C05}" type="presParOf" srcId="{F2CD825D-ABE1-448D-ACC3-4B28134D3F79}" destId="{5011F641-B2CC-47A9-89C8-FD9BB6340CC1}" srcOrd="1" destOrd="0" presId="urn:microsoft.com/office/officeart/2005/8/layout/equation1"/>
    <dgm:cxn modelId="{67E8244B-00E3-2C4C-A5B1-8D2316A82535}" type="presParOf" srcId="{F2CD825D-ABE1-448D-ACC3-4B28134D3F79}" destId="{FFEEBAC6-50A1-49B7-9532-B12B84D0A85A}" srcOrd="2" destOrd="0" presId="urn:microsoft.com/office/officeart/2005/8/layout/equation1"/>
    <dgm:cxn modelId="{E6DCEA05-C280-8641-9F9F-2F840658ABFC}" type="presParOf" srcId="{F2CD825D-ABE1-448D-ACC3-4B28134D3F79}" destId="{B81AAC8E-CBBD-47A5-878E-177FA6337593}" srcOrd="3" destOrd="0" presId="urn:microsoft.com/office/officeart/2005/8/layout/equation1"/>
    <dgm:cxn modelId="{860E9FD2-BA45-F249-B56A-8DB3F10F52EE}" type="presParOf" srcId="{F2CD825D-ABE1-448D-ACC3-4B28134D3F79}" destId="{AD691C9E-59F4-45DF-890C-BE7A3326C0E0}" srcOrd="4" destOrd="0" presId="urn:microsoft.com/office/officeart/2005/8/layout/equation1"/>
    <dgm:cxn modelId="{905855EA-5A47-8C45-B676-04D3A83763C7}" type="presParOf" srcId="{F2CD825D-ABE1-448D-ACC3-4B28134D3F79}" destId="{4BD187EC-1368-4894-BD08-4B098AFAE61A}" srcOrd="5" destOrd="0" presId="urn:microsoft.com/office/officeart/2005/8/layout/equation1"/>
    <dgm:cxn modelId="{072994BB-252D-854B-B15B-844588597174}" type="presParOf" srcId="{F2CD825D-ABE1-448D-ACC3-4B28134D3F79}" destId="{FB0EEED3-3831-4137-B2DC-A7A01250AD8F}" srcOrd="6" destOrd="0" presId="urn:microsoft.com/office/officeart/2005/8/layout/equation1"/>
    <dgm:cxn modelId="{A0966082-7B7A-C44A-A0D8-1F949EAE4FB5}" type="presParOf" srcId="{F2CD825D-ABE1-448D-ACC3-4B28134D3F79}" destId="{60958D30-21ED-4161-97EF-94A0E631994B}" srcOrd="7" destOrd="0" presId="urn:microsoft.com/office/officeart/2005/8/layout/equation1"/>
    <dgm:cxn modelId="{1EEF2682-52BC-0146-A959-8655BA290B75}" type="presParOf" srcId="{F2CD825D-ABE1-448D-ACC3-4B28134D3F79}" destId="{A2CC93A5-BD1C-4AD2-AF20-5401E96E1F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Oportunidad</a:t>
          </a:r>
          <a:endParaRPr lang="es-CL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Debilidad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Estrategia de reorientaci</a:t>
          </a:r>
          <a:r>
            <a:rPr lang="es-CL" dirty="0" smtClean="0"/>
            <a:t>ón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8F4FE818-E8F3-AA4C-9D5C-FFF800B2B970}" type="pres">
      <dgm:prSet presAssocID="{7EAEA20C-3BC9-4C5D-9322-456F014D2381}" presName="Name0" presStyleCnt="0">
        <dgm:presLayoutVars>
          <dgm:dir/>
          <dgm:resizeHandles val="exact"/>
        </dgm:presLayoutVars>
      </dgm:prSet>
      <dgm:spPr/>
    </dgm:pt>
    <dgm:pt modelId="{C870ECF0-6D55-0542-893D-5B1C82930EF4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13B32A-A5AD-9849-A2ED-D4EB4BE1F8F6}" type="pres">
      <dgm:prSet presAssocID="{57088459-9E2D-4A12-8449-F4C42AC9082C}" presName="sibTrans" presStyleLbl="sibTrans2D1" presStyleIdx="0" presStyleCnt="2" custAng="5400000" custLinFactX="-141254" custLinFactY="78943" custLinFactNeighborX="-200000" custLinFactNeighborY="100000"/>
      <dgm:spPr/>
      <dgm:t>
        <a:bodyPr/>
        <a:lstStyle/>
        <a:p>
          <a:endParaRPr lang="es-ES"/>
        </a:p>
      </dgm:t>
    </dgm:pt>
    <dgm:pt modelId="{25B7A2E0-3874-1F4E-8502-4470338F705D}" type="pres">
      <dgm:prSet presAssocID="{57088459-9E2D-4A12-8449-F4C42AC9082C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4852049B-88A0-AA40-940A-8E6673A72B94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A16210-5B62-D34A-8C02-536F0BCDC4F2}" type="pres">
      <dgm:prSet presAssocID="{9973D9D7-5FA5-4FB9-880D-3733670FE8E3}" presName="sibTrans" presStyleLbl="sibTrans2D1" presStyleIdx="1" presStyleCnt="2" custAng="5400000" custLinFactX="135105" custLinFactY="86201" custLinFactNeighborX="200000" custLinFactNeighborY="100000"/>
      <dgm:spPr/>
      <dgm:t>
        <a:bodyPr/>
        <a:lstStyle/>
        <a:p>
          <a:endParaRPr lang="es-ES"/>
        </a:p>
      </dgm:t>
    </dgm:pt>
    <dgm:pt modelId="{108AA082-E3CF-BB4A-A7E2-1A6520087F9B}" type="pres">
      <dgm:prSet presAssocID="{9973D9D7-5FA5-4FB9-880D-3733670FE8E3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694624D6-8EF3-2E4D-A661-3C02B9DEB32B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CB57352D-85E6-7B4C-BFF3-368BBE08FDBD}" type="presOf" srcId="{9973D9D7-5FA5-4FB9-880D-3733670FE8E3}" destId="{9DA16210-5B62-D34A-8C02-536F0BCDC4F2}" srcOrd="0" destOrd="0" presId="urn:microsoft.com/office/officeart/2005/8/layout/process1"/>
    <dgm:cxn modelId="{0BC8009F-A463-2E4F-9F7E-C790053C7A35}" type="presOf" srcId="{F5373F8D-B39B-458F-831B-64BA00D405ED}" destId="{C870ECF0-6D55-0542-893D-5B1C82930EF4}" srcOrd="0" destOrd="0" presId="urn:microsoft.com/office/officeart/2005/8/layout/process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46A37DF5-C19E-CA4C-A36E-4CE659985A99}" type="presOf" srcId="{F1D5437A-7875-4DD2-ABF1-C45A0A094CF8}" destId="{694624D6-8EF3-2E4D-A661-3C02B9DEB32B}" srcOrd="0" destOrd="0" presId="urn:microsoft.com/office/officeart/2005/8/layout/process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13AB9E2D-2D3D-7F4A-A226-041867992840}" type="presOf" srcId="{7EAEA20C-3BC9-4C5D-9322-456F014D2381}" destId="{8F4FE818-E8F3-AA4C-9D5C-FFF800B2B970}" srcOrd="0" destOrd="0" presId="urn:microsoft.com/office/officeart/2005/8/layout/process1"/>
    <dgm:cxn modelId="{A0A133BD-94AB-6043-BD2B-0B5259163A4E}" type="presOf" srcId="{57088459-9E2D-4A12-8449-F4C42AC9082C}" destId="{2613B32A-A5AD-9849-A2ED-D4EB4BE1F8F6}" srcOrd="0" destOrd="0" presId="urn:microsoft.com/office/officeart/2005/8/layout/process1"/>
    <dgm:cxn modelId="{5AC786D5-48E7-DA46-A944-3C091F83954A}" type="presOf" srcId="{22FADDF0-4396-4CC9-8F3A-257F7C07156A}" destId="{4852049B-88A0-AA40-940A-8E6673A72B94}" srcOrd="0" destOrd="0" presId="urn:microsoft.com/office/officeart/2005/8/layout/process1"/>
    <dgm:cxn modelId="{741F00B3-B929-8041-9E57-3C995C64424C}" type="presOf" srcId="{9973D9D7-5FA5-4FB9-880D-3733670FE8E3}" destId="{108AA082-E3CF-BB4A-A7E2-1A6520087F9B}" srcOrd="1" destOrd="0" presId="urn:microsoft.com/office/officeart/2005/8/layout/process1"/>
    <dgm:cxn modelId="{25D3493D-38AD-FC4F-B52C-53488579803D}" type="presOf" srcId="{57088459-9E2D-4A12-8449-F4C42AC9082C}" destId="{25B7A2E0-3874-1F4E-8502-4470338F705D}" srcOrd="1" destOrd="0" presId="urn:microsoft.com/office/officeart/2005/8/layout/process1"/>
    <dgm:cxn modelId="{781B016E-8383-5D4E-A32A-4C992856CECD}" type="presParOf" srcId="{8F4FE818-E8F3-AA4C-9D5C-FFF800B2B970}" destId="{C870ECF0-6D55-0542-893D-5B1C82930EF4}" srcOrd="0" destOrd="0" presId="urn:microsoft.com/office/officeart/2005/8/layout/process1"/>
    <dgm:cxn modelId="{F4134DD7-7236-E042-B328-74733D336CC6}" type="presParOf" srcId="{8F4FE818-E8F3-AA4C-9D5C-FFF800B2B970}" destId="{2613B32A-A5AD-9849-A2ED-D4EB4BE1F8F6}" srcOrd="1" destOrd="0" presId="urn:microsoft.com/office/officeart/2005/8/layout/process1"/>
    <dgm:cxn modelId="{A87483BB-2724-BF4C-A37B-B51092906FC5}" type="presParOf" srcId="{2613B32A-A5AD-9849-A2ED-D4EB4BE1F8F6}" destId="{25B7A2E0-3874-1F4E-8502-4470338F705D}" srcOrd="0" destOrd="0" presId="urn:microsoft.com/office/officeart/2005/8/layout/process1"/>
    <dgm:cxn modelId="{C8921DB7-5E2F-5D46-A6B2-340D1D9E47BE}" type="presParOf" srcId="{8F4FE818-E8F3-AA4C-9D5C-FFF800B2B970}" destId="{4852049B-88A0-AA40-940A-8E6673A72B94}" srcOrd="2" destOrd="0" presId="urn:microsoft.com/office/officeart/2005/8/layout/process1"/>
    <dgm:cxn modelId="{7E083123-66B2-884A-821A-21B2727EB515}" type="presParOf" srcId="{8F4FE818-E8F3-AA4C-9D5C-FFF800B2B970}" destId="{9DA16210-5B62-D34A-8C02-536F0BCDC4F2}" srcOrd="3" destOrd="0" presId="urn:microsoft.com/office/officeart/2005/8/layout/process1"/>
    <dgm:cxn modelId="{C9D76242-7733-C147-ADE9-6F696BB2E1BA}" type="presParOf" srcId="{9DA16210-5B62-D34A-8C02-536F0BCDC4F2}" destId="{108AA082-E3CF-BB4A-A7E2-1A6520087F9B}" srcOrd="0" destOrd="0" presId="urn:microsoft.com/office/officeart/2005/8/layout/process1"/>
    <dgm:cxn modelId="{B9977B41-7DEE-CC4C-B27C-AC2916DC82A1}" type="presParOf" srcId="{8F4FE818-E8F3-AA4C-9D5C-FFF800B2B970}" destId="{694624D6-8EF3-2E4D-A661-3C02B9DEB32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-Cambios de gustos</a:t>
          </a:r>
        </a:p>
        <a:p>
          <a:r>
            <a:rPr lang="es-CL" dirty="0" smtClean="0">
              <a:solidFill>
                <a:srgbClr val="336600"/>
              </a:solidFill>
            </a:rPr>
            <a:t>-Nuevas tecnolog</a:t>
          </a:r>
          <a:r>
            <a:rPr lang="es-CL" dirty="0" smtClean="0">
              <a:solidFill>
                <a:srgbClr val="336600"/>
              </a:solidFill>
            </a:rPr>
            <a:t>ías</a:t>
          </a:r>
          <a:endParaRPr lang="es-CL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Sin experiencia en las nuevas tecnolog</a:t>
          </a:r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ías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Puesta en funcionamiento de nueva linea de negocio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F2CD825D-ABE1-448D-ACC3-4B28134D3F79}" type="pres">
      <dgm:prSet presAssocID="{7EAEA20C-3BC9-4C5D-9322-456F014D2381}" presName="linearFlow" presStyleCnt="0">
        <dgm:presLayoutVars>
          <dgm:dir/>
          <dgm:resizeHandles val="exact"/>
        </dgm:presLayoutVars>
      </dgm:prSet>
      <dgm:spPr/>
    </dgm:pt>
    <dgm:pt modelId="{38412E31-74C0-4CA2-A807-E2E5EA8C3978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1F641-B2CC-47A9-89C8-FD9BB6340CC1}" type="pres">
      <dgm:prSet presAssocID="{57088459-9E2D-4A12-8449-F4C42AC9082C}" presName="spacerL" presStyleCnt="0"/>
      <dgm:spPr/>
    </dgm:pt>
    <dgm:pt modelId="{FFEEBAC6-50A1-49B7-9532-B12B84D0A85A}" type="pres">
      <dgm:prSet presAssocID="{57088459-9E2D-4A12-8449-F4C42AC9082C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81AAC8E-CBBD-47A5-878E-177FA6337593}" type="pres">
      <dgm:prSet presAssocID="{57088459-9E2D-4A12-8449-F4C42AC9082C}" presName="spacerR" presStyleCnt="0"/>
      <dgm:spPr/>
    </dgm:pt>
    <dgm:pt modelId="{AD691C9E-59F4-45DF-890C-BE7A3326C0E0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D187EC-1368-4894-BD08-4B098AFAE61A}" type="pres">
      <dgm:prSet presAssocID="{9973D9D7-5FA5-4FB9-880D-3733670FE8E3}" presName="spacerL" presStyleCnt="0"/>
      <dgm:spPr/>
    </dgm:pt>
    <dgm:pt modelId="{FB0EEED3-3831-4137-B2DC-A7A01250AD8F}" type="pres">
      <dgm:prSet presAssocID="{9973D9D7-5FA5-4FB9-880D-3733670FE8E3}" presName="sibTrans" presStyleLbl="sibTrans2D1" presStyleIdx="1" presStyleCnt="2"/>
      <dgm:spPr/>
      <dgm:t>
        <a:bodyPr/>
        <a:lstStyle/>
        <a:p>
          <a:endParaRPr lang="es-CL"/>
        </a:p>
      </dgm:t>
    </dgm:pt>
    <dgm:pt modelId="{60958D30-21ED-4161-97EF-94A0E631994B}" type="pres">
      <dgm:prSet presAssocID="{9973D9D7-5FA5-4FB9-880D-3733670FE8E3}" presName="spacerR" presStyleCnt="0"/>
      <dgm:spPr/>
    </dgm:pt>
    <dgm:pt modelId="{A2CC93A5-BD1C-4AD2-AF20-5401E96E1F27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9589C201-2E6C-1247-ABB0-3F946CFB41B0}" type="presOf" srcId="{9973D9D7-5FA5-4FB9-880D-3733670FE8E3}" destId="{FB0EEED3-3831-4137-B2DC-A7A01250AD8F}" srcOrd="0" destOrd="0" presId="urn:microsoft.com/office/officeart/2005/8/layout/equation1"/>
    <dgm:cxn modelId="{4E5E4B3F-3AE3-C14F-94AA-CEFE49FD6D9E}" type="presOf" srcId="{F5373F8D-B39B-458F-831B-64BA00D405ED}" destId="{38412E31-74C0-4CA2-A807-E2E5EA8C3978}" srcOrd="0" destOrd="0" presId="urn:microsoft.com/office/officeart/2005/8/layout/equation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48B0B145-2F68-D246-B931-11F60EE68A79}" type="presOf" srcId="{7EAEA20C-3BC9-4C5D-9322-456F014D2381}" destId="{F2CD825D-ABE1-448D-ACC3-4B28134D3F79}" srcOrd="0" destOrd="0" presId="urn:microsoft.com/office/officeart/2005/8/layout/equation1"/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82A6B350-0CE8-554F-A1CC-8434427BEEF7}" type="presOf" srcId="{57088459-9E2D-4A12-8449-F4C42AC9082C}" destId="{FFEEBAC6-50A1-49B7-9532-B12B84D0A85A}" srcOrd="0" destOrd="0" presId="urn:microsoft.com/office/officeart/2005/8/layout/equation1"/>
    <dgm:cxn modelId="{E278B632-33BB-FC42-B030-5A0D78C11838}" type="presOf" srcId="{22FADDF0-4396-4CC9-8F3A-257F7C07156A}" destId="{AD691C9E-59F4-45DF-890C-BE7A3326C0E0}" srcOrd="0" destOrd="0" presId="urn:microsoft.com/office/officeart/2005/8/layout/equation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3B7E8EF9-81F7-574A-9812-7F914373F3BB}" type="presOf" srcId="{F1D5437A-7875-4DD2-ABF1-C45A0A094CF8}" destId="{A2CC93A5-BD1C-4AD2-AF20-5401E96E1F27}" srcOrd="0" destOrd="0" presId="urn:microsoft.com/office/officeart/2005/8/layout/equation1"/>
    <dgm:cxn modelId="{2B3686A7-36FF-A34C-A0C1-C8CDADBBBFDD}" type="presParOf" srcId="{F2CD825D-ABE1-448D-ACC3-4B28134D3F79}" destId="{38412E31-74C0-4CA2-A807-E2E5EA8C3978}" srcOrd="0" destOrd="0" presId="urn:microsoft.com/office/officeart/2005/8/layout/equation1"/>
    <dgm:cxn modelId="{E52C91C6-9863-9044-88E3-599C60C7DAD2}" type="presParOf" srcId="{F2CD825D-ABE1-448D-ACC3-4B28134D3F79}" destId="{5011F641-B2CC-47A9-89C8-FD9BB6340CC1}" srcOrd="1" destOrd="0" presId="urn:microsoft.com/office/officeart/2005/8/layout/equation1"/>
    <dgm:cxn modelId="{F39B533C-882C-A647-9B2C-2636B0CDE6B5}" type="presParOf" srcId="{F2CD825D-ABE1-448D-ACC3-4B28134D3F79}" destId="{FFEEBAC6-50A1-49B7-9532-B12B84D0A85A}" srcOrd="2" destOrd="0" presId="urn:microsoft.com/office/officeart/2005/8/layout/equation1"/>
    <dgm:cxn modelId="{816D7FB4-2AC9-E04A-92CA-3DBE681B43BE}" type="presParOf" srcId="{F2CD825D-ABE1-448D-ACC3-4B28134D3F79}" destId="{B81AAC8E-CBBD-47A5-878E-177FA6337593}" srcOrd="3" destOrd="0" presId="urn:microsoft.com/office/officeart/2005/8/layout/equation1"/>
    <dgm:cxn modelId="{F8FAEA12-EAF1-2044-AF04-B0991211738C}" type="presParOf" srcId="{F2CD825D-ABE1-448D-ACC3-4B28134D3F79}" destId="{AD691C9E-59F4-45DF-890C-BE7A3326C0E0}" srcOrd="4" destOrd="0" presId="urn:microsoft.com/office/officeart/2005/8/layout/equation1"/>
    <dgm:cxn modelId="{2D62A9C9-D09C-CA4D-A727-3C84554A7411}" type="presParOf" srcId="{F2CD825D-ABE1-448D-ACC3-4B28134D3F79}" destId="{4BD187EC-1368-4894-BD08-4B098AFAE61A}" srcOrd="5" destOrd="0" presId="urn:microsoft.com/office/officeart/2005/8/layout/equation1"/>
    <dgm:cxn modelId="{9845F807-A271-E643-8FD7-07A5A472CAAD}" type="presParOf" srcId="{F2CD825D-ABE1-448D-ACC3-4B28134D3F79}" destId="{FB0EEED3-3831-4137-B2DC-A7A01250AD8F}" srcOrd="6" destOrd="0" presId="urn:microsoft.com/office/officeart/2005/8/layout/equation1"/>
    <dgm:cxn modelId="{320CFB59-AD6D-5242-8C7B-FB9218932691}" type="presParOf" srcId="{F2CD825D-ABE1-448D-ACC3-4B28134D3F79}" destId="{60958D30-21ED-4161-97EF-94A0E631994B}" srcOrd="7" destOrd="0" presId="urn:microsoft.com/office/officeart/2005/8/layout/equation1"/>
    <dgm:cxn modelId="{AD7CE31E-A55F-A048-85C2-66AC8343026B}" type="presParOf" srcId="{F2CD825D-ABE1-448D-ACC3-4B28134D3F79}" destId="{A2CC93A5-BD1C-4AD2-AF20-5401E96E1F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Amenazas</a:t>
          </a:r>
          <a:endParaRPr lang="es-CL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Debilidades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Estrategia de supervivencia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8F4FE818-E8F3-AA4C-9D5C-FFF800B2B970}" type="pres">
      <dgm:prSet presAssocID="{7EAEA20C-3BC9-4C5D-9322-456F014D2381}" presName="Name0" presStyleCnt="0">
        <dgm:presLayoutVars>
          <dgm:dir/>
          <dgm:resizeHandles val="exact"/>
        </dgm:presLayoutVars>
      </dgm:prSet>
      <dgm:spPr/>
    </dgm:pt>
    <dgm:pt modelId="{C870ECF0-6D55-0542-893D-5B1C82930EF4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13B32A-A5AD-9849-A2ED-D4EB4BE1F8F6}" type="pres">
      <dgm:prSet presAssocID="{57088459-9E2D-4A12-8449-F4C42AC9082C}" presName="sibTrans" presStyleLbl="sibTrans2D1" presStyleIdx="0" presStyleCnt="2" custAng="5400000" custLinFactX="-141254" custLinFactY="78943" custLinFactNeighborX="-200000" custLinFactNeighborY="100000"/>
      <dgm:spPr/>
      <dgm:t>
        <a:bodyPr/>
        <a:lstStyle/>
        <a:p>
          <a:endParaRPr lang="es-ES"/>
        </a:p>
      </dgm:t>
    </dgm:pt>
    <dgm:pt modelId="{25B7A2E0-3874-1F4E-8502-4470338F705D}" type="pres">
      <dgm:prSet presAssocID="{57088459-9E2D-4A12-8449-F4C42AC9082C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4852049B-88A0-AA40-940A-8E6673A72B94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A16210-5B62-D34A-8C02-536F0BCDC4F2}" type="pres">
      <dgm:prSet presAssocID="{9973D9D7-5FA5-4FB9-880D-3733670FE8E3}" presName="sibTrans" presStyleLbl="sibTrans2D1" presStyleIdx="1" presStyleCnt="2" custAng="5400000" custLinFactX="135105" custLinFactY="86201" custLinFactNeighborX="200000" custLinFactNeighborY="100000"/>
      <dgm:spPr/>
      <dgm:t>
        <a:bodyPr/>
        <a:lstStyle/>
        <a:p>
          <a:endParaRPr lang="es-ES"/>
        </a:p>
      </dgm:t>
    </dgm:pt>
    <dgm:pt modelId="{108AA082-E3CF-BB4A-A7E2-1A6520087F9B}" type="pres">
      <dgm:prSet presAssocID="{9973D9D7-5FA5-4FB9-880D-3733670FE8E3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694624D6-8EF3-2E4D-A661-3C02B9DEB32B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09E9228B-86D3-C249-A344-A3F1D4C82251}" type="presOf" srcId="{57088459-9E2D-4A12-8449-F4C42AC9082C}" destId="{2613B32A-A5AD-9849-A2ED-D4EB4BE1F8F6}" srcOrd="0" destOrd="0" presId="urn:microsoft.com/office/officeart/2005/8/layout/process1"/>
    <dgm:cxn modelId="{8858EE83-77B4-FF46-A1DD-1393ACA60B48}" type="presOf" srcId="{7EAEA20C-3BC9-4C5D-9322-456F014D2381}" destId="{8F4FE818-E8F3-AA4C-9D5C-FFF800B2B970}" srcOrd="0" destOrd="0" presId="urn:microsoft.com/office/officeart/2005/8/layout/process1"/>
    <dgm:cxn modelId="{8EEF54E4-44FD-5B4C-BD75-1283ED15A7A9}" type="presOf" srcId="{57088459-9E2D-4A12-8449-F4C42AC9082C}" destId="{25B7A2E0-3874-1F4E-8502-4470338F705D}" srcOrd="1" destOrd="0" presId="urn:microsoft.com/office/officeart/2005/8/layout/process1"/>
    <dgm:cxn modelId="{E7FF699C-CB74-3540-A971-136264F630CE}" type="presOf" srcId="{9973D9D7-5FA5-4FB9-880D-3733670FE8E3}" destId="{9DA16210-5B62-D34A-8C02-536F0BCDC4F2}" srcOrd="0" destOrd="0" presId="urn:microsoft.com/office/officeart/2005/8/layout/process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D45A68E1-AE5F-5048-B2AA-B2845DCF2683}" type="presOf" srcId="{22FADDF0-4396-4CC9-8F3A-257F7C07156A}" destId="{4852049B-88A0-AA40-940A-8E6673A72B94}" srcOrd="0" destOrd="0" presId="urn:microsoft.com/office/officeart/2005/8/layout/process1"/>
    <dgm:cxn modelId="{9C89F766-40E3-7C46-A418-F0E968EF3C50}" type="presOf" srcId="{F5373F8D-B39B-458F-831B-64BA00D405ED}" destId="{C870ECF0-6D55-0542-893D-5B1C82930EF4}" srcOrd="0" destOrd="0" presId="urn:microsoft.com/office/officeart/2005/8/layout/process1"/>
    <dgm:cxn modelId="{A28B8453-4BDD-2745-B554-3BB5B200D902}" type="presOf" srcId="{9973D9D7-5FA5-4FB9-880D-3733670FE8E3}" destId="{108AA082-E3CF-BB4A-A7E2-1A6520087F9B}" srcOrd="1" destOrd="0" presId="urn:microsoft.com/office/officeart/2005/8/layout/process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94B7AC89-DA7A-1B4A-B961-C9CF429410EE}" type="presOf" srcId="{F1D5437A-7875-4DD2-ABF1-C45A0A094CF8}" destId="{694624D6-8EF3-2E4D-A661-3C02B9DEB32B}" srcOrd="0" destOrd="0" presId="urn:microsoft.com/office/officeart/2005/8/layout/process1"/>
    <dgm:cxn modelId="{B7BFEB6A-DF5E-3F49-82E5-41BEF3DA143F}" type="presParOf" srcId="{8F4FE818-E8F3-AA4C-9D5C-FFF800B2B970}" destId="{C870ECF0-6D55-0542-893D-5B1C82930EF4}" srcOrd="0" destOrd="0" presId="urn:microsoft.com/office/officeart/2005/8/layout/process1"/>
    <dgm:cxn modelId="{0E2017C9-35B0-3D4E-9DFD-6FE8DE445C9B}" type="presParOf" srcId="{8F4FE818-E8F3-AA4C-9D5C-FFF800B2B970}" destId="{2613B32A-A5AD-9849-A2ED-D4EB4BE1F8F6}" srcOrd="1" destOrd="0" presId="urn:microsoft.com/office/officeart/2005/8/layout/process1"/>
    <dgm:cxn modelId="{990107F5-DD5F-0749-96F4-D88ACC13A54E}" type="presParOf" srcId="{2613B32A-A5AD-9849-A2ED-D4EB4BE1F8F6}" destId="{25B7A2E0-3874-1F4E-8502-4470338F705D}" srcOrd="0" destOrd="0" presId="urn:microsoft.com/office/officeart/2005/8/layout/process1"/>
    <dgm:cxn modelId="{5D0F7C24-4EAF-9D4A-B9D9-EBCB1CA52470}" type="presParOf" srcId="{8F4FE818-E8F3-AA4C-9D5C-FFF800B2B970}" destId="{4852049B-88A0-AA40-940A-8E6673A72B94}" srcOrd="2" destOrd="0" presId="urn:microsoft.com/office/officeart/2005/8/layout/process1"/>
    <dgm:cxn modelId="{DC94687F-903B-6246-A176-43566082065C}" type="presParOf" srcId="{8F4FE818-E8F3-AA4C-9D5C-FFF800B2B970}" destId="{9DA16210-5B62-D34A-8C02-536F0BCDC4F2}" srcOrd="3" destOrd="0" presId="urn:microsoft.com/office/officeart/2005/8/layout/process1"/>
    <dgm:cxn modelId="{3343EDF3-44A2-3D44-9A4D-7DCCC57D6CF3}" type="presParOf" srcId="{9DA16210-5B62-D34A-8C02-536F0BCDC4F2}" destId="{108AA082-E3CF-BB4A-A7E2-1A6520087F9B}" srcOrd="0" destOrd="0" presId="urn:microsoft.com/office/officeart/2005/8/layout/process1"/>
    <dgm:cxn modelId="{DF1A1F88-7071-2740-869A-2961B962BC68}" type="presParOf" srcId="{8F4FE818-E8F3-AA4C-9D5C-FFF800B2B970}" destId="{694624D6-8EF3-2E4D-A661-3C02B9DEB32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Imagen corporativa</a:t>
          </a:r>
          <a:endParaRPr lang="es-CL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Nuevos competidores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Reforzar la imagen de la marca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F2CD825D-ABE1-448D-ACC3-4B28134D3F79}" type="pres">
      <dgm:prSet presAssocID="{7EAEA20C-3BC9-4C5D-9322-456F014D2381}" presName="linearFlow" presStyleCnt="0">
        <dgm:presLayoutVars>
          <dgm:dir/>
          <dgm:resizeHandles val="exact"/>
        </dgm:presLayoutVars>
      </dgm:prSet>
      <dgm:spPr/>
    </dgm:pt>
    <dgm:pt modelId="{38412E31-74C0-4CA2-A807-E2E5EA8C3978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1F641-B2CC-47A9-89C8-FD9BB6340CC1}" type="pres">
      <dgm:prSet presAssocID="{57088459-9E2D-4A12-8449-F4C42AC9082C}" presName="spacerL" presStyleCnt="0"/>
      <dgm:spPr/>
    </dgm:pt>
    <dgm:pt modelId="{FFEEBAC6-50A1-49B7-9532-B12B84D0A85A}" type="pres">
      <dgm:prSet presAssocID="{57088459-9E2D-4A12-8449-F4C42AC9082C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81AAC8E-CBBD-47A5-878E-177FA6337593}" type="pres">
      <dgm:prSet presAssocID="{57088459-9E2D-4A12-8449-F4C42AC9082C}" presName="spacerR" presStyleCnt="0"/>
      <dgm:spPr/>
    </dgm:pt>
    <dgm:pt modelId="{AD691C9E-59F4-45DF-890C-BE7A3326C0E0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D187EC-1368-4894-BD08-4B098AFAE61A}" type="pres">
      <dgm:prSet presAssocID="{9973D9D7-5FA5-4FB9-880D-3733670FE8E3}" presName="spacerL" presStyleCnt="0"/>
      <dgm:spPr/>
    </dgm:pt>
    <dgm:pt modelId="{FB0EEED3-3831-4137-B2DC-A7A01250AD8F}" type="pres">
      <dgm:prSet presAssocID="{9973D9D7-5FA5-4FB9-880D-3733670FE8E3}" presName="sibTrans" presStyleLbl="sibTrans2D1" presStyleIdx="1" presStyleCnt="2"/>
      <dgm:spPr/>
      <dgm:t>
        <a:bodyPr/>
        <a:lstStyle/>
        <a:p>
          <a:endParaRPr lang="es-CL"/>
        </a:p>
      </dgm:t>
    </dgm:pt>
    <dgm:pt modelId="{60958D30-21ED-4161-97EF-94A0E631994B}" type="pres">
      <dgm:prSet presAssocID="{9973D9D7-5FA5-4FB9-880D-3733670FE8E3}" presName="spacerR" presStyleCnt="0"/>
      <dgm:spPr/>
    </dgm:pt>
    <dgm:pt modelId="{A2CC93A5-BD1C-4AD2-AF20-5401E96E1F27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0EF4ECFD-1B46-9946-AE57-BE7FAC9F2376}" type="presOf" srcId="{22FADDF0-4396-4CC9-8F3A-257F7C07156A}" destId="{AD691C9E-59F4-45DF-890C-BE7A3326C0E0}" srcOrd="0" destOrd="0" presId="urn:microsoft.com/office/officeart/2005/8/layout/equation1"/>
    <dgm:cxn modelId="{C3611669-D095-D348-9F46-D5DE71EFEE1E}" type="presOf" srcId="{7EAEA20C-3BC9-4C5D-9322-456F014D2381}" destId="{F2CD825D-ABE1-448D-ACC3-4B28134D3F79}" srcOrd="0" destOrd="0" presId="urn:microsoft.com/office/officeart/2005/8/layout/equation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6D66A2F8-3966-B94F-A301-B5791769A972}" type="presOf" srcId="{57088459-9E2D-4A12-8449-F4C42AC9082C}" destId="{FFEEBAC6-50A1-49B7-9532-B12B84D0A85A}" srcOrd="0" destOrd="0" presId="urn:microsoft.com/office/officeart/2005/8/layout/equation1"/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ED21F582-F563-F04D-9557-20CF8B350D47}" type="presOf" srcId="{9973D9D7-5FA5-4FB9-880D-3733670FE8E3}" destId="{FB0EEED3-3831-4137-B2DC-A7A01250AD8F}" srcOrd="0" destOrd="0" presId="urn:microsoft.com/office/officeart/2005/8/layout/equation1"/>
    <dgm:cxn modelId="{A9E12684-3EB8-384C-9C07-1EA968E1E8CE}" type="presOf" srcId="{F5373F8D-B39B-458F-831B-64BA00D405ED}" destId="{38412E31-74C0-4CA2-A807-E2E5EA8C3978}" srcOrd="0" destOrd="0" presId="urn:microsoft.com/office/officeart/2005/8/layout/equation1"/>
    <dgm:cxn modelId="{3278D800-D478-1149-B2F5-821093C7FFD2}" type="presOf" srcId="{F1D5437A-7875-4DD2-ABF1-C45A0A094CF8}" destId="{A2CC93A5-BD1C-4AD2-AF20-5401E96E1F27}" srcOrd="0" destOrd="0" presId="urn:microsoft.com/office/officeart/2005/8/layout/equation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0F041639-BEFA-8843-A182-89C61ABC114D}" type="presParOf" srcId="{F2CD825D-ABE1-448D-ACC3-4B28134D3F79}" destId="{38412E31-74C0-4CA2-A807-E2E5EA8C3978}" srcOrd="0" destOrd="0" presId="urn:microsoft.com/office/officeart/2005/8/layout/equation1"/>
    <dgm:cxn modelId="{4C23F9C0-3455-534B-810C-4C0BC1D31027}" type="presParOf" srcId="{F2CD825D-ABE1-448D-ACC3-4B28134D3F79}" destId="{5011F641-B2CC-47A9-89C8-FD9BB6340CC1}" srcOrd="1" destOrd="0" presId="urn:microsoft.com/office/officeart/2005/8/layout/equation1"/>
    <dgm:cxn modelId="{C303444A-884A-7542-BAC7-898984BB5DA0}" type="presParOf" srcId="{F2CD825D-ABE1-448D-ACC3-4B28134D3F79}" destId="{FFEEBAC6-50A1-49B7-9532-B12B84D0A85A}" srcOrd="2" destOrd="0" presId="urn:microsoft.com/office/officeart/2005/8/layout/equation1"/>
    <dgm:cxn modelId="{F7507159-22D8-6841-9192-97C1DDA02B2A}" type="presParOf" srcId="{F2CD825D-ABE1-448D-ACC3-4B28134D3F79}" destId="{B81AAC8E-CBBD-47A5-878E-177FA6337593}" srcOrd="3" destOrd="0" presId="urn:microsoft.com/office/officeart/2005/8/layout/equation1"/>
    <dgm:cxn modelId="{0802D90F-AFC8-C948-A6DF-35C6BC5EFD3A}" type="presParOf" srcId="{F2CD825D-ABE1-448D-ACC3-4B28134D3F79}" destId="{AD691C9E-59F4-45DF-890C-BE7A3326C0E0}" srcOrd="4" destOrd="0" presId="urn:microsoft.com/office/officeart/2005/8/layout/equation1"/>
    <dgm:cxn modelId="{A06A63A4-B1C0-4344-BCC0-303507EBD195}" type="presParOf" srcId="{F2CD825D-ABE1-448D-ACC3-4B28134D3F79}" destId="{4BD187EC-1368-4894-BD08-4B098AFAE61A}" srcOrd="5" destOrd="0" presId="urn:microsoft.com/office/officeart/2005/8/layout/equation1"/>
    <dgm:cxn modelId="{5BD43B28-C186-DE4D-8CCF-E8538BF35CFC}" type="presParOf" srcId="{F2CD825D-ABE1-448D-ACC3-4B28134D3F79}" destId="{FB0EEED3-3831-4137-B2DC-A7A01250AD8F}" srcOrd="6" destOrd="0" presId="urn:microsoft.com/office/officeart/2005/8/layout/equation1"/>
    <dgm:cxn modelId="{FE42ECFB-7FAB-EF4C-B972-07335E2D17B3}" type="presParOf" srcId="{F2CD825D-ABE1-448D-ACC3-4B28134D3F79}" destId="{60958D30-21ED-4161-97EF-94A0E631994B}" srcOrd="7" destOrd="0" presId="urn:microsoft.com/office/officeart/2005/8/layout/equation1"/>
    <dgm:cxn modelId="{811EF941-3F6C-B341-A6C6-6223390E19F5}" type="presParOf" srcId="{F2CD825D-ABE1-448D-ACC3-4B28134D3F79}" destId="{A2CC93A5-BD1C-4AD2-AF20-5401E96E1F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Fortalezas</a:t>
          </a:r>
          <a:endParaRPr lang="es-CL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Amenazas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Estrategia defensiva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8F4FE818-E8F3-AA4C-9D5C-FFF800B2B970}" type="pres">
      <dgm:prSet presAssocID="{7EAEA20C-3BC9-4C5D-9322-456F014D2381}" presName="Name0" presStyleCnt="0">
        <dgm:presLayoutVars>
          <dgm:dir/>
          <dgm:resizeHandles val="exact"/>
        </dgm:presLayoutVars>
      </dgm:prSet>
      <dgm:spPr/>
    </dgm:pt>
    <dgm:pt modelId="{C870ECF0-6D55-0542-893D-5B1C82930EF4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13B32A-A5AD-9849-A2ED-D4EB4BE1F8F6}" type="pres">
      <dgm:prSet presAssocID="{57088459-9E2D-4A12-8449-F4C42AC9082C}" presName="sibTrans" presStyleLbl="sibTrans2D1" presStyleIdx="0" presStyleCnt="2" custAng="5400000" custLinFactX="-141254" custLinFactY="78943" custLinFactNeighborX="-200000" custLinFactNeighborY="100000"/>
      <dgm:spPr/>
      <dgm:t>
        <a:bodyPr/>
        <a:lstStyle/>
        <a:p>
          <a:endParaRPr lang="es-ES"/>
        </a:p>
      </dgm:t>
    </dgm:pt>
    <dgm:pt modelId="{25B7A2E0-3874-1F4E-8502-4470338F705D}" type="pres">
      <dgm:prSet presAssocID="{57088459-9E2D-4A12-8449-F4C42AC9082C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4852049B-88A0-AA40-940A-8E6673A72B94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A16210-5B62-D34A-8C02-536F0BCDC4F2}" type="pres">
      <dgm:prSet presAssocID="{9973D9D7-5FA5-4FB9-880D-3733670FE8E3}" presName="sibTrans" presStyleLbl="sibTrans2D1" presStyleIdx="1" presStyleCnt="2" custAng="5400000" custLinFactX="135105" custLinFactY="86201" custLinFactNeighborX="200000" custLinFactNeighborY="100000"/>
      <dgm:spPr/>
      <dgm:t>
        <a:bodyPr/>
        <a:lstStyle/>
        <a:p>
          <a:endParaRPr lang="es-ES"/>
        </a:p>
      </dgm:t>
    </dgm:pt>
    <dgm:pt modelId="{108AA082-E3CF-BB4A-A7E2-1A6520087F9B}" type="pres">
      <dgm:prSet presAssocID="{9973D9D7-5FA5-4FB9-880D-3733670FE8E3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694624D6-8EF3-2E4D-A661-3C02B9DEB32B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E179997-6A3A-DE4F-B6D7-89E9ADC27285}" type="presOf" srcId="{9973D9D7-5FA5-4FB9-880D-3733670FE8E3}" destId="{108AA082-E3CF-BB4A-A7E2-1A6520087F9B}" srcOrd="1" destOrd="0" presId="urn:microsoft.com/office/officeart/2005/8/layout/process1"/>
    <dgm:cxn modelId="{0DBAAE14-BCA1-EC4C-9126-74C4B160E8F0}" type="presOf" srcId="{7EAEA20C-3BC9-4C5D-9322-456F014D2381}" destId="{8F4FE818-E8F3-AA4C-9D5C-FFF800B2B970}" srcOrd="0" destOrd="0" presId="urn:microsoft.com/office/officeart/2005/8/layout/process1"/>
    <dgm:cxn modelId="{32134BE4-011F-8E4B-A1B7-01CA232008C9}" type="presOf" srcId="{22FADDF0-4396-4CC9-8F3A-257F7C07156A}" destId="{4852049B-88A0-AA40-940A-8E6673A72B94}" srcOrd="0" destOrd="0" presId="urn:microsoft.com/office/officeart/2005/8/layout/process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476314E5-9AB4-1548-9B74-CC2B31394481}" type="presOf" srcId="{57088459-9E2D-4A12-8449-F4C42AC9082C}" destId="{25B7A2E0-3874-1F4E-8502-4470338F705D}" srcOrd="1" destOrd="0" presId="urn:microsoft.com/office/officeart/2005/8/layout/process1"/>
    <dgm:cxn modelId="{668C879F-F1C9-9B44-B4E0-33DF8F11C789}" type="presOf" srcId="{F5373F8D-B39B-458F-831B-64BA00D405ED}" destId="{C870ECF0-6D55-0542-893D-5B1C82930EF4}" srcOrd="0" destOrd="0" presId="urn:microsoft.com/office/officeart/2005/8/layout/process1"/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1866E7BD-7146-8A4F-9EF0-7F02001512C9}" type="presOf" srcId="{57088459-9E2D-4A12-8449-F4C42AC9082C}" destId="{2613B32A-A5AD-9849-A2ED-D4EB4BE1F8F6}" srcOrd="0" destOrd="0" presId="urn:microsoft.com/office/officeart/2005/8/layout/process1"/>
    <dgm:cxn modelId="{8DB2B9DC-BA7B-B84F-AD12-A50A14A93A2D}" type="presOf" srcId="{F1D5437A-7875-4DD2-ABF1-C45A0A094CF8}" destId="{694624D6-8EF3-2E4D-A661-3C02B9DEB32B}" srcOrd="0" destOrd="0" presId="urn:microsoft.com/office/officeart/2005/8/layout/process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0067D690-3ED7-CF49-A605-8E80E1ACCC4F}" type="presOf" srcId="{9973D9D7-5FA5-4FB9-880D-3733670FE8E3}" destId="{9DA16210-5B62-D34A-8C02-536F0BCDC4F2}" srcOrd="0" destOrd="0" presId="urn:microsoft.com/office/officeart/2005/8/layout/process1"/>
    <dgm:cxn modelId="{9A19B9AD-E20C-1547-81E7-3892E04CE32E}" type="presParOf" srcId="{8F4FE818-E8F3-AA4C-9D5C-FFF800B2B970}" destId="{C870ECF0-6D55-0542-893D-5B1C82930EF4}" srcOrd="0" destOrd="0" presId="urn:microsoft.com/office/officeart/2005/8/layout/process1"/>
    <dgm:cxn modelId="{67690B13-7362-0341-8DA2-8EBA199A4B98}" type="presParOf" srcId="{8F4FE818-E8F3-AA4C-9D5C-FFF800B2B970}" destId="{2613B32A-A5AD-9849-A2ED-D4EB4BE1F8F6}" srcOrd="1" destOrd="0" presId="urn:microsoft.com/office/officeart/2005/8/layout/process1"/>
    <dgm:cxn modelId="{9F670A2D-A894-9245-B13C-F999DF4C5DCC}" type="presParOf" srcId="{2613B32A-A5AD-9849-A2ED-D4EB4BE1F8F6}" destId="{25B7A2E0-3874-1F4E-8502-4470338F705D}" srcOrd="0" destOrd="0" presId="urn:microsoft.com/office/officeart/2005/8/layout/process1"/>
    <dgm:cxn modelId="{62EDFDD1-FAA7-8645-A34F-36A651586EC6}" type="presParOf" srcId="{8F4FE818-E8F3-AA4C-9D5C-FFF800B2B970}" destId="{4852049B-88A0-AA40-940A-8E6673A72B94}" srcOrd="2" destOrd="0" presId="urn:microsoft.com/office/officeart/2005/8/layout/process1"/>
    <dgm:cxn modelId="{C424EE6A-43D2-7749-9661-2349C37D54BE}" type="presParOf" srcId="{8F4FE818-E8F3-AA4C-9D5C-FFF800B2B970}" destId="{9DA16210-5B62-D34A-8C02-536F0BCDC4F2}" srcOrd="3" destOrd="0" presId="urn:microsoft.com/office/officeart/2005/8/layout/process1"/>
    <dgm:cxn modelId="{CABCB1B5-57AC-6342-8837-015F4E2E7825}" type="presParOf" srcId="{9DA16210-5B62-D34A-8C02-536F0BCDC4F2}" destId="{108AA082-E3CF-BB4A-A7E2-1A6520087F9B}" srcOrd="0" destOrd="0" presId="urn:microsoft.com/office/officeart/2005/8/layout/process1"/>
    <dgm:cxn modelId="{59944639-5436-6445-A398-C92C0B8FAF75}" type="presParOf" srcId="{8F4FE818-E8F3-AA4C-9D5C-FFF800B2B970}" destId="{694624D6-8EF3-2E4D-A661-3C02B9DEB32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Experiencia internacional</a:t>
          </a:r>
          <a:endParaRPr lang="es-CL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Nuevos mercados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Nuevos mercados exteriores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F2CD825D-ABE1-448D-ACC3-4B28134D3F79}" type="pres">
      <dgm:prSet presAssocID="{7EAEA20C-3BC9-4C5D-9322-456F014D2381}" presName="linearFlow" presStyleCnt="0">
        <dgm:presLayoutVars>
          <dgm:dir/>
          <dgm:resizeHandles val="exact"/>
        </dgm:presLayoutVars>
      </dgm:prSet>
      <dgm:spPr/>
    </dgm:pt>
    <dgm:pt modelId="{38412E31-74C0-4CA2-A807-E2E5EA8C3978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1F641-B2CC-47A9-89C8-FD9BB6340CC1}" type="pres">
      <dgm:prSet presAssocID="{57088459-9E2D-4A12-8449-F4C42AC9082C}" presName="spacerL" presStyleCnt="0"/>
      <dgm:spPr/>
    </dgm:pt>
    <dgm:pt modelId="{FFEEBAC6-50A1-49B7-9532-B12B84D0A85A}" type="pres">
      <dgm:prSet presAssocID="{57088459-9E2D-4A12-8449-F4C42AC9082C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81AAC8E-CBBD-47A5-878E-177FA6337593}" type="pres">
      <dgm:prSet presAssocID="{57088459-9E2D-4A12-8449-F4C42AC9082C}" presName="spacerR" presStyleCnt="0"/>
      <dgm:spPr/>
    </dgm:pt>
    <dgm:pt modelId="{AD691C9E-59F4-45DF-890C-BE7A3326C0E0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D187EC-1368-4894-BD08-4B098AFAE61A}" type="pres">
      <dgm:prSet presAssocID="{9973D9D7-5FA5-4FB9-880D-3733670FE8E3}" presName="spacerL" presStyleCnt="0"/>
      <dgm:spPr/>
    </dgm:pt>
    <dgm:pt modelId="{FB0EEED3-3831-4137-B2DC-A7A01250AD8F}" type="pres">
      <dgm:prSet presAssocID="{9973D9D7-5FA5-4FB9-880D-3733670FE8E3}" presName="sibTrans" presStyleLbl="sibTrans2D1" presStyleIdx="1" presStyleCnt="2"/>
      <dgm:spPr/>
      <dgm:t>
        <a:bodyPr/>
        <a:lstStyle/>
        <a:p>
          <a:endParaRPr lang="es-CL"/>
        </a:p>
      </dgm:t>
    </dgm:pt>
    <dgm:pt modelId="{60958D30-21ED-4161-97EF-94A0E631994B}" type="pres">
      <dgm:prSet presAssocID="{9973D9D7-5FA5-4FB9-880D-3733670FE8E3}" presName="spacerR" presStyleCnt="0"/>
      <dgm:spPr/>
    </dgm:pt>
    <dgm:pt modelId="{A2CC93A5-BD1C-4AD2-AF20-5401E96E1F27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AE4F401F-E86D-3F49-BE13-029228EDFF74}" type="presOf" srcId="{F5373F8D-B39B-458F-831B-64BA00D405ED}" destId="{38412E31-74C0-4CA2-A807-E2E5EA8C3978}" srcOrd="0" destOrd="0" presId="urn:microsoft.com/office/officeart/2005/8/layout/equation1"/>
    <dgm:cxn modelId="{2BB7353A-C714-6240-AD56-C7A1D929D00B}" type="presOf" srcId="{9973D9D7-5FA5-4FB9-880D-3733670FE8E3}" destId="{FB0EEED3-3831-4137-B2DC-A7A01250AD8F}" srcOrd="0" destOrd="0" presId="urn:microsoft.com/office/officeart/2005/8/layout/equation1"/>
    <dgm:cxn modelId="{5B3B4D91-424C-7448-89C2-907DE6A944D9}" type="presOf" srcId="{F1D5437A-7875-4DD2-ABF1-C45A0A094CF8}" destId="{A2CC93A5-BD1C-4AD2-AF20-5401E96E1F27}" srcOrd="0" destOrd="0" presId="urn:microsoft.com/office/officeart/2005/8/layout/equation1"/>
    <dgm:cxn modelId="{309F9BCB-6789-6147-84EF-CD62B97B4E6D}" type="presOf" srcId="{7EAEA20C-3BC9-4C5D-9322-456F014D2381}" destId="{F2CD825D-ABE1-448D-ACC3-4B28134D3F79}" srcOrd="0" destOrd="0" presId="urn:microsoft.com/office/officeart/2005/8/layout/equation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0EBAC032-6863-784C-8228-179055FEFF3E}" type="presOf" srcId="{57088459-9E2D-4A12-8449-F4C42AC9082C}" destId="{FFEEBAC6-50A1-49B7-9532-B12B84D0A85A}" srcOrd="0" destOrd="0" presId="urn:microsoft.com/office/officeart/2005/8/layout/equation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E43EEC56-5ADF-E945-9F40-0B965191F6F8}" type="presOf" srcId="{22FADDF0-4396-4CC9-8F3A-257F7C07156A}" destId="{AD691C9E-59F4-45DF-890C-BE7A3326C0E0}" srcOrd="0" destOrd="0" presId="urn:microsoft.com/office/officeart/2005/8/layout/equation1"/>
    <dgm:cxn modelId="{2560C749-D0B6-924C-8E64-D38CCE1F4206}" type="presParOf" srcId="{F2CD825D-ABE1-448D-ACC3-4B28134D3F79}" destId="{38412E31-74C0-4CA2-A807-E2E5EA8C3978}" srcOrd="0" destOrd="0" presId="urn:microsoft.com/office/officeart/2005/8/layout/equation1"/>
    <dgm:cxn modelId="{65E4A2D1-BBC9-9545-9E16-EA42D9324E57}" type="presParOf" srcId="{F2CD825D-ABE1-448D-ACC3-4B28134D3F79}" destId="{5011F641-B2CC-47A9-89C8-FD9BB6340CC1}" srcOrd="1" destOrd="0" presId="urn:microsoft.com/office/officeart/2005/8/layout/equation1"/>
    <dgm:cxn modelId="{0B7FFAF5-78D5-C941-91DB-F23A835C9489}" type="presParOf" srcId="{F2CD825D-ABE1-448D-ACC3-4B28134D3F79}" destId="{FFEEBAC6-50A1-49B7-9532-B12B84D0A85A}" srcOrd="2" destOrd="0" presId="urn:microsoft.com/office/officeart/2005/8/layout/equation1"/>
    <dgm:cxn modelId="{DE304839-710B-F04B-BEB4-C025D2887869}" type="presParOf" srcId="{F2CD825D-ABE1-448D-ACC3-4B28134D3F79}" destId="{B81AAC8E-CBBD-47A5-878E-177FA6337593}" srcOrd="3" destOrd="0" presId="urn:microsoft.com/office/officeart/2005/8/layout/equation1"/>
    <dgm:cxn modelId="{1DD52736-6AA7-7F47-B575-E6BE13F273A3}" type="presParOf" srcId="{F2CD825D-ABE1-448D-ACC3-4B28134D3F79}" destId="{AD691C9E-59F4-45DF-890C-BE7A3326C0E0}" srcOrd="4" destOrd="0" presId="urn:microsoft.com/office/officeart/2005/8/layout/equation1"/>
    <dgm:cxn modelId="{DE574FD8-6C88-4744-9E41-0A8A70C2A2EA}" type="presParOf" srcId="{F2CD825D-ABE1-448D-ACC3-4B28134D3F79}" destId="{4BD187EC-1368-4894-BD08-4B098AFAE61A}" srcOrd="5" destOrd="0" presId="urn:microsoft.com/office/officeart/2005/8/layout/equation1"/>
    <dgm:cxn modelId="{F6F41237-1EB5-4944-8E34-66F4A03075B0}" type="presParOf" srcId="{F2CD825D-ABE1-448D-ACC3-4B28134D3F79}" destId="{FB0EEED3-3831-4137-B2DC-A7A01250AD8F}" srcOrd="6" destOrd="0" presId="urn:microsoft.com/office/officeart/2005/8/layout/equation1"/>
    <dgm:cxn modelId="{70757EB3-11BE-4448-8823-BE0375C42EC2}" type="presParOf" srcId="{F2CD825D-ABE1-448D-ACC3-4B28134D3F79}" destId="{60958D30-21ED-4161-97EF-94A0E631994B}" srcOrd="7" destOrd="0" presId="urn:microsoft.com/office/officeart/2005/8/layout/equation1"/>
    <dgm:cxn modelId="{97E2BDC4-0537-BC46-A793-3F9A4FA802BB}" type="presParOf" srcId="{F2CD825D-ABE1-448D-ACC3-4B28134D3F79}" destId="{A2CC93A5-BD1C-4AD2-AF20-5401E96E1F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Fortaleza</a:t>
          </a:r>
          <a:endParaRPr lang="es-CL" dirty="0" smtClean="0">
            <a:solidFill>
              <a:srgbClr val="336600"/>
            </a:solidFill>
          </a:endParaRP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Oportunidad</a:t>
          </a:r>
          <a:endParaRPr lang="es-CL" dirty="0">
            <a:solidFill>
              <a:schemeClr val="accent6">
                <a:lumMod val="50000"/>
              </a:schemeClr>
            </a:solidFill>
          </a:endParaRP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Estrategia Ofensiva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8F4FE818-E8F3-AA4C-9D5C-FFF800B2B970}" type="pres">
      <dgm:prSet presAssocID="{7EAEA20C-3BC9-4C5D-9322-456F014D2381}" presName="Name0" presStyleCnt="0">
        <dgm:presLayoutVars>
          <dgm:dir/>
          <dgm:resizeHandles val="exact"/>
        </dgm:presLayoutVars>
      </dgm:prSet>
      <dgm:spPr/>
    </dgm:pt>
    <dgm:pt modelId="{C870ECF0-6D55-0542-893D-5B1C82930EF4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13B32A-A5AD-9849-A2ED-D4EB4BE1F8F6}" type="pres">
      <dgm:prSet presAssocID="{57088459-9E2D-4A12-8449-F4C42AC9082C}" presName="sibTrans" presStyleLbl="sibTrans2D1" presStyleIdx="0" presStyleCnt="2" custAng="5400000" custLinFactX="-141254" custLinFactY="78943" custLinFactNeighborX="-200000" custLinFactNeighborY="100000"/>
      <dgm:spPr/>
      <dgm:t>
        <a:bodyPr/>
        <a:lstStyle/>
        <a:p>
          <a:endParaRPr lang="es-ES"/>
        </a:p>
      </dgm:t>
    </dgm:pt>
    <dgm:pt modelId="{25B7A2E0-3874-1F4E-8502-4470338F705D}" type="pres">
      <dgm:prSet presAssocID="{57088459-9E2D-4A12-8449-F4C42AC9082C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4852049B-88A0-AA40-940A-8E6673A72B94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A16210-5B62-D34A-8C02-536F0BCDC4F2}" type="pres">
      <dgm:prSet presAssocID="{9973D9D7-5FA5-4FB9-880D-3733670FE8E3}" presName="sibTrans" presStyleLbl="sibTrans2D1" presStyleIdx="1" presStyleCnt="2" custAng="5400000" custLinFactX="135105" custLinFactY="86201" custLinFactNeighborX="200000" custLinFactNeighborY="100000"/>
      <dgm:spPr/>
      <dgm:t>
        <a:bodyPr/>
        <a:lstStyle/>
        <a:p>
          <a:endParaRPr lang="es-ES"/>
        </a:p>
      </dgm:t>
    </dgm:pt>
    <dgm:pt modelId="{108AA082-E3CF-BB4A-A7E2-1A6520087F9B}" type="pres">
      <dgm:prSet presAssocID="{9973D9D7-5FA5-4FB9-880D-3733670FE8E3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694624D6-8EF3-2E4D-A661-3C02B9DEB32B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A4D605D-D941-534F-BDBB-80ADDAA87D0D}" type="presOf" srcId="{9973D9D7-5FA5-4FB9-880D-3733670FE8E3}" destId="{9DA16210-5B62-D34A-8C02-536F0BCDC4F2}" srcOrd="0" destOrd="0" presId="urn:microsoft.com/office/officeart/2005/8/layout/process1"/>
    <dgm:cxn modelId="{96C70D07-13D1-4D4E-BA59-24428D9F73E2}" type="presOf" srcId="{9973D9D7-5FA5-4FB9-880D-3733670FE8E3}" destId="{108AA082-E3CF-BB4A-A7E2-1A6520087F9B}" srcOrd="1" destOrd="0" presId="urn:microsoft.com/office/officeart/2005/8/layout/process1"/>
    <dgm:cxn modelId="{98D8D206-9963-2149-8D9B-09E76989BE7B}" type="presOf" srcId="{7EAEA20C-3BC9-4C5D-9322-456F014D2381}" destId="{8F4FE818-E8F3-AA4C-9D5C-FFF800B2B970}" srcOrd="0" destOrd="0" presId="urn:microsoft.com/office/officeart/2005/8/layout/process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C240F3A1-E006-424D-B5EA-6304CA6139B1}" type="presOf" srcId="{F1D5437A-7875-4DD2-ABF1-C45A0A094CF8}" destId="{694624D6-8EF3-2E4D-A661-3C02B9DEB32B}" srcOrd="0" destOrd="0" presId="urn:microsoft.com/office/officeart/2005/8/layout/process1"/>
    <dgm:cxn modelId="{7F768633-6F11-AD46-AE33-9698ADA1CC53}" type="presOf" srcId="{57088459-9E2D-4A12-8449-F4C42AC9082C}" destId="{2613B32A-A5AD-9849-A2ED-D4EB4BE1F8F6}" srcOrd="0" destOrd="0" presId="urn:microsoft.com/office/officeart/2005/8/layout/process1"/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27004454-E660-2940-A42F-DB50565F4F80}" type="presOf" srcId="{F5373F8D-B39B-458F-831B-64BA00D405ED}" destId="{C870ECF0-6D55-0542-893D-5B1C82930EF4}" srcOrd="0" destOrd="0" presId="urn:microsoft.com/office/officeart/2005/8/layout/process1"/>
    <dgm:cxn modelId="{9B476F06-1106-4C42-9F44-E846E846EC83}" type="presOf" srcId="{57088459-9E2D-4A12-8449-F4C42AC9082C}" destId="{25B7A2E0-3874-1F4E-8502-4470338F705D}" srcOrd="1" destOrd="0" presId="urn:microsoft.com/office/officeart/2005/8/layout/process1"/>
    <dgm:cxn modelId="{909AFEB0-3AA4-DE45-831A-A00CACC58E20}" type="presOf" srcId="{22FADDF0-4396-4CC9-8F3A-257F7C07156A}" destId="{4852049B-88A0-AA40-940A-8E6673A72B94}" srcOrd="0" destOrd="0" presId="urn:microsoft.com/office/officeart/2005/8/layout/process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0E0B2135-45B0-AD4D-9B9E-9148C8581608}" type="presParOf" srcId="{8F4FE818-E8F3-AA4C-9D5C-FFF800B2B970}" destId="{C870ECF0-6D55-0542-893D-5B1C82930EF4}" srcOrd="0" destOrd="0" presId="urn:microsoft.com/office/officeart/2005/8/layout/process1"/>
    <dgm:cxn modelId="{7BC141AE-0C16-4444-8D49-C1714308CE8A}" type="presParOf" srcId="{8F4FE818-E8F3-AA4C-9D5C-FFF800B2B970}" destId="{2613B32A-A5AD-9849-A2ED-D4EB4BE1F8F6}" srcOrd="1" destOrd="0" presId="urn:microsoft.com/office/officeart/2005/8/layout/process1"/>
    <dgm:cxn modelId="{9149C526-AC6A-DF49-9DBB-20FD891CD4F8}" type="presParOf" srcId="{2613B32A-A5AD-9849-A2ED-D4EB4BE1F8F6}" destId="{25B7A2E0-3874-1F4E-8502-4470338F705D}" srcOrd="0" destOrd="0" presId="urn:microsoft.com/office/officeart/2005/8/layout/process1"/>
    <dgm:cxn modelId="{D508C817-BCCA-354A-9829-D9FF5EBAF694}" type="presParOf" srcId="{8F4FE818-E8F3-AA4C-9D5C-FFF800B2B970}" destId="{4852049B-88A0-AA40-940A-8E6673A72B94}" srcOrd="2" destOrd="0" presId="urn:microsoft.com/office/officeart/2005/8/layout/process1"/>
    <dgm:cxn modelId="{7FECD357-90C8-354D-BEDA-3F8838BC65F7}" type="presParOf" srcId="{8F4FE818-E8F3-AA4C-9D5C-FFF800B2B970}" destId="{9DA16210-5B62-D34A-8C02-536F0BCDC4F2}" srcOrd="3" destOrd="0" presId="urn:microsoft.com/office/officeart/2005/8/layout/process1"/>
    <dgm:cxn modelId="{F100A8DC-3332-274A-943D-3667F834A0D5}" type="presParOf" srcId="{9DA16210-5B62-D34A-8C02-536F0BCDC4F2}" destId="{108AA082-E3CF-BB4A-A7E2-1A6520087F9B}" srcOrd="0" destOrd="0" presId="urn:microsoft.com/office/officeart/2005/8/layout/process1"/>
    <dgm:cxn modelId="{037AB41C-5610-0F42-BA8B-71940A76FFD8}" type="presParOf" srcId="{8F4FE818-E8F3-AA4C-9D5C-FFF800B2B970}" destId="{694624D6-8EF3-2E4D-A661-3C02B9DEB32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AEA20C-3BC9-4C5D-9322-456F014D2381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373F8D-B39B-458F-831B-64BA00D405ED}">
      <dgm:prSet phldrT="[Texto]"/>
      <dgm:spPr>
        <a:solidFill>
          <a:srgbClr val="92D050"/>
        </a:solidFill>
      </dgm:spPr>
      <dgm:t>
        <a:bodyPr/>
        <a:lstStyle/>
        <a:p>
          <a:r>
            <a:rPr lang="es-CL" dirty="0" smtClean="0">
              <a:solidFill>
                <a:srgbClr val="336600"/>
              </a:solidFill>
            </a:rPr>
            <a:t>Rápida gestión y entrega de pedidos</a:t>
          </a:r>
        </a:p>
      </dgm:t>
    </dgm:pt>
    <dgm:pt modelId="{B9A5702E-51D6-493F-89EE-4C4543389071}" type="parTrans" cxnId="{817CC608-D9D4-47EE-BDA7-70AF153756C4}">
      <dgm:prSet/>
      <dgm:spPr/>
      <dgm:t>
        <a:bodyPr/>
        <a:lstStyle/>
        <a:p>
          <a:endParaRPr lang="es-CL"/>
        </a:p>
      </dgm:t>
    </dgm:pt>
    <dgm:pt modelId="{57088459-9E2D-4A12-8449-F4C42AC9082C}" type="sibTrans" cxnId="{817CC608-D9D4-47EE-BDA7-70AF153756C4}">
      <dgm:prSet/>
      <dgm:spPr/>
      <dgm:t>
        <a:bodyPr/>
        <a:lstStyle/>
        <a:p>
          <a:endParaRPr lang="es-CL"/>
        </a:p>
      </dgm:t>
    </dgm:pt>
    <dgm:pt modelId="{22FADDF0-4396-4CC9-8F3A-257F7C07156A}">
      <dgm:prSet phldrT="[Texto]"/>
      <dgm:spPr>
        <a:solidFill>
          <a:srgbClr val="E7F880"/>
        </a:solidFill>
      </dgm:spPr>
      <dgm:t>
        <a:bodyPr/>
        <a:lstStyle/>
        <a:p>
          <a:r>
            <a:rPr lang="es-CL" dirty="0" smtClean="0">
              <a:solidFill>
                <a:schemeClr val="accent6">
                  <a:lumMod val="50000"/>
                </a:schemeClr>
              </a:solidFill>
            </a:rPr>
            <a:t>Incorporación de nuevas tecnologías al proceso productivo</a:t>
          </a:r>
        </a:p>
      </dgm:t>
    </dgm:pt>
    <dgm:pt modelId="{E6842682-8842-4493-B7A2-0CC34D9346FD}" type="parTrans" cxnId="{CAC22F45-E9AD-40A6-9FD4-52916426198B}">
      <dgm:prSet/>
      <dgm:spPr/>
      <dgm:t>
        <a:bodyPr/>
        <a:lstStyle/>
        <a:p>
          <a:endParaRPr lang="es-CL"/>
        </a:p>
      </dgm:t>
    </dgm:pt>
    <dgm:pt modelId="{9973D9D7-5FA5-4FB9-880D-3733670FE8E3}" type="sibTrans" cxnId="{CAC22F45-E9AD-40A6-9FD4-52916426198B}">
      <dgm:prSet/>
      <dgm:spPr/>
      <dgm:t>
        <a:bodyPr/>
        <a:lstStyle/>
        <a:p>
          <a:endParaRPr lang="es-CL"/>
        </a:p>
      </dgm:t>
    </dgm:pt>
    <dgm:pt modelId="{F1D5437A-7875-4DD2-ABF1-C45A0A094CF8}">
      <dgm:prSet phldrT="[Texto]"/>
      <dgm:spPr/>
      <dgm:t>
        <a:bodyPr/>
        <a:lstStyle/>
        <a:p>
          <a:r>
            <a:rPr lang="es-CL" dirty="0" smtClean="0"/>
            <a:t>Desarrollar nuevo canal de distribución Tienda Online</a:t>
          </a:r>
          <a:endParaRPr lang="es-CL" dirty="0"/>
        </a:p>
      </dgm:t>
    </dgm:pt>
    <dgm:pt modelId="{8FD1567B-E605-4F23-B117-6486FAC64857}" type="parTrans" cxnId="{619C52F3-49E4-49DB-AED8-B35F08C2EC0E}">
      <dgm:prSet/>
      <dgm:spPr/>
      <dgm:t>
        <a:bodyPr/>
        <a:lstStyle/>
        <a:p>
          <a:endParaRPr lang="es-CL"/>
        </a:p>
      </dgm:t>
    </dgm:pt>
    <dgm:pt modelId="{CC4409CC-538C-478B-AEE6-6398327E9FDB}" type="sibTrans" cxnId="{619C52F3-49E4-49DB-AED8-B35F08C2EC0E}">
      <dgm:prSet/>
      <dgm:spPr/>
      <dgm:t>
        <a:bodyPr/>
        <a:lstStyle/>
        <a:p>
          <a:endParaRPr lang="es-CL"/>
        </a:p>
      </dgm:t>
    </dgm:pt>
    <dgm:pt modelId="{F2CD825D-ABE1-448D-ACC3-4B28134D3F79}" type="pres">
      <dgm:prSet presAssocID="{7EAEA20C-3BC9-4C5D-9322-456F014D2381}" presName="linearFlow" presStyleCnt="0">
        <dgm:presLayoutVars>
          <dgm:dir/>
          <dgm:resizeHandles val="exact"/>
        </dgm:presLayoutVars>
      </dgm:prSet>
      <dgm:spPr/>
    </dgm:pt>
    <dgm:pt modelId="{38412E31-74C0-4CA2-A807-E2E5EA8C3978}" type="pres">
      <dgm:prSet presAssocID="{F5373F8D-B39B-458F-831B-64BA00D405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11F641-B2CC-47A9-89C8-FD9BB6340CC1}" type="pres">
      <dgm:prSet presAssocID="{57088459-9E2D-4A12-8449-F4C42AC9082C}" presName="spacerL" presStyleCnt="0"/>
      <dgm:spPr/>
    </dgm:pt>
    <dgm:pt modelId="{FFEEBAC6-50A1-49B7-9532-B12B84D0A85A}" type="pres">
      <dgm:prSet presAssocID="{57088459-9E2D-4A12-8449-F4C42AC9082C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81AAC8E-CBBD-47A5-878E-177FA6337593}" type="pres">
      <dgm:prSet presAssocID="{57088459-9E2D-4A12-8449-F4C42AC9082C}" presName="spacerR" presStyleCnt="0"/>
      <dgm:spPr/>
    </dgm:pt>
    <dgm:pt modelId="{AD691C9E-59F4-45DF-890C-BE7A3326C0E0}" type="pres">
      <dgm:prSet presAssocID="{22FADDF0-4396-4CC9-8F3A-257F7C0715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D187EC-1368-4894-BD08-4B098AFAE61A}" type="pres">
      <dgm:prSet presAssocID="{9973D9D7-5FA5-4FB9-880D-3733670FE8E3}" presName="spacerL" presStyleCnt="0"/>
      <dgm:spPr/>
    </dgm:pt>
    <dgm:pt modelId="{FB0EEED3-3831-4137-B2DC-A7A01250AD8F}" type="pres">
      <dgm:prSet presAssocID="{9973D9D7-5FA5-4FB9-880D-3733670FE8E3}" presName="sibTrans" presStyleLbl="sibTrans2D1" presStyleIdx="1" presStyleCnt="2"/>
      <dgm:spPr/>
      <dgm:t>
        <a:bodyPr/>
        <a:lstStyle/>
        <a:p>
          <a:endParaRPr lang="es-CL"/>
        </a:p>
      </dgm:t>
    </dgm:pt>
    <dgm:pt modelId="{60958D30-21ED-4161-97EF-94A0E631994B}" type="pres">
      <dgm:prSet presAssocID="{9973D9D7-5FA5-4FB9-880D-3733670FE8E3}" presName="spacerR" presStyleCnt="0"/>
      <dgm:spPr/>
    </dgm:pt>
    <dgm:pt modelId="{A2CC93A5-BD1C-4AD2-AF20-5401E96E1F27}" type="pres">
      <dgm:prSet presAssocID="{F1D5437A-7875-4DD2-ABF1-C45A0A094C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302B7BF7-9817-A341-B710-19DAF61F2731}" type="presOf" srcId="{F1D5437A-7875-4DD2-ABF1-C45A0A094CF8}" destId="{A2CC93A5-BD1C-4AD2-AF20-5401E96E1F27}" srcOrd="0" destOrd="0" presId="urn:microsoft.com/office/officeart/2005/8/layout/equation1"/>
    <dgm:cxn modelId="{29438AFF-5D29-5E4F-B655-6820AC435B8C}" type="presOf" srcId="{9973D9D7-5FA5-4FB9-880D-3733670FE8E3}" destId="{FB0EEED3-3831-4137-B2DC-A7A01250AD8F}" srcOrd="0" destOrd="0" presId="urn:microsoft.com/office/officeart/2005/8/layout/equation1"/>
    <dgm:cxn modelId="{A8BD98D7-74E6-B443-93B6-8AA46DE8DA0F}" type="presOf" srcId="{7EAEA20C-3BC9-4C5D-9322-456F014D2381}" destId="{F2CD825D-ABE1-448D-ACC3-4B28134D3F79}" srcOrd="0" destOrd="0" presId="urn:microsoft.com/office/officeart/2005/8/layout/equation1"/>
    <dgm:cxn modelId="{619C52F3-49E4-49DB-AED8-B35F08C2EC0E}" srcId="{7EAEA20C-3BC9-4C5D-9322-456F014D2381}" destId="{F1D5437A-7875-4DD2-ABF1-C45A0A094CF8}" srcOrd="2" destOrd="0" parTransId="{8FD1567B-E605-4F23-B117-6486FAC64857}" sibTransId="{CC4409CC-538C-478B-AEE6-6398327E9FDB}"/>
    <dgm:cxn modelId="{817CC608-D9D4-47EE-BDA7-70AF153756C4}" srcId="{7EAEA20C-3BC9-4C5D-9322-456F014D2381}" destId="{F5373F8D-B39B-458F-831B-64BA00D405ED}" srcOrd="0" destOrd="0" parTransId="{B9A5702E-51D6-493F-89EE-4C4543389071}" sibTransId="{57088459-9E2D-4A12-8449-F4C42AC9082C}"/>
    <dgm:cxn modelId="{320DD1E7-6BE2-8C4A-BC28-89B3C28AE8CA}" type="presOf" srcId="{57088459-9E2D-4A12-8449-F4C42AC9082C}" destId="{FFEEBAC6-50A1-49B7-9532-B12B84D0A85A}" srcOrd="0" destOrd="0" presId="urn:microsoft.com/office/officeart/2005/8/layout/equation1"/>
    <dgm:cxn modelId="{978D827C-30F0-7147-9E9C-46E140EFA571}" type="presOf" srcId="{F5373F8D-B39B-458F-831B-64BA00D405ED}" destId="{38412E31-74C0-4CA2-A807-E2E5EA8C3978}" srcOrd="0" destOrd="0" presId="urn:microsoft.com/office/officeart/2005/8/layout/equation1"/>
    <dgm:cxn modelId="{CAC22F45-E9AD-40A6-9FD4-52916426198B}" srcId="{7EAEA20C-3BC9-4C5D-9322-456F014D2381}" destId="{22FADDF0-4396-4CC9-8F3A-257F7C07156A}" srcOrd="1" destOrd="0" parTransId="{E6842682-8842-4493-B7A2-0CC34D9346FD}" sibTransId="{9973D9D7-5FA5-4FB9-880D-3733670FE8E3}"/>
    <dgm:cxn modelId="{0AF535ED-FE90-9645-B29B-CC21FF771224}" type="presOf" srcId="{22FADDF0-4396-4CC9-8F3A-257F7C07156A}" destId="{AD691C9E-59F4-45DF-890C-BE7A3326C0E0}" srcOrd="0" destOrd="0" presId="urn:microsoft.com/office/officeart/2005/8/layout/equation1"/>
    <dgm:cxn modelId="{5AFB9DFC-C76F-B242-A7B6-EFEFF35CC52E}" type="presParOf" srcId="{F2CD825D-ABE1-448D-ACC3-4B28134D3F79}" destId="{38412E31-74C0-4CA2-A807-E2E5EA8C3978}" srcOrd="0" destOrd="0" presId="urn:microsoft.com/office/officeart/2005/8/layout/equation1"/>
    <dgm:cxn modelId="{0D3AF7DB-5794-F547-B6AA-7F2ADB14AB06}" type="presParOf" srcId="{F2CD825D-ABE1-448D-ACC3-4B28134D3F79}" destId="{5011F641-B2CC-47A9-89C8-FD9BB6340CC1}" srcOrd="1" destOrd="0" presId="urn:microsoft.com/office/officeart/2005/8/layout/equation1"/>
    <dgm:cxn modelId="{8D27B88F-7949-7548-85DC-1792396237A4}" type="presParOf" srcId="{F2CD825D-ABE1-448D-ACC3-4B28134D3F79}" destId="{FFEEBAC6-50A1-49B7-9532-B12B84D0A85A}" srcOrd="2" destOrd="0" presId="urn:microsoft.com/office/officeart/2005/8/layout/equation1"/>
    <dgm:cxn modelId="{DA22DCA4-8F54-7B40-9EBF-0ADC743BDC3F}" type="presParOf" srcId="{F2CD825D-ABE1-448D-ACC3-4B28134D3F79}" destId="{B81AAC8E-CBBD-47A5-878E-177FA6337593}" srcOrd="3" destOrd="0" presId="urn:microsoft.com/office/officeart/2005/8/layout/equation1"/>
    <dgm:cxn modelId="{645340EB-2890-2B45-817E-34E2C8A92269}" type="presParOf" srcId="{F2CD825D-ABE1-448D-ACC3-4B28134D3F79}" destId="{AD691C9E-59F4-45DF-890C-BE7A3326C0E0}" srcOrd="4" destOrd="0" presId="urn:microsoft.com/office/officeart/2005/8/layout/equation1"/>
    <dgm:cxn modelId="{BEE5EEC7-2712-6546-A6C9-F273B68AC119}" type="presParOf" srcId="{F2CD825D-ABE1-448D-ACC3-4B28134D3F79}" destId="{4BD187EC-1368-4894-BD08-4B098AFAE61A}" srcOrd="5" destOrd="0" presId="urn:microsoft.com/office/officeart/2005/8/layout/equation1"/>
    <dgm:cxn modelId="{C9AB054A-BB2B-9541-9E03-6A8C7875BF78}" type="presParOf" srcId="{F2CD825D-ABE1-448D-ACC3-4B28134D3F79}" destId="{FB0EEED3-3831-4137-B2DC-A7A01250AD8F}" srcOrd="6" destOrd="0" presId="urn:microsoft.com/office/officeart/2005/8/layout/equation1"/>
    <dgm:cxn modelId="{E2320841-75B6-7440-A364-C94FB93BB7B1}" type="presParOf" srcId="{F2CD825D-ABE1-448D-ACC3-4B28134D3F79}" destId="{60958D30-21ED-4161-97EF-94A0E631994B}" srcOrd="7" destOrd="0" presId="urn:microsoft.com/office/officeart/2005/8/layout/equation1"/>
    <dgm:cxn modelId="{7E9C9229-3346-E941-B7C1-D0639A1AB85D}" type="presParOf" srcId="{F2CD825D-ABE1-448D-ACC3-4B28134D3F79}" destId="{A2CC93A5-BD1C-4AD2-AF20-5401E96E1F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E31-74C0-4CA2-A807-E2E5EA8C3978}">
      <dsp:nvSpPr>
        <dsp:cNvPr id="0" name=""/>
        <dsp:cNvSpPr/>
      </dsp:nvSpPr>
      <dsp:spPr>
        <a:xfrm>
          <a:off x="1260" y="282503"/>
          <a:ext cx="1670192" cy="1670192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>
              <a:solidFill>
                <a:srgbClr val="336600"/>
              </a:solidFill>
            </a:rPr>
            <a:t>Exigencia de comportamiento </a:t>
          </a:r>
          <a:r>
            <a:rPr lang="es-CL" sz="1300" kern="1200" dirty="0" smtClean="0">
              <a:solidFill>
                <a:srgbClr val="336600"/>
              </a:solidFill>
            </a:rPr>
            <a:t>ético</a:t>
          </a:r>
          <a:endParaRPr lang="es-CL" sz="1300" kern="1200" dirty="0" smtClean="0">
            <a:solidFill>
              <a:srgbClr val="336600"/>
            </a:solidFill>
          </a:endParaRPr>
        </a:p>
      </dsp:txBody>
      <dsp:txXfrm>
        <a:off x="245854" y="527097"/>
        <a:ext cx="1181004" cy="1181004"/>
      </dsp:txXfrm>
    </dsp:sp>
    <dsp:sp modelId="{FFEEBAC6-50A1-49B7-9532-B12B84D0A85A}">
      <dsp:nvSpPr>
        <dsp:cNvPr id="0" name=""/>
        <dsp:cNvSpPr/>
      </dsp:nvSpPr>
      <dsp:spPr>
        <a:xfrm>
          <a:off x="1807072" y="633244"/>
          <a:ext cx="968711" cy="9687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/>
        </a:p>
      </dsp:txBody>
      <dsp:txXfrm>
        <a:off x="1935475" y="1003679"/>
        <a:ext cx="711905" cy="227841"/>
      </dsp:txXfrm>
    </dsp:sp>
    <dsp:sp modelId="{AD691C9E-59F4-45DF-890C-BE7A3326C0E0}">
      <dsp:nvSpPr>
        <dsp:cNvPr id="0" name=""/>
        <dsp:cNvSpPr/>
      </dsp:nvSpPr>
      <dsp:spPr>
        <a:xfrm>
          <a:off x="2911403" y="282503"/>
          <a:ext cx="1670192" cy="1670192"/>
        </a:xfrm>
        <a:prstGeom prst="ellipse">
          <a:avLst/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>
              <a:solidFill>
                <a:schemeClr val="accent6">
                  <a:lumMod val="50000"/>
                </a:schemeClr>
              </a:solidFill>
            </a:rPr>
            <a:t>Sin certificaci</a:t>
          </a:r>
          <a:r>
            <a:rPr lang="es-CL" sz="1300" kern="1200" dirty="0" smtClean="0">
              <a:solidFill>
                <a:schemeClr val="accent6">
                  <a:lumMod val="50000"/>
                </a:schemeClr>
              </a:solidFill>
            </a:rPr>
            <a:t>ón</a:t>
          </a:r>
          <a:endParaRPr lang="es-CL" sz="1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55997" y="527097"/>
        <a:ext cx="1181004" cy="1181004"/>
      </dsp:txXfrm>
    </dsp:sp>
    <dsp:sp modelId="{FB0EEED3-3831-4137-B2DC-A7A01250AD8F}">
      <dsp:nvSpPr>
        <dsp:cNvPr id="0" name=""/>
        <dsp:cNvSpPr/>
      </dsp:nvSpPr>
      <dsp:spPr>
        <a:xfrm>
          <a:off x="4717215" y="633244"/>
          <a:ext cx="968711" cy="96871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/>
        </a:p>
      </dsp:txBody>
      <dsp:txXfrm>
        <a:off x="4845618" y="832798"/>
        <a:ext cx="711905" cy="569603"/>
      </dsp:txXfrm>
    </dsp:sp>
    <dsp:sp modelId="{A2CC93A5-BD1C-4AD2-AF20-5401E96E1F27}">
      <dsp:nvSpPr>
        <dsp:cNvPr id="0" name=""/>
        <dsp:cNvSpPr/>
      </dsp:nvSpPr>
      <dsp:spPr>
        <a:xfrm>
          <a:off x="5821547" y="282503"/>
          <a:ext cx="1670192" cy="167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Obtener Certificaci</a:t>
          </a:r>
          <a:r>
            <a:rPr lang="es-CL" sz="1300" kern="1200" dirty="0" smtClean="0"/>
            <a:t>ón</a:t>
          </a:r>
          <a:endParaRPr lang="es-CL" sz="1300" kern="1200" dirty="0"/>
        </a:p>
      </dsp:txBody>
      <dsp:txXfrm>
        <a:off x="6066141" y="527097"/>
        <a:ext cx="1181004" cy="11810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E31-74C0-4CA2-A807-E2E5EA8C3978}">
      <dsp:nvSpPr>
        <dsp:cNvPr id="0" name=""/>
        <dsp:cNvSpPr/>
      </dsp:nvSpPr>
      <dsp:spPr>
        <a:xfrm>
          <a:off x="1260" y="282503"/>
          <a:ext cx="1670192" cy="1670192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>
              <a:solidFill>
                <a:srgbClr val="336600"/>
              </a:solidFill>
            </a:rPr>
            <a:t>Uva apreciada por clientes	</a:t>
          </a:r>
        </a:p>
      </dsp:txBody>
      <dsp:txXfrm>
        <a:off x="245854" y="527097"/>
        <a:ext cx="1181004" cy="1181004"/>
      </dsp:txXfrm>
    </dsp:sp>
    <dsp:sp modelId="{FFEEBAC6-50A1-49B7-9532-B12B84D0A85A}">
      <dsp:nvSpPr>
        <dsp:cNvPr id="0" name=""/>
        <dsp:cNvSpPr/>
      </dsp:nvSpPr>
      <dsp:spPr>
        <a:xfrm>
          <a:off x="1807072" y="633244"/>
          <a:ext cx="968711" cy="9687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400" kern="1200"/>
        </a:p>
      </dsp:txBody>
      <dsp:txXfrm>
        <a:off x="1935475" y="1003679"/>
        <a:ext cx="711905" cy="227841"/>
      </dsp:txXfrm>
    </dsp:sp>
    <dsp:sp modelId="{AD691C9E-59F4-45DF-890C-BE7A3326C0E0}">
      <dsp:nvSpPr>
        <dsp:cNvPr id="0" name=""/>
        <dsp:cNvSpPr/>
      </dsp:nvSpPr>
      <dsp:spPr>
        <a:xfrm>
          <a:off x="2911403" y="282503"/>
          <a:ext cx="1670192" cy="1670192"/>
        </a:xfrm>
        <a:prstGeom prst="ellipse">
          <a:avLst/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>
              <a:solidFill>
                <a:schemeClr val="accent6">
                  <a:lumMod val="50000"/>
                </a:schemeClr>
              </a:solidFill>
            </a:rPr>
            <a:t>Consejo de agricultura ecológica </a:t>
          </a:r>
          <a:endParaRPr lang="es-CL" sz="17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55997" y="527097"/>
        <a:ext cx="1181004" cy="1181004"/>
      </dsp:txXfrm>
    </dsp:sp>
    <dsp:sp modelId="{FB0EEED3-3831-4137-B2DC-A7A01250AD8F}">
      <dsp:nvSpPr>
        <dsp:cNvPr id="0" name=""/>
        <dsp:cNvSpPr/>
      </dsp:nvSpPr>
      <dsp:spPr>
        <a:xfrm>
          <a:off x="4717215" y="633244"/>
          <a:ext cx="968711" cy="96871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400" kern="1200"/>
        </a:p>
      </dsp:txBody>
      <dsp:txXfrm>
        <a:off x="4845618" y="832798"/>
        <a:ext cx="711905" cy="569603"/>
      </dsp:txXfrm>
    </dsp:sp>
    <dsp:sp modelId="{A2CC93A5-BD1C-4AD2-AF20-5401E96E1F27}">
      <dsp:nvSpPr>
        <dsp:cNvPr id="0" name=""/>
        <dsp:cNvSpPr/>
      </dsp:nvSpPr>
      <dsp:spPr>
        <a:xfrm>
          <a:off x="5821547" y="282503"/>
          <a:ext cx="1670192" cy="167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Desarrollo de nuevos productos a partir de uva</a:t>
          </a:r>
          <a:endParaRPr lang="es-CL" sz="1700" kern="1200" dirty="0"/>
        </a:p>
      </dsp:txBody>
      <dsp:txXfrm>
        <a:off x="6066141" y="527097"/>
        <a:ext cx="1181004" cy="11810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E31-74C0-4CA2-A807-E2E5EA8C3978}">
      <dsp:nvSpPr>
        <dsp:cNvPr id="0" name=""/>
        <dsp:cNvSpPr/>
      </dsp:nvSpPr>
      <dsp:spPr>
        <a:xfrm>
          <a:off x="1260" y="282503"/>
          <a:ext cx="1670192" cy="1670192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kern="1200" dirty="0" smtClean="0">
              <a:solidFill>
                <a:srgbClr val="336600"/>
              </a:solidFill>
            </a:rPr>
            <a:t>Bajo</a:t>
          </a:r>
          <a:r>
            <a:rPr lang="es-CL" sz="1200" kern="1200" baseline="0" dirty="0" smtClean="0">
              <a:solidFill>
                <a:srgbClr val="336600"/>
              </a:solidFill>
            </a:rPr>
            <a:t> nivel de endeudamiento</a:t>
          </a:r>
          <a:endParaRPr lang="es-CL" sz="1200" kern="1200" dirty="0" smtClean="0">
            <a:solidFill>
              <a:srgbClr val="336600"/>
            </a:solidFill>
          </a:endParaRPr>
        </a:p>
      </dsp:txBody>
      <dsp:txXfrm>
        <a:off x="245854" y="527097"/>
        <a:ext cx="1181004" cy="1181004"/>
      </dsp:txXfrm>
    </dsp:sp>
    <dsp:sp modelId="{FFEEBAC6-50A1-49B7-9532-B12B84D0A85A}">
      <dsp:nvSpPr>
        <dsp:cNvPr id="0" name=""/>
        <dsp:cNvSpPr/>
      </dsp:nvSpPr>
      <dsp:spPr>
        <a:xfrm>
          <a:off x="1807072" y="633244"/>
          <a:ext cx="968711" cy="9687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/>
        </a:p>
      </dsp:txBody>
      <dsp:txXfrm>
        <a:off x="1935475" y="1003679"/>
        <a:ext cx="711905" cy="227841"/>
      </dsp:txXfrm>
    </dsp:sp>
    <dsp:sp modelId="{AD691C9E-59F4-45DF-890C-BE7A3326C0E0}">
      <dsp:nvSpPr>
        <dsp:cNvPr id="0" name=""/>
        <dsp:cNvSpPr/>
      </dsp:nvSpPr>
      <dsp:spPr>
        <a:xfrm>
          <a:off x="2911403" y="282503"/>
          <a:ext cx="1670192" cy="1670192"/>
        </a:xfrm>
        <a:prstGeom prst="ellipse">
          <a:avLst/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solidFill>
                <a:schemeClr val="accent6">
                  <a:lumMod val="50000"/>
                </a:schemeClr>
              </a:solidFill>
            </a:rPr>
            <a:t>Integración</a:t>
          </a:r>
          <a:r>
            <a:rPr lang="es-CL" sz="1800" kern="1200" baseline="0" dirty="0" smtClean="0">
              <a:solidFill>
                <a:schemeClr val="accent6">
                  <a:lumMod val="50000"/>
                </a:schemeClr>
              </a:solidFill>
            </a:rPr>
            <a:t> Horizontal</a:t>
          </a:r>
          <a:endParaRPr lang="es-CL" sz="1800" kern="1200" dirty="0" smtClean="0">
            <a:solidFill>
              <a:schemeClr val="accent6">
                <a:lumMod val="50000"/>
              </a:schemeClr>
            </a:solidFill>
          </a:endParaRPr>
        </a:p>
      </dsp:txBody>
      <dsp:txXfrm>
        <a:off x="3155997" y="527097"/>
        <a:ext cx="1181004" cy="1181004"/>
      </dsp:txXfrm>
    </dsp:sp>
    <dsp:sp modelId="{FB0EEED3-3831-4137-B2DC-A7A01250AD8F}">
      <dsp:nvSpPr>
        <dsp:cNvPr id="0" name=""/>
        <dsp:cNvSpPr/>
      </dsp:nvSpPr>
      <dsp:spPr>
        <a:xfrm>
          <a:off x="4717215" y="633244"/>
          <a:ext cx="968711" cy="96871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/>
        </a:p>
      </dsp:txBody>
      <dsp:txXfrm>
        <a:off x="4845618" y="832798"/>
        <a:ext cx="711905" cy="569603"/>
      </dsp:txXfrm>
    </dsp:sp>
    <dsp:sp modelId="{A2CC93A5-BD1C-4AD2-AF20-5401E96E1F27}">
      <dsp:nvSpPr>
        <dsp:cNvPr id="0" name=""/>
        <dsp:cNvSpPr/>
      </dsp:nvSpPr>
      <dsp:spPr>
        <a:xfrm>
          <a:off x="5821547" y="282503"/>
          <a:ext cx="1670192" cy="167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Potenciar crecimiento de la empresa en base a nuevas adquisiciones</a:t>
          </a:r>
          <a:endParaRPr lang="es-CL" sz="1400" kern="1200" dirty="0"/>
        </a:p>
      </dsp:txBody>
      <dsp:txXfrm>
        <a:off x="6066141" y="527097"/>
        <a:ext cx="1181004" cy="11810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E31-74C0-4CA2-A807-E2E5EA8C3978}">
      <dsp:nvSpPr>
        <dsp:cNvPr id="0" name=""/>
        <dsp:cNvSpPr/>
      </dsp:nvSpPr>
      <dsp:spPr>
        <a:xfrm>
          <a:off x="1260" y="282503"/>
          <a:ext cx="1670192" cy="1670192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>
              <a:solidFill>
                <a:srgbClr val="336600"/>
              </a:solidFill>
            </a:rPr>
            <a:t>Tradición de 300 </a:t>
          </a:r>
          <a:r>
            <a:rPr lang="es-CL" sz="1700" kern="1200" dirty="0" smtClean="0">
              <a:solidFill>
                <a:srgbClr val="336600"/>
              </a:solidFill>
            </a:rPr>
            <a:t>años</a:t>
          </a:r>
          <a:endParaRPr lang="es-CL" sz="1700" kern="1200" dirty="0" smtClean="0">
            <a:solidFill>
              <a:srgbClr val="336600"/>
            </a:solidFill>
          </a:endParaRPr>
        </a:p>
      </dsp:txBody>
      <dsp:txXfrm>
        <a:off x="245854" y="527097"/>
        <a:ext cx="1181004" cy="1181004"/>
      </dsp:txXfrm>
    </dsp:sp>
    <dsp:sp modelId="{FFEEBAC6-50A1-49B7-9532-B12B84D0A85A}">
      <dsp:nvSpPr>
        <dsp:cNvPr id="0" name=""/>
        <dsp:cNvSpPr/>
      </dsp:nvSpPr>
      <dsp:spPr>
        <a:xfrm>
          <a:off x="1807072" y="633244"/>
          <a:ext cx="968711" cy="9687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400" kern="1200"/>
        </a:p>
      </dsp:txBody>
      <dsp:txXfrm>
        <a:off x="1935475" y="1003679"/>
        <a:ext cx="711905" cy="227841"/>
      </dsp:txXfrm>
    </dsp:sp>
    <dsp:sp modelId="{AD691C9E-59F4-45DF-890C-BE7A3326C0E0}">
      <dsp:nvSpPr>
        <dsp:cNvPr id="0" name=""/>
        <dsp:cNvSpPr/>
      </dsp:nvSpPr>
      <dsp:spPr>
        <a:xfrm>
          <a:off x="2911403" y="282503"/>
          <a:ext cx="1670192" cy="1670192"/>
        </a:xfrm>
        <a:prstGeom prst="ellipse">
          <a:avLst/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>
              <a:solidFill>
                <a:schemeClr val="accent6">
                  <a:lumMod val="50000"/>
                </a:schemeClr>
              </a:solidFill>
            </a:rPr>
            <a:t>Desarrollo de turismo enológico </a:t>
          </a:r>
          <a:endParaRPr lang="es-CL" sz="17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55997" y="527097"/>
        <a:ext cx="1181004" cy="1181004"/>
      </dsp:txXfrm>
    </dsp:sp>
    <dsp:sp modelId="{FB0EEED3-3831-4137-B2DC-A7A01250AD8F}">
      <dsp:nvSpPr>
        <dsp:cNvPr id="0" name=""/>
        <dsp:cNvSpPr/>
      </dsp:nvSpPr>
      <dsp:spPr>
        <a:xfrm>
          <a:off x="4717215" y="633244"/>
          <a:ext cx="968711" cy="96871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400" kern="1200"/>
        </a:p>
      </dsp:txBody>
      <dsp:txXfrm>
        <a:off x="4845618" y="832798"/>
        <a:ext cx="711905" cy="569603"/>
      </dsp:txXfrm>
    </dsp:sp>
    <dsp:sp modelId="{A2CC93A5-BD1C-4AD2-AF20-5401E96E1F27}">
      <dsp:nvSpPr>
        <dsp:cNvPr id="0" name=""/>
        <dsp:cNvSpPr/>
      </dsp:nvSpPr>
      <dsp:spPr>
        <a:xfrm>
          <a:off x="5821547" y="282503"/>
          <a:ext cx="1670192" cy="167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Creación</a:t>
          </a:r>
          <a:r>
            <a:rPr lang="es-CL" sz="1700" kern="1200" baseline="0" dirty="0" smtClean="0"/>
            <a:t> de ruta guiada por las instalaciones</a:t>
          </a:r>
          <a:endParaRPr lang="es-CL" sz="1700" kern="1200" dirty="0"/>
        </a:p>
      </dsp:txBody>
      <dsp:txXfrm>
        <a:off x="6066141" y="527097"/>
        <a:ext cx="1181004" cy="118100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E31-74C0-4CA2-A807-E2E5EA8C3978}">
      <dsp:nvSpPr>
        <dsp:cNvPr id="0" name=""/>
        <dsp:cNvSpPr/>
      </dsp:nvSpPr>
      <dsp:spPr>
        <a:xfrm>
          <a:off x="1121" y="225981"/>
          <a:ext cx="1486188" cy="1486188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>
              <a:solidFill>
                <a:srgbClr val="336600"/>
              </a:solidFill>
            </a:rPr>
            <a:t>Uva apreciada por clientes	</a:t>
          </a:r>
        </a:p>
      </dsp:txBody>
      <dsp:txXfrm>
        <a:off x="218768" y="443628"/>
        <a:ext cx="1050894" cy="1050894"/>
      </dsp:txXfrm>
    </dsp:sp>
    <dsp:sp modelId="{FFEEBAC6-50A1-49B7-9532-B12B84D0A85A}">
      <dsp:nvSpPr>
        <dsp:cNvPr id="0" name=""/>
        <dsp:cNvSpPr/>
      </dsp:nvSpPr>
      <dsp:spPr>
        <a:xfrm>
          <a:off x="1607988" y="538081"/>
          <a:ext cx="861989" cy="8619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/>
        </a:p>
      </dsp:txBody>
      <dsp:txXfrm>
        <a:off x="1722245" y="867706"/>
        <a:ext cx="633475" cy="202739"/>
      </dsp:txXfrm>
    </dsp:sp>
    <dsp:sp modelId="{AD691C9E-59F4-45DF-890C-BE7A3326C0E0}">
      <dsp:nvSpPr>
        <dsp:cNvPr id="0" name=""/>
        <dsp:cNvSpPr/>
      </dsp:nvSpPr>
      <dsp:spPr>
        <a:xfrm>
          <a:off x="2590657" y="232952"/>
          <a:ext cx="1486188" cy="1486188"/>
        </a:xfrm>
        <a:prstGeom prst="ellipse">
          <a:avLst/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>
              <a:solidFill>
                <a:schemeClr val="accent6">
                  <a:lumMod val="50000"/>
                </a:schemeClr>
              </a:solidFill>
            </a:rPr>
            <a:t>Consejo de agricultura ecológica </a:t>
          </a:r>
          <a:endParaRPr lang="es-CL" sz="15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808304" y="450599"/>
        <a:ext cx="1050894" cy="1050894"/>
      </dsp:txXfrm>
    </dsp:sp>
    <dsp:sp modelId="{FB0EEED3-3831-4137-B2DC-A7A01250AD8F}">
      <dsp:nvSpPr>
        <dsp:cNvPr id="0" name=""/>
        <dsp:cNvSpPr/>
      </dsp:nvSpPr>
      <dsp:spPr>
        <a:xfrm>
          <a:off x="4197522" y="538081"/>
          <a:ext cx="861989" cy="86198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/>
        </a:p>
      </dsp:txBody>
      <dsp:txXfrm>
        <a:off x="4311779" y="715651"/>
        <a:ext cx="633475" cy="506849"/>
      </dsp:txXfrm>
    </dsp:sp>
    <dsp:sp modelId="{A2CC93A5-BD1C-4AD2-AF20-5401E96E1F27}">
      <dsp:nvSpPr>
        <dsp:cNvPr id="0" name=""/>
        <dsp:cNvSpPr/>
      </dsp:nvSpPr>
      <dsp:spPr>
        <a:xfrm>
          <a:off x="5180190" y="225981"/>
          <a:ext cx="1486188" cy="1486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Desarrollo de nuevos productos a partir de uva</a:t>
          </a:r>
          <a:endParaRPr lang="es-CL" sz="1500" kern="1200" dirty="0"/>
        </a:p>
      </dsp:txBody>
      <dsp:txXfrm>
        <a:off x="5397837" y="443628"/>
        <a:ext cx="1050894" cy="1050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0ECF0-6D55-0542-893D-5B1C82930EF4}">
      <dsp:nvSpPr>
        <dsp:cNvPr id="0" name=""/>
        <dsp:cNvSpPr/>
      </dsp:nvSpPr>
      <dsp:spPr>
        <a:xfrm>
          <a:off x="6806" y="144421"/>
          <a:ext cx="2034415" cy="122064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500" kern="1200" dirty="0" smtClean="0">
              <a:solidFill>
                <a:srgbClr val="336600"/>
              </a:solidFill>
            </a:rPr>
            <a:t>Oportunidad</a:t>
          </a:r>
          <a:endParaRPr lang="es-CL" sz="2500" kern="1200" dirty="0" smtClean="0">
            <a:solidFill>
              <a:srgbClr val="336600"/>
            </a:solidFill>
          </a:endParaRPr>
        </a:p>
      </dsp:txBody>
      <dsp:txXfrm>
        <a:off x="42558" y="180173"/>
        <a:ext cx="1962911" cy="1149145"/>
      </dsp:txXfrm>
    </dsp:sp>
    <dsp:sp modelId="{2613B32A-A5AD-9849-A2ED-D4EB4BE1F8F6}">
      <dsp:nvSpPr>
        <dsp:cNvPr id="0" name=""/>
        <dsp:cNvSpPr/>
      </dsp:nvSpPr>
      <dsp:spPr>
        <a:xfrm rot="5400000">
          <a:off x="772848" y="1257225"/>
          <a:ext cx="431296" cy="504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000" kern="1200"/>
        </a:p>
      </dsp:txBody>
      <dsp:txXfrm>
        <a:off x="837543" y="1293438"/>
        <a:ext cx="301907" cy="302721"/>
      </dsp:txXfrm>
    </dsp:sp>
    <dsp:sp modelId="{4852049B-88A0-AA40-940A-8E6673A72B94}">
      <dsp:nvSpPr>
        <dsp:cNvPr id="0" name=""/>
        <dsp:cNvSpPr/>
      </dsp:nvSpPr>
      <dsp:spPr>
        <a:xfrm>
          <a:off x="2854988" y="144421"/>
          <a:ext cx="2034415" cy="1220649"/>
        </a:xfrm>
        <a:prstGeom prst="roundRect">
          <a:avLst>
            <a:gd name="adj" fmla="val 10000"/>
          </a:avLst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500" kern="1200" dirty="0" smtClean="0">
              <a:solidFill>
                <a:schemeClr val="accent6">
                  <a:lumMod val="50000"/>
                </a:schemeClr>
              </a:solidFill>
            </a:rPr>
            <a:t>Debilidad</a:t>
          </a:r>
          <a:endParaRPr lang="es-CL" sz="25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890740" y="180173"/>
        <a:ext cx="1962911" cy="1149145"/>
      </dsp:txXfrm>
    </dsp:sp>
    <dsp:sp modelId="{9DA16210-5B62-D34A-8C02-536F0BCDC4F2}">
      <dsp:nvSpPr>
        <dsp:cNvPr id="0" name=""/>
        <dsp:cNvSpPr/>
      </dsp:nvSpPr>
      <dsp:spPr>
        <a:xfrm rot="5400000">
          <a:off x="6538140" y="1257225"/>
          <a:ext cx="431296" cy="504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000" kern="1200"/>
        </a:p>
      </dsp:txBody>
      <dsp:txXfrm>
        <a:off x="6602835" y="1293438"/>
        <a:ext cx="301907" cy="302721"/>
      </dsp:txXfrm>
    </dsp:sp>
    <dsp:sp modelId="{694624D6-8EF3-2E4D-A661-3C02B9DEB32B}">
      <dsp:nvSpPr>
        <dsp:cNvPr id="0" name=""/>
        <dsp:cNvSpPr/>
      </dsp:nvSpPr>
      <dsp:spPr>
        <a:xfrm>
          <a:off x="5703170" y="144421"/>
          <a:ext cx="2034415" cy="122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500" kern="1200" dirty="0" smtClean="0"/>
            <a:t>Estrategia de reorientaci</a:t>
          </a:r>
          <a:r>
            <a:rPr lang="es-CL" sz="2500" kern="1200" dirty="0" smtClean="0"/>
            <a:t>ón</a:t>
          </a:r>
          <a:endParaRPr lang="es-CL" sz="2500" kern="1200" dirty="0"/>
        </a:p>
      </dsp:txBody>
      <dsp:txXfrm>
        <a:off x="5738922" y="180173"/>
        <a:ext cx="1962911" cy="1149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E31-74C0-4CA2-A807-E2E5EA8C3978}">
      <dsp:nvSpPr>
        <dsp:cNvPr id="0" name=""/>
        <dsp:cNvSpPr/>
      </dsp:nvSpPr>
      <dsp:spPr>
        <a:xfrm>
          <a:off x="1260" y="282503"/>
          <a:ext cx="1670192" cy="1670192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rgbClr val="336600"/>
              </a:solidFill>
            </a:rPr>
            <a:t>-Cambios de gustos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rgbClr val="336600"/>
              </a:solidFill>
            </a:rPr>
            <a:t>-Nuevas tecnolog</a:t>
          </a:r>
          <a:r>
            <a:rPr lang="es-CL" sz="1400" kern="1200" dirty="0" smtClean="0">
              <a:solidFill>
                <a:srgbClr val="336600"/>
              </a:solidFill>
            </a:rPr>
            <a:t>ías</a:t>
          </a:r>
          <a:endParaRPr lang="es-CL" sz="1400" kern="1200" dirty="0" smtClean="0">
            <a:solidFill>
              <a:srgbClr val="336600"/>
            </a:solidFill>
          </a:endParaRPr>
        </a:p>
      </dsp:txBody>
      <dsp:txXfrm>
        <a:off x="245854" y="527097"/>
        <a:ext cx="1181004" cy="1181004"/>
      </dsp:txXfrm>
    </dsp:sp>
    <dsp:sp modelId="{FFEEBAC6-50A1-49B7-9532-B12B84D0A85A}">
      <dsp:nvSpPr>
        <dsp:cNvPr id="0" name=""/>
        <dsp:cNvSpPr/>
      </dsp:nvSpPr>
      <dsp:spPr>
        <a:xfrm>
          <a:off x="1807072" y="633244"/>
          <a:ext cx="968711" cy="9687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/>
        </a:p>
      </dsp:txBody>
      <dsp:txXfrm>
        <a:off x="1935475" y="1003679"/>
        <a:ext cx="711905" cy="227841"/>
      </dsp:txXfrm>
    </dsp:sp>
    <dsp:sp modelId="{AD691C9E-59F4-45DF-890C-BE7A3326C0E0}">
      <dsp:nvSpPr>
        <dsp:cNvPr id="0" name=""/>
        <dsp:cNvSpPr/>
      </dsp:nvSpPr>
      <dsp:spPr>
        <a:xfrm>
          <a:off x="2911403" y="282503"/>
          <a:ext cx="1670192" cy="1670192"/>
        </a:xfrm>
        <a:prstGeom prst="ellipse">
          <a:avLst/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chemeClr val="accent6">
                  <a:lumMod val="50000"/>
                </a:schemeClr>
              </a:solidFill>
            </a:rPr>
            <a:t>Sin experiencia en las nuevas tecnolog</a:t>
          </a:r>
          <a:r>
            <a:rPr lang="es-CL" sz="1400" kern="1200" dirty="0" smtClean="0">
              <a:solidFill>
                <a:schemeClr val="accent6">
                  <a:lumMod val="50000"/>
                </a:schemeClr>
              </a:solidFill>
            </a:rPr>
            <a:t>ías</a:t>
          </a:r>
          <a:endParaRPr lang="es-CL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55997" y="527097"/>
        <a:ext cx="1181004" cy="1181004"/>
      </dsp:txXfrm>
    </dsp:sp>
    <dsp:sp modelId="{FB0EEED3-3831-4137-B2DC-A7A01250AD8F}">
      <dsp:nvSpPr>
        <dsp:cNvPr id="0" name=""/>
        <dsp:cNvSpPr/>
      </dsp:nvSpPr>
      <dsp:spPr>
        <a:xfrm>
          <a:off x="4717215" y="633244"/>
          <a:ext cx="968711" cy="96871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/>
        </a:p>
      </dsp:txBody>
      <dsp:txXfrm>
        <a:off x="4845618" y="832798"/>
        <a:ext cx="711905" cy="569603"/>
      </dsp:txXfrm>
    </dsp:sp>
    <dsp:sp modelId="{A2CC93A5-BD1C-4AD2-AF20-5401E96E1F27}">
      <dsp:nvSpPr>
        <dsp:cNvPr id="0" name=""/>
        <dsp:cNvSpPr/>
      </dsp:nvSpPr>
      <dsp:spPr>
        <a:xfrm>
          <a:off x="5821547" y="282503"/>
          <a:ext cx="1670192" cy="167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Puesta en funcionamiento de nueva linea de negocio</a:t>
          </a:r>
          <a:endParaRPr lang="es-CL" sz="1400" kern="1200" dirty="0"/>
        </a:p>
      </dsp:txBody>
      <dsp:txXfrm>
        <a:off x="6066141" y="527097"/>
        <a:ext cx="1181004" cy="1181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0ECF0-6D55-0542-893D-5B1C82930EF4}">
      <dsp:nvSpPr>
        <dsp:cNvPr id="0" name=""/>
        <dsp:cNvSpPr/>
      </dsp:nvSpPr>
      <dsp:spPr>
        <a:xfrm>
          <a:off x="6795" y="145384"/>
          <a:ext cx="2031205" cy="121872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500" kern="1200" dirty="0" smtClean="0">
              <a:solidFill>
                <a:srgbClr val="336600"/>
              </a:solidFill>
            </a:rPr>
            <a:t>Amenazas</a:t>
          </a:r>
          <a:endParaRPr lang="es-CL" sz="2500" kern="1200" dirty="0" smtClean="0">
            <a:solidFill>
              <a:srgbClr val="336600"/>
            </a:solidFill>
          </a:endParaRPr>
        </a:p>
      </dsp:txBody>
      <dsp:txXfrm>
        <a:off x="42490" y="181079"/>
        <a:ext cx="1959815" cy="1147333"/>
      </dsp:txXfrm>
    </dsp:sp>
    <dsp:sp modelId="{2613B32A-A5AD-9849-A2ED-D4EB4BE1F8F6}">
      <dsp:nvSpPr>
        <dsp:cNvPr id="0" name=""/>
        <dsp:cNvSpPr/>
      </dsp:nvSpPr>
      <dsp:spPr>
        <a:xfrm rot="5400000">
          <a:off x="771628" y="1257623"/>
          <a:ext cx="430615" cy="503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000" kern="1200"/>
        </a:p>
      </dsp:txBody>
      <dsp:txXfrm>
        <a:off x="836220" y="1293779"/>
        <a:ext cx="301431" cy="302242"/>
      </dsp:txXfrm>
    </dsp:sp>
    <dsp:sp modelId="{4852049B-88A0-AA40-940A-8E6673A72B94}">
      <dsp:nvSpPr>
        <dsp:cNvPr id="0" name=""/>
        <dsp:cNvSpPr/>
      </dsp:nvSpPr>
      <dsp:spPr>
        <a:xfrm>
          <a:off x="2850482" y="145384"/>
          <a:ext cx="2031205" cy="1218723"/>
        </a:xfrm>
        <a:prstGeom prst="roundRect">
          <a:avLst>
            <a:gd name="adj" fmla="val 10000"/>
          </a:avLst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500" kern="1200" dirty="0" smtClean="0">
              <a:solidFill>
                <a:schemeClr val="accent6">
                  <a:lumMod val="50000"/>
                </a:schemeClr>
              </a:solidFill>
            </a:rPr>
            <a:t>Debilidades</a:t>
          </a:r>
          <a:endParaRPr lang="es-CL" sz="25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886177" y="181079"/>
        <a:ext cx="1959815" cy="1147333"/>
      </dsp:txXfrm>
    </dsp:sp>
    <dsp:sp modelId="{9DA16210-5B62-D34A-8C02-536F0BCDC4F2}">
      <dsp:nvSpPr>
        <dsp:cNvPr id="0" name=""/>
        <dsp:cNvSpPr/>
      </dsp:nvSpPr>
      <dsp:spPr>
        <a:xfrm rot="5400000">
          <a:off x="6527822" y="1257623"/>
          <a:ext cx="430615" cy="503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000" kern="1200"/>
        </a:p>
      </dsp:txBody>
      <dsp:txXfrm>
        <a:off x="6592414" y="1293779"/>
        <a:ext cx="301431" cy="302242"/>
      </dsp:txXfrm>
    </dsp:sp>
    <dsp:sp modelId="{694624D6-8EF3-2E4D-A661-3C02B9DEB32B}">
      <dsp:nvSpPr>
        <dsp:cNvPr id="0" name=""/>
        <dsp:cNvSpPr/>
      </dsp:nvSpPr>
      <dsp:spPr>
        <a:xfrm>
          <a:off x="5694170" y="145384"/>
          <a:ext cx="2031205" cy="121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500" kern="1200" dirty="0" smtClean="0"/>
            <a:t>Estrategia de supervivencia</a:t>
          </a:r>
          <a:endParaRPr lang="es-CL" sz="2500" kern="1200" dirty="0"/>
        </a:p>
      </dsp:txBody>
      <dsp:txXfrm>
        <a:off x="5729865" y="181079"/>
        <a:ext cx="1959815" cy="11473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E31-74C0-4CA2-A807-E2E5EA8C3978}">
      <dsp:nvSpPr>
        <dsp:cNvPr id="0" name=""/>
        <dsp:cNvSpPr/>
      </dsp:nvSpPr>
      <dsp:spPr>
        <a:xfrm>
          <a:off x="1260" y="282503"/>
          <a:ext cx="1670192" cy="1670192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>
              <a:solidFill>
                <a:srgbClr val="336600"/>
              </a:solidFill>
            </a:rPr>
            <a:t>Imagen corporativa</a:t>
          </a:r>
          <a:endParaRPr lang="es-CL" sz="1600" kern="1200" dirty="0" smtClean="0">
            <a:solidFill>
              <a:srgbClr val="336600"/>
            </a:solidFill>
          </a:endParaRPr>
        </a:p>
      </dsp:txBody>
      <dsp:txXfrm>
        <a:off x="245854" y="527097"/>
        <a:ext cx="1181004" cy="1181004"/>
      </dsp:txXfrm>
    </dsp:sp>
    <dsp:sp modelId="{FFEEBAC6-50A1-49B7-9532-B12B84D0A85A}">
      <dsp:nvSpPr>
        <dsp:cNvPr id="0" name=""/>
        <dsp:cNvSpPr/>
      </dsp:nvSpPr>
      <dsp:spPr>
        <a:xfrm>
          <a:off x="1807072" y="633244"/>
          <a:ext cx="968711" cy="9687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300" kern="1200"/>
        </a:p>
      </dsp:txBody>
      <dsp:txXfrm>
        <a:off x="1935475" y="1003679"/>
        <a:ext cx="711905" cy="227841"/>
      </dsp:txXfrm>
    </dsp:sp>
    <dsp:sp modelId="{AD691C9E-59F4-45DF-890C-BE7A3326C0E0}">
      <dsp:nvSpPr>
        <dsp:cNvPr id="0" name=""/>
        <dsp:cNvSpPr/>
      </dsp:nvSpPr>
      <dsp:spPr>
        <a:xfrm>
          <a:off x="2911403" y="282503"/>
          <a:ext cx="1670192" cy="1670192"/>
        </a:xfrm>
        <a:prstGeom prst="ellipse">
          <a:avLst/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>
              <a:solidFill>
                <a:schemeClr val="accent6">
                  <a:lumMod val="50000"/>
                </a:schemeClr>
              </a:solidFill>
            </a:rPr>
            <a:t>Nuevos competidores</a:t>
          </a:r>
          <a:endParaRPr lang="es-CL" sz="16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55997" y="527097"/>
        <a:ext cx="1181004" cy="1181004"/>
      </dsp:txXfrm>
    </dsp:sp>
    <dsp:sp modelId="{FB0EEED3-3831-4137-B2DC-A7A01250AD8F}">
      <dsp:nvSpPr>
        <dsp:cNvPr id="0" name=""/>
        <dsp:cNvSpPr/>
      </dsp:nvSpPr>
      <dsp:spPr>
        <a:xfrm>
          <a:off x="4717215" y="633244"/>
          <a:ext cx="968711" cy="96871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300" kern="1200"/>
        </a:p>
      </dsp:txBody>
      <dsp:txXfrm>
        <a:off x="4845618" y="832798"/>
        <a:ext cx="711905" cy="569603"/>
      </dsp:txXfrm>
    </dsp:sp>
    <dsp:sp modelId="{A2CC93A5-BD1C-4AD2-AF20-5401E96E1F27}">
      <dsp:nvSpPr>
        <dsp:cNvPr id="0" name=""/>
        <dsp:cNvSpPr/>
      </dsp:nvSpPr>
      <dsp:spPr>
        <a:xfrm>
          <a:off x="5821547" y="282503"/>
          <a:ext cx="1670192" cy="167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Reforzar la imagen de la marca</a:t>
          </a:r>
          <a:endParaRPr lang="es-CL" sz="1600" kern="1200" dirty="0"/>
        </a:p>
      </dsp:txBody>
      <dsp:txXfrm>
        <a:off x="6066141" y="527097"/>
        <a:ext cx="1181004" cy="1181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0ECF0-6D55-0542-893D-5B1C82930EF4}">
      <dsp:nvSpPr>
        <dsp:cNvPr id="0" name=""/>
        <dsp:cNvSpPr/>
      </dsp:nvSpPr>
      <dsp:spPr>
        <a:xfrm>
          <a:off x="6795" y="145384"/>
          <a:ext cx="2031205" cy="121872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>
              <a:solidFill>
                <a:srgbClr val="336600"/>
              </a:solidFill>
            </a:rPr>
            <a:t>Fortalezas</a:t>
          </a:r>
          <a:endParaRPr lang="es-CL" sz="3200" kern="1200" dirty="0" smtClean="0">
            <a:solidFill>
              <a:srgbClr val="336600"/>
            </a:solidFill>
          </a:endParaRPr>
        </a:p>
      </dsp:txBody>
      <dsp:txXfrm>
        <a:off x="42490" y="181079"/>
        <a:ext cx="1959815" cy="1147333"/>
      </dsp:txXfrm>
    </dsp:sp>
    <dsp:sp modelId="{2613B32A-A5AD-9849-A2ED-D4EB4BE1F8F6}">
      <dsp:nvSpPr>
        <dsp:cNvPr id="0" name=""/>
        <dsp:cNvSpPr/>
      </dsp:nvSpPr>
      <dsp:spPr>
        <a:xfrm rot="5400000">
          <a:off x="771628" y="1257623"/>
          <a:ext cx="430615" cy="503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100" kern="1200"/>
        </a:p>
      </dsp:txBody>
      <dsp:txXfrm>
        <a:off x="836220" y="1293779"/>
        <a:ext cx="301431" cy="302242"/>
      </dsp:txXfrm>
    </dsp:sp>
    <dsp:sp modelId="{4852049B-88A0-AA40-940A-8E6673A72B94}">
      <dsp:nvSpPr>
        <dsp:cNvPr id="0" name=""/>
        <dsp:cNvSpPr/>
      </dsp:nvSpPr>
      <dsp:spPr>
        <a:xfrm>
          <a:off x="2850482" y="145384"/>
          <a:ext cx="2031205" cy="1218723"/>
        </a:xfrm>
        <a:prstGeom prst="roundRect">
          <a:avLst>
            <a:gd name="adj" fmla="val 10000"/>
          </a:avLst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>
              <a:solidFill>
                <a:schemeClr val="accent6">
                  <a:lumMod val="50000"/>
                </a:schemeClr>
              </a:solidFill>
            </a:rPr>
            <a:t>Amenazas</a:t>
          </a:r>
          <a:endParaRPr lang="es-CL" sz="32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886177" y="181079"/>
        <a:ext cx="1959815" cy="1147333"/>
      </dsp:txXfrm>
    </dsp:sp>
    <dsp:sp modelId="{9DA16210-5B62-D34A-8C02-536F0BCDC4F2}">
      <dsp:nvSpPr>
        <dsp:cNvPr id="0" name=""/>
        <dsp:cNvSpPr/>
      </dsp:nvSpPr>
      <dsp:spPr>
        <a:xfrm rot="5400000">
          <a:off x="6527822" y="1257623"/>
          <a:ext cx="430615" cy="5037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100" kern="1200"/>
        </a:p>
      </dsp:txBody>
      <dsp:txXfrm>
        <a:off x="6592414" y="1293779"/>
        <a:ext cx="301431" cy="302242"/>
      </dsp:txXfrm>
    </dsp:sp>
    <dsp:sp modelId="{694624D6-8EF3-2E4D-A661-3C02B9DEB32B}">
      <dsp:nvSpPr>
        <dsp:cNvPr id="0" name=""/>
        <dsp:cNvSpPr/>
      </dsp:nvSpPr>
      <dsp:spPr>
        <a:xfrm>
          <a:off x="5694170" y="145384"/>
          <a:ext cx="2031205" cy="121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kern="1200" dirty="0" smtClean="0"/>
            <a:t>Estrategia defensiva</a:t>
          </a:r>
          <a:endParaRPr lang="es-CL" sz="3200" kern="1200" dirty="0"/>
        </a:p>
      </dsp:txBody>
      <dsp:txXfrm>
        <a:off x="5729865" y="181079"/>
        <a:ext cx="1959815" cy="11473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E31-74C0-4CA2-A807-E2E5EA8C3978}">
      <dsp:nvSpPr>
        <dsp:cNvPr id="0" name=""/>
        <dsp:cNvSpPr/>
      </dsp:nvSpPr>
      <dsp:spPr>
        <a:xfrm>
          <a:off x="1260" y="282503"/>
          <a:ext cx="1670192" cy="1670192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>
              <a:solidFill>
                <a:srgbClr val="336600"/>
              </a:solidFill>
            </a:rPr>
            <a:t>Experiencia internacional</a:t>
          </a:r>
          <a:endParaRPr lang="es-CL" sz="1600" kern="1200" dirty="0" smtClean="0">
            <a:solidFill>
              <a:srgbClr val="336600"/>
            </a:solidFill>
          </a:endParaRPr>
        </a:p>
      </dsp:txBody>
      <dsp:txXfrm>
        <a:off x="245854" y="527097"/>
        <a:ext cx="1181004" cy="1181004"/>
      </dsp:txXfrm>
    </dsp:sp>
    <dsp:sp modelId="{FFEEBAC6-50A1-49B7-9532-B12B84D0A85A}">
      <dsp:nvSpPr>
        <dsp:cNvPr id="0" name=""/>
        <dsp:cNvSpPr/>
      </dsp:nvSpPr>
      <dsp:spPr>
        <a:xfrm>
          <a:off x="1807072" y="633244"/>
          <a:ext cx="968711" cy="9687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300" kern="1200"/>
        </a:p>
      </dsp:txBody>
      <dsp:txXfrm>
        <a:off x="1935475" y="1003679"/>
        <a:ext cx="711905" cy="227841"/>
      </dsp:txXfrm>
    </dsp:sp>
    <dsp:sp modelId="{AD691C9E-59F4-45DF-890C-BE7A3326C0E0}">
      <dsp:nvSpPr>
        <dsp:cNvPr id="0" name=""/>
        <dsp:cNvSpPr/>
      </dsp:nvSpPr>
      <dsp:spPr>
        <a:xfrm>
          <a:off x="2911403" y="282503"/>
          <a:ext cx="1670192" cy="1670192"/>
        </a:xfrm>
        <a:prstGeom prst="ellipse">
          <a:avLst/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>
              <a:solidFill>
                <a:schemeClr val="accent6">
                  <a:lumMod val="50000"/>
                </a:schemeClr>
              </a:solidFill>
            </a:rPr>
            <a:t>Nuevos mercados</a:t>
          </a:r>
          <a:endParaRPr lang="es-CL" sz="16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155997" y="527097"/>
        <a:ext cx="1181004" cy="1181004"/>
      </dsp:txXfrm>
    </dsp:sp>
    <dsp:sp modelId="{FB0EEED3-3831-4137-B2DC-A7A01250AD8F}">
      <dsp:nvSpPr>
        <dsp:cNvPr id="0" name=""/>
        <dsp:cNvSpPr/>
      </dsp:nvSpPr>
      <dsp:spPr>
        <a:xfrm>
          <a:off x="4717215" y="633244"/>
          <a:ext cx="968711" cy="96871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300" kern="1200"/>
        </a:p>
      </dsp:txBody>
      <dsp:txXfrm>
        <a:off x="4845618" y="832798"/>
        <a:ext cx="711905" cy="569603"/>
      </dsp:txXfrm>
    </dsp:sp>
    <dsp:sp modelId="{A2CC93A5-BD1C-4AD2-AF20-5401E96E1F27}">
      <dsp:nvSpPr>
        <dsp:cNvPr id="0" name=""/>
        <dsp:cNvSpPr/>
      </dsp:nvSpPr>
      <dsp:spPr>
        <a:xfrm>
          <a:off x="5821547" y="282503"/>
          <a:ext cx="1670192" cy="167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Nuevos mercados exteriores</a:t>
          </a:r>
          <a:endParaRPr lang="es-CL" sz="1600" kern="1200" dirty="0"/>
        </a:p>
      </dsp:txBody>
      <dsp:txXfrm>
        <a:off x="6066141" y="527097"/>
        <a:ext cx="1181004" cy="11810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0ECF0-6D55-0542-893D-5B1C82930EF4}">
      <dsp:nvSpPr>
        <dsp:cNvPr id="0" name=""/>
        <dsp:cNvSpPr/>
      </dsp:nvSpPr>
      <dsp:spPr>
        <a:xfrm>
          <a:off x="6761" y="148466"/>
          <a:ext cx="2020934" cy="121256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kern="1200" dirty="0" smtClean="0">
              <a:solidFill>
                <a:srgbClr val="336600"/>
              </a:solidFill>
            </a:rPr>
            <a:t>Fortaleza</a:t>
          </a:r>
          <a:endParaRPr lang="es-CL" sz="2600" kern="1200" dirty="0" smtClean="0">
            <a:solidFill>
              <a:srgbClr val="336600"/>
            </a:solidFill>
          </a:endParaRPr>
        </a:p>
      </dsp:txBody>
      <dsp:txXfrm>
        <a:off x="42276" y="183981"/>
        <a:ext cx="1949904" cy="1141530"/>
      </dsp:txXfrm>
    </dsp:sp>
    <dsp:sp modelId="{2613B32A-A5AD-9849-A2ED-D4EB4BE1F8F6}">
      <dsp:nvSpPr>
        <dsp:cNvPr id="0" name=""/>
        <dsp:cNvSpPr/>
      </dsp:nvSpPr>
      <dsp:spPr>
        <a:xfrm rot="5400000">
          <a:off x="767727" y="1258897"/>
          <a:ext cx="428438" cy="501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100" kern="1200"/>
        </a:p>
      </dsp:txBody>
      <dsp:txXfrm>
        <a:off x="831993" y="1294870"/>
        <a:ext cx="299907" cy="300715"/>
      </dsp:txXfrm>
    </dsp:sp>
    <dsp:sp modelId="{4852049B-88A0-AA40-940A-8E6673A72B94}">
      <dsp:nvSpPr>
        <dsp:cNvPr id="0" name=""/>
        <dsp:cNvSpPr/>
      </dsp:nvSpPr>
      <dsp:spPr>
        <a:xfrm>
          <a:off x="2836070" y="148466"/>
          <a:ext cx="2020934" cy="1212560"/>
        </a:xfrm>
        <a:prstGeom prst="roundRect">
          <a:avLst>
            <a:gd name="adj" fmla="val 10000"/>
          </a:avLst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kern="1200" dirty="0" smtClean="0">
              <a:solidFill>
                <a:schemeClr val="accent6">
                  <a:lumMod val="50000"/>
                </a:schemeClr>
              </a:solidFill>
            </a:rPr>
            <a:t>Oportunidad</a:t>
          </a:r>
          <a:endParaRPr lang="es-CL" sz="26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871585" y="183981"/>
        <a:ext cx="1949904" cy="1141530"/>
      </dsp:txXfrm>
    </dsp:sp>
    <dsp:sp modelId="{9DA16210-5B62-D34A-8C02-536F0BCDC4F2}">
      <dsp:nvSpPr>
        <dsp:cNvPr id="0" name=""/>
        <dsp:cNvSpPr/>
      </dsp:nvSpPr>
      <dsp:spPr>
        <a:xfrm rot="5400000">
          <a:off x="6494816" y="1258897"/>
          <a:ext cx="428438" cy="5011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2100" kern="1200"/>
        </a:p>
      </dsp:txBody>
      <dsp:txXfrm>
        <a:off x="6559082" y="1294870"/>
        <a:ext cx="299907" cy="300715"/>
      </dsp:txXfrm>
    </dsp:sp>
    <dsp:sp modelId="{694624D6-8EF3-2E4D-A661-3C02B9DEB32B}">
      <dsp:nvSpPr>
        <dsp:cNvPr id="0" name=""/>
        <dsp:cNvSpPr/>
      </dsp:nvSpPr>
      <dsp:spPr>
        <a:xfrm>
          <a:off x="5665378" y="148466"/>
          <a:ext cx="2020934" cy="1212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kern="1200" dirty="0" smtClean="0"/>
            <a:t>Estrategia Ofensiva</a:t>
          </a:r>
          <a:endParaRPr lang="es-CL" sz="2600" kern="1200" dirty="0"/>
        </a:p>
      </dsp:txBody>
      <dsp:txXfrm>
        <a:off x="5700893" y="183981"/>
        <a:ext cx="1949904" cy="11415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12E31-74C0-4CA2-A807-E2E5EA8C3978}">
      <dsp:nvSpPr>
        <dsp:cNvPr id="0" name=""/>
        <dsp:cNvSpPr/>
      </dsp:nvSpPr>
      <dsp:spPr>
        <a:xfrm>
          <a:off x="1260" y="282503"/>
          <a:ext cx="1670192" cy="1670192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>
              <a:solidFill>
                <a:srgbClr val="336600"/>
              </a:solidFill>
            </a:rPr>
            <a:t>Rápida gestión y entrega de pedidos</a:t>
          </a:r>
        </a:p>
      </dsp:txBody>
      <dsp:txXfrm>
        <a:off x="245854" y="527097"/>
        <a:ext cx="1181004" cy="1181004"/>
      </dsp:txXfrm>
    </dsp:sp>
    <dsp:sp modelId="{FFEEBAC6-50A1-49B7-9532-B12B84D0A85A}">
      <dsp:nvSpPr>
        <dsp:cNvPr id="0" name=""/>
        <dsp:cNvSpPr/>
      </dsp:nvSpPr>
      <dsp:spPr>
        <a:xfrm>
          <a:off x="1807072" y="633244"/>
          <a:ext cx="968711" cy="96871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/>
        </a:p>
      </dsp:txBody>
      <dsp:txXfrm>
        <a:off x="1935475" y="1003679"/>
        <a:ext cx="711905" cy="227841"/>
      </dsp:txXfrm>
    </dsp:sp>
    <dsp:sp modelId="{AD691C9E-59F4-45DF-890C-BE7A3326C0E0}">
      <dsp:nvSpPr>
        <dsp:cNvPr id="0" name=""/>
        <dsp:cNvSpPr/>
      </dsp:nvSpPr>
      <dsp:spPr>
        <a:xfrm>
          <a:off x="2911403" y="282503"/>
          <a:ext cx="1670192" cy="1670192"/>
        </a:xfrm>
        <a:prstGeom prst="ellipse">
          <a:avLst/>
        </a:prstGeom>
        <a:solidFill>
          <a:srgbClr val="E7F8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>
              <a:solidFill>
                <a:schemeClr val="accent6">
                  <a:lumMod val="50000"/>
                </a:schemeClr>
              </a:solidFill>
            </a:rPr>
            <a:t>Incorporación de nuevas tecnologías al proceso productivo</a:t>
          </a:r>
        </a:p>
      </dsp:txBody>
      <dsp:txXfrm>
        <a:off x="3155997" y="527097"/>
        <a:ext cx="1181004" cy="1181004"/>
      </dsp:txXfrm>
    </dsp:sp>
    <dsp:sp modelId="{FB0EEED3-3831-4137-B2DC-A7A01250AD8F}">
      <dsp:nvSpPr>
        <dsp:cNvPr id="0" name=""/>
        <dsp:cNvSpPr/>
      </dsp:nvSpPr>
      <dsp:spPr>
        <a:xfrm>
          <a:off x="4717215" y="633244"/>
          <a:ext cx="968711" cy="96871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/>
        </a:p>
      </dsp:txBody>
      <dsp:txXfrm>
        <a:off x="4845618" y="832798"/>
        <a:ext cx="711905" cy="569603"/>
      </dsp:txXfrm>
    </dsp:sp>
    <dsp:sp modelId="{A2CC93A5-BD1C-4AD2-AF20-5401E96E1F27}">
      <dsp:nvSpPr>
        <dsp:cNvPr id="0" name=""/>
        <dsp:cNvSpPr/>
      </dsp:nvSpPr>
      <dsp:spPr>
        <a:xfrm>
          <a:off x="5821547" y="282503"/>
          <a:ext cx="1670192" cy="167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Desarrollar nuevo canal de distribución Tienda Online</a:t>
          </a:r>
          <a:endParaRPr lang="es-CL" sz="1500" kern="1200" dirty="0"/>
        </a:p>
      </dsp:txBody>
      <dsp:txXfrm>
        <a:off x="6066141" y="527097"/>
        <a:ext cx="1181004" cy="1181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26-08-15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0.xml"/><Relationship Id="rId12" Type="http://schemas.microsoft.com/office/2007/relationships/diagramDrawing" Target="../diagrams/drawing10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diagramData" Target="../diagrams/data10.xml"/><Relationship Id="rId9" Type="http://schemas.openxmlformats.org/officeDocument/2006/relationships/diagramLayout" Target="../diagrams/layout10.xml"/><Relationship Id="rId10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2.xml"/><Relationship Id="rId12" Type="http://schemas.microsoft.com/office/2007/relationships/diagramDrawing" Target="../diagrams/drawing1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diagramData" Target="../diagrams/data12.xml"/><Relationship Id="rId9" Type="http://schemas.openxmlformats.org/officeDocument/2006/relationships/diagramLayout" Target="../diagrams/layout12.xml"/><Relationship Id="rId10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12.xml"/><Relationship Id="rId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r>
              <a:rPr lang="es-CL" sz="3600" b="1" dirty="0" smtClean="0">
                <a:solidFill>
                  <a:srgbClr val="D40202"/>
                </a:solidFill>
                <a:latin typeface="Myriad Pro"/>
                <a:cs typeface="Myriad Pro"/>
              </a:rPr>
              <a:t>CAME</a:t>
            </a:r>
            <a:endParaRPr lang="es-CL" sz="36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37059" y="137234"/>
            <a:ext cx="2099313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INFORMÁTICA Y TELECOMUNICACIONES</a:t>
            </a:r>
            <a:endParaRPr lang="es-CL" sz="1400" kern="1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49884" y="4854365"/>
            <a:ext cx="1325593" cy="1894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NOMBRE:</a:t>
            </a:r>
          </a:p>
          <a:p>
            <a:pPr algn="r">
              <a:lnSpc>
                <a:spcPct val="120000"/>
              </a:lnSpc>
            </a:pPr>
            <a:endParaRPr lang="es-CL" sz="1400" dirty="0">
              <a:latin typeface="Myriad Pro"/>
              <a:cs typeface="Myriad Pro"/>
            </a:endParaRPr>
          </a:p>
          <a:p>
            <a:pPr algn="r"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 </a:t>
            </a:r>
          </a:p>
          <a:p>
            <a:pPr algn="r"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CARRERA:</a:t>
            </a:r>
          </a:p>
          <a:p>
            <a:pPr algn="r"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ASIGNTATURA:</a:t>
            </a:r>
          </a:p>
          <a:p>
            <a:pPr algn="r"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PROFESOR:</a:t>
            </a:r>
          </a:p>
          <a:p>
            <a:pPr algn="r"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FECHA:</a:t>
            </a:r>
            <a:endParaRPr lang="es-CL" sz="1400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766810" y="4867120"/>
            <a:ext cx="2058304" cy="2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Cristian Araya L.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Nikolas Chia M.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Yvonne Quinteros Q.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Ingeniería en informática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Planificación estratégica</a:t>
            </a:r>
          </a:p>
          <a:p>
            <a:pPr>
              <a:lnSpc>
                <a:spcPct val="120000"/>
              </a:lnSpc>
            </a:pPr>
            <a:r>
              <a:rPr lang="es-ES" sz="1400" dirty="0"/>
              <a:t>Marcelo </a:t>
            </a:r>
            <a:r>
              <a:rPr lang="es-ES" sz="1400" dirty="0" smtClean="0"/>
              <a:t>Leiva M.</a:t>
            </a:r>
            <a:endParaRPr lang="es-ES" sz="1400" dirty="0"/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25-Agosto-2015</a:t>
            </a:r>
          </a:p>
          <a:p>
            <a:pPr>
              <a:lnSpc>
                <a:spcPct val="120000"/>
              </a:lnSpc>
            </a:pPr>
            <a:endParaRPr lang="es-CL" sz="14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CONTENIDO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23280" y="706504"/>
            <a:ext cx="2322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estrategias</a:t>
            </a:r>
            <a:endParaRPr lang="es-E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n 8" descr="came_significad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78049" b="353"/>
          <a:stretch/>
        </p:blipFill>
        <p:spPr>
          <a:xfrm>
            <a:off x="1116488" y="1555979"/>
            <a:ext cx="6911024" cy="106152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95957" y="3131030"/>
            <a:ext cx="7484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Potenciar las fortalezas para aprovechar las oportunidades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04441" y="3232326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07821" y="3136099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89337" y="3926274"/>
            <a:ext cx="7474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Los emprendedores deben utilizar dicha estrategia en la fase inicial de su proyecto.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297821" y="4027570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01201" y="3931343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1434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CONTENIDO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280" y="706504"/>
            <a:ext cx="2322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estrategias</a:t>
            </a:r>
            <a:endParaRPr lang="es-E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Diagrama 24"/>
          <p:cNvGraphicFramePr/>
          <p:nvPr>
            <p:extLst>
              <p:ext uri="{D42A27DB-BD31-4B8C-83A1-F6EECF244321}">
                <p14:modId xmlns:p14="http://schemas.microsoft.com/office/powerpoint/2010/main" val="2315925573"/>
              </p:ext>
            </p:extLst>
          </p:nvPr>
        </p:nvGraphicFramePr>
        <p:xfrm>
          <a:off x="825500" y="3597459"/>
          <a:ext cx="74930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Agrupar 3"/>
          <p:cNvGrpSpPr/>
          <p:nvPr/>
        </p:nvGrpSpPr>
        <p:grpSpPr>
          <a:xfrm>
            <a:off x="722869" y="2007867"/>
            <a:ext cx="7693075" cy="1709605"/>
            <a:chOff x="838330" y="1725651"/>
            <a:chExt cx="7493000" cy="1709605"/>
          </a:xfrm>
        </p:grpSpPr>
        <p:grpSp>
          <p:nvGrpSpPr>
            <p:cNvPr id="27" name="Agrupar 26"/>
            <p:cNvGrpSpPr/>
            <p:nvPr/>
          </p:nvGrpSpPr>
          <p:grpSpPr>
            <a:xfrm>
              <a:off x="4327922" y="3009376"/>
              <a:ext cx="488157" cy="425880"/>
              <a:chOff x="6290473" y="1817906"/>
              <a:chExt cx="488157" cy="417295"/>
            </a:xfrm>
          </p:grpSpPr>
          <p:sp>
            <p:nvSpPr>
              <p:cNvPr id="28" name="Flecha derecha 27"/>
              <p:cNvSpPr/>
              <p:nvPr/>
            </p:nvSpPr>
            <p:spPr>
              <a:xfrm rot="5400000">
                <a:off x="6325904" y="1782475"/>
                <a:ext cx="417295" cy="48815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Flecha derecha 4"/>
              <p:cNvSpPr/>
              <p:nvPr/>
            </p:nvSpPr>
            <p:spPr>
              <a:xfrm rot="5400000">
                <a:off x="6388498" y="1817512"/>
                <a:ext cx="292107" cy="2928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CL" sz="2000" kern="1200"/>
              </a:p>
            </p:txBody>
          </p:sp>
        </p:grpSp>
        <p:graphicFrame>
          <p:nvGraphicFramePr>
            <p:cNvPr id="26" name="Diagrama 25"/>
            <p:cNvGraphicFramePr/>
            <p:nvPr>
              <p:extLst>
                <p:ext uri="{D42A27DB-BD31-4B8C-83A1-F6EECF244321}">
                  <p14:modId xmlns:p14="http://schemas.microsoft.com/office/powerpoint/2010/main" val="1524458101"/>
                </p:ext>
              </p:extLst>
            </p:nvPr>
          </p:nvGraphicFramePr>
          <p:xfrm>
            <a:off x="838330" y="1725651"/>
            <a:ext cx="7493000" cy="15094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1" name="Título 1"/>
          <p:cNvSpPr txBox="1">
            <a:spLocks/>
          </p:cNvSpPr>
          <p:nvPr/>
        </p:nvSpPr>
        <p:spPr>
          <a:xfrm>
            <a:off x="239870" y="63941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86300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EJEMPLO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10" name="Tabla 9"/>
          <p:cNvGraphicFramePr>
            <a:graphicFrameLocks noGrp="1"/>
          </p:cNvGraphicFramePr>
          <p:nvPr/>
        </p:nvGraphicFramePr>
        <p:xfrm>
          <a:off x="152400" y="1150939"/>
          <a:ext cx="8839200" cy="5264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4419600"/>
              </a:tblGrid>
              <a:tr h="2398899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36600"/>
                          </a:solidFill>
                        </a:rPr>
                        <a:t>Fortalezas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rgbClr val="336600"/>
                          </a:solidFill>
                        </a:rPr>
                        <a:t>Marca</a:t>
                      </a:r>
                      <a:r>
                        <a:rPr lang="es-CL" sz="1400" baseline="0" dirty="0" smtClean="0">
                          <a:solidFill>
                            <a:srgbClr val="336600"/>
                          </a:solidFill>
                        </a:rPr>
                        <a:t> reconocida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dirty="0" smtClean="0">
                          <a:solidFill>
                            <a:srgbClr val="336600"/>
                          </a:solidFill>
                        </a:rPr>
                        <a:t>Experiencia de 300 años en elaboración de vino blanco y mosto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dirty="0" smtClean="0">
                          <a:solidFill>
                            <a:srgbClr val="336600"/>
                          </a:solidFill>
                        </a:rPr>
                        <a:t>Variedad de uva apreciada por los clientes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dirty="0" smtClean="0">
                          <a:solidFill>
                            <a:srgbClr val="336600"/>
                          </a:solidFill>
                        </a:rPr>
                        <a:t>Rápida gestión  entrega de pedidos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dirty="0" smtClean="0">
                          <a:solidFill>
                            <a:srgbClr val="336600"/>
                          </a:solidFill>
                        </a:rPr>
                        <a:t>Instalaciones renovadas con la última tecnología disponible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dirty="0" smtClean="0">
                          <a:solidFill>
                            <a:srgbClr val="336600"/>
                          </a:solidFill>
                        </a:rPr>
                        <a:t>Alta fidelidad de los clientes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dirty="0" smtClean="0">
                          <a:solidFill>
                            <a:srgbClr val="336600"/>
                          </a:solidFill>
                        </a:rPr>
                        <a:t>Bajo nivel de endeudamiento</a:t>
                      </a:r>
                      <a:endParaRPr lang="es-CL" sz="1400" dirty="0">
                        <a:solidFill>
                          <a:srgbClr val="336600"/>
                        </a:solidFill>
                      </a:endParaRPr>
                    </a:p>
                  </a:txBody>
                  <a:tcPr>
                    <a:solidFill>
                      <a:srgbClr val="A5FF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Oportunidades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Crecimiento de</a:t>
                      </a:r>
                      <a:r>
                        <a:rPr lang="es-CL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la demanda de vinos españoles a nivel global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Posibilidades de colaboración con el consejo de agricultura ecológica para la elaboración de vinos ecológicos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Incorporación</a:t>
                      </a:r>
                      <a:r>
                        <a:rPr lang="es-CL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de nuevas tecnologías al proceso productivo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Aumento del turismo enológico en la provincia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Procesos de integración horizontal en el sector</a:t>
                      </a:r>
                      <a:endParaRPr lang="es-CL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F880"/>
                    </a:solidFill>
                  </a:tcPr>
                </a:tc>
              </a:tr>
              <a:tr h="2398899">
                <a:tc>
                  <a:txBody>
                    <a:bodyPr/>
                    <a:lstStyle/>
                    <a:p>
                      <a:r>
                        <a:rPr lang="es-CL" sz="1400" b="1" dirty="0" smtClean="0">
                          <a:solidFill>
                            <a:schemeClr val="tx2"/>
                          </a:solidFill>
                        </a:rPr>
                        <a:t>Debilidades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dirty="0" smtClean="0">
                          <a:solidFill>
                            <a:schemeClr val="tx2"/>
                          </a:solidFill>
                        </a:rPr>
                        <a:t>Cartera</a:t>
                      </a:r>
                      <a:r>
                        <a:rPr lang="es-CL" sz="1400" b="1" baseline="0" dirty="0" smtClean="0">
                          <a:solidFill>
                            <a:schemeClr val="tx2"/>
                          </a:solidFill>
                        </a:rPr>
                        <a:t> de productos con bajo valor añadido debido a productos poco diferenciados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baseline="0" dirty="0" smtClean="0">
                          <a:solidFill>
                            <a:schemeClr val="tx2"/>
                          </a:solidFill>
                        </a:rPr>
                        <a:t>Baja rentabilidad económica de la explotación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baseline="0" dirty="0" smtClean="0">
                          <a:solidFill>
                            <a:schemeClr val="tx2"/>
                          </a:solidFill>
                        </a:rPr>
                        <a:t>La bodega no está presente en los mercados internacionales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baseline="0" dirty="0" smtClean="0">
                          <a:solidFill>
                            <a:schemeClr val="tx2"/>
                          </a:solidFill>
                        </a:rPr>
                        <a:t>Escasa cualificación de personal administrativo en términos de comercio internacional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baseline="0" dirty="0" smtClean="0">
                          <a:solidFill>
                            <a:schemeClr val="tx2"/>
                          </a:solidFill>
                        </a:rPr>
                        <a:t>Nulo desarrollo de nuevos productos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baseline="0" dirty="0" smtClean="0">
                          <a:solidFill>
                            <a:schemeClr val="tx2"/>
                          </a:solidFill>
                        </a:rPr>
                        <a:t>Excesiva dependencia de clientes situados en la comarca</a:t>
                      </a:r>
                      <a:endParaRPr lang="es-CL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Amenazas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Cambios</a:t>
                      </a:r>
                      <a:r>
                        <a:rPr lang="es-CL" sz="1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en la PAC que afecten a la vid, reduciéndose en más de un 20% las ayudas actuales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Plagas o enfermedades que afecten a la vid, requiriéndose varios años para recuperar la producción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Cambios repentinos en los gustos de los consumidores que reduzcan el consumo de vino de nuestras bodegas en un 20%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Los precios medios de venta anuales decrezcan más de un 5% siendo lo normal que se mantengan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Entrada de vinos de terceros países con más de un 25% menos de coste para el cliente</a:t>
                      </a:r>
                      <a:endParaRPr lang="es-CL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52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EJEMPLO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79223255"/>
              </p:ext>
            </p:extLst>
          </p:nvPr>
        </p:nvGraphicFramePr>
        <p:xfrm>
          <a:off x="825500" y="3797300"/>
          <a:ext cx="74930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720700063"/>
              </p:ext>
            </p:extLst>
          </p:nvPr>
        </p:nvGraphicFramePr>
        <p:xfrm>
          <a:off x="825500" y="1328551"/>
          <a:ext cx="74930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1577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EJEMPLO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92349444"/>
              </p:ext>
            </p:extLst>
          </p:nvPr>
        </p:nvGraphicFramePr>
        <p:xfrm>
          <a:off x="825500" y="3797300"/>
          <a:ext cx="74930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01583559"/>
              </p:ext>
            </p:extLst>
          </p:nvPr>
        </p:nvGraphicFramePr>
        <p:xfrm>
          <a:off x="825500" y="1328551"/>
          <a:ext cx="74930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397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EJEMPLO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15083"/>
              </p:ext>
            </p:extLst>
          </p:nvPr>
        </p:nvGraphicFramePr>
        <p:xfrm>
          <a:off x="584200" y="1443037"/>
          <a:ext cx="8204200" cy="429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100"/>
                <a:gridCol w="4102100"/>
              </a:tblGrid>
              <a:tr h="2148869">
                <a:tc>
                  <a:txBody>
                    <a:bodyPr/>
                    <a:lstStyle/>
                    <a:p>
                      <a:r>
                        <a:rPr lang="es-CL" sz="2000" dirty="0" smtClean="0">
                          <a:solidFill>
                            <a:srgbClr val="336600"/>
                          </a:solidFill>
                        </a:rPr>
                        <a:t>Estrategias Ofensivas</a:t>
                      </a:r>
                      <a:r>
                        <a:rPr lang="es-CL" sz="2000" baseline="0" dirty="0" smtClean="0">
                          <a:solidFill>
                            <a:srgbClr val="336600"/>
                          </a:solidFill>
                        </a:rPr>
                        <a:t> (Fortalezas + Oportunidades)</a:t>
                      </a:r>
                      <a:endParaRPr lang="es-CL" sz="2000" dirty="0" smtClean="0">
                        <a:solidFill>
                          <a:srgbClr val="3366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2000" dirty="0" smtClean="0">
                          <a:solidFill>
                            <a:srgbClr val="336600"/>
                          </a:solidFill>
                        </a:rPr>
                        <a:t>Desarrollo de nuevos productos a partir</a:t>
                      </a:r>
                      <a:r>
                        <a:rPr lang="es-CL" sz="2000" baseline="0" dirty="0" smtClean="0">
                          <a:solidFill>
                            <a:srgbClr val="336600"/>
                          </a:solidFill>
                        </a:rPr>
                        <a:t> de nuestra uva</a:t>
                      </a:r>
                      <a:endParaRPr lang="es-CL" sz="2000" dirty="0" smtClean="0">
                        <a:solidFill>
                          <a:srgbClr val="336600"/>
                        </a:solidFill>
                      </a:endParaRPr>
                    </a:p>
                  </a:txBody>
                  <a:tcPr>
                    <a:solidFill>
                      <a:srgbClr val="A5FF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Estrategias Defensivas (Amenazas + Fortalezas)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Participar en misiones</a:t>
                      </a:r>
                      <a:r>
                        <a:rPr lang="es-CL" sz="20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internacionales con otros productores vitivinícolas </a:t>
                      </a:r>
                      <a:endParaRPr lang="es-CL" sz="2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F880"/>
                    </a:solidFill>
                  </a:tcPr>
                </a:tc>
              </a:tr>
              <a:tr h="2148869">
                <a:tc>
                  <a:txBody>
                    <a:bodyPr/>
                    <a:lstStyle/>
                    <a:p>
                      <a:r>
                        <a:rPr lang="es-CL" sz="2000" b="1" dirty="0" smtClean="0">
                          <a:solidFill>
                            <a:schemeClr val="tx2"/>
                          </a:solidFill>
                        </a:rPr>
                        <a:t>Estrategias de Supervivencia</a:t>
                      </a:r>
                      <a:r>
                        <a:rPr lang="es-CL" sz="2000" b="1" baseline="0" dirty="0" smtClean="0">
                          <a:solidFill>
                            <a:schemeClr val="tx2"/>
                          </a:solidFill>
                        </a:rPr>
                        <a:t> (Amenazas + Debilidades)</a:t>
                      </a:r>
                      <a:endParaRPr lang="es-CL" sz="20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2000" b="1" dirty="0" smtClean="0">
                          <a:solidFill>
                            <a:schemeClr val="tx2"/>
                          </a:solidFill>
                        </a:rPr>
                        <a:t>Crear productos de mayor valor añadido</a:t>
                      </a:r>
                      <a:r>
                        <a:rPr lang="es-CL" sz="2000" b="1" baseline="0" dirty="0" smtClean="0">
                          <a:solidFill>
                            <a:schemeClr val="tx2"/>
                          </a:solidFill>
                        </a:rPr>
                        <a:t> que lleven aparejados una mejora en los márgenes</a:t>
                      </a:r>
                      <a:endParaRPr lang="es-CL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Estrategias</a:t>
                      </a:r>
                      <a:r>
                        <a:rPr lang="es-CL" sz="20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de Reorientación</a:t>
                      </a:r>
                      <a:endParaRPr lang="es-CL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Optimizar la</a:t>
                      </a:r>
                      <a:r>
                        <a:rPr lang="es-CL" sz="20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inversión en marketing</a:t>
                      </a:r>
                      <a:endParaRPr lang="es-CL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75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EJEMPLO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04918647"/>
              </p:ext>
            </p:extLst>
          </p:nvPr>
        </p:nvGraphicFramePr>
        <p:xfrm>
          <a:off x="1238250" y="1435286"/>
          <a:ext cx="6667500" cy="193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1112" y="3373437"/>
            <a:ext cx="4041775" cy="29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5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CONCLUSIÓN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595957" y="1254411"/>
            <a:ext cx="79611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El análisis CAME es de vital importancia para el crecimiento de una empresa o persona al momento de emprender, por eso al descubrir la funcionalidad que tiene como herramienta de análisis, y reconocer con el FODA la posición actual de una empresa, el análisis CAME por medio de estrategias nos ayuda a tener una mirada a futuro y de proyección de una empresa o persona.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0307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INDICE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724556" y="1022256"/>
            <a:ext cx="784079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u="sng" dirty="0" smtClean="0"/>
              <a:t>Contenido               											</a:t>
            </a:r>
            <a:r>
              <a:rPr lang="es-ES_tradnl" sz="2400" u="sng" dirty="0" smtClean="0">
                <a:solidFill>
                  <a:srgbClr val="404040"/>
                </a:solidFill>
                <a:hlinkClick r:id="rId3" action="ppaction://hlinksldjump"/>
              </a:rPr>
              <a:t>3</a:t>
            </a:r>
            <a:endParaRPr lang="es-ES_tradnl" sz="2400" u="sng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s-ES_tradnl" sz="2000" dirty="0">
                <a:solidFill>
                  <a:srgbClr val="404040"/>
                </a:solidFill>
              </a:rPr>
              <a:t>	</a:t>
            </a:r>
            <a:r>
              <a:rPr lang="es-ES_tradnl" sz="2000" dirty="0" smtClean="0">
                <a:solidFill>
                  <a:srgbClr val="404040"/>
                </a:solidFill>
              </a:rPr>
              <a:t>¿Qué es el análisis CAME?										</a:t>
            </a:r>
            <a:r>
              <a:rPr lang="es-ES_tradnl" sz="2000" dirty="0" smtClean="0">
                <a:solidFill>
                  <a:srgbClr val="404040"/>
                </a:solidFill>
                <a:hlinkClick r:id="rId3" action="ppaction://hlinksldjump"/>
              </a:rPr>
              <a:t>3</a:t>
            </a:r>
            <a:endParaRPr lang="es-ES_tradnl" sz="2000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s-ES_tradnl" sz="2000" dirty="0">
                <a:solidFill>
                  <a:srgbClr val="404040"/>
                </a:solidFill>
              </a:rPr>
              <a:t>	</a:t>
            </a:r>
            <a:r>
              <a:rPr lang="es-ES_tradnl" sz="2000" dirty="0" smtClean="0">
                <a:solidFill>
                  <a:srgbClr val="404040"/>
                </a:solidFill>
              </a:rPr>
              <a:t>Tipos de Estrategias											</a:t>
            </a:r>
            <a:r>
              <a:rPr lang="es-ES_tradnl" sz="2000" dirty="0" smtClean="0">
                <a:solidFill>
                  <a:srgbClr val="404040"/>
                </a:solidFill>
                <a:hlinkClick r:id="rId4" action="ppaction://hlinksldjump"/>
              </a:rPr>
              <a:t>4</a:t>
            </a:r>
            <a:endParaRPr lang="es-ES_tradnl" sz="2000" dirty="0" smtClean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es-ES_tradnl" sz="2400" u="sng" dirty="0" smtClean="0"/>
              <a:t>Ejemplo														</a:t>
            </a:r>
            <a:r>
              <a:rPr lang="es-ES_tradnl" sz="2400" u="sng" dirty="0" smtClean="0">
                <a:hlinkClick r:id="rId5" action="ppaction://hlinksldjump"/>
              </a:rPr>
              <a:t>12</a:t>
            </a:r>
            <a:endParaRPr lang="es-ES_tradnl" sz="2400" u="sng" dirty="0" smtClean="0"/>
          </a:p>
          <a:p>
            <a:pPr>
              <a:lnSpc>
                <a:spcPct val="150000"/>
              </a:lnSpc>
            </a:pPr>
            <a:r>
              <a:rPr lang="es-ES_tradnl" sz="2400" u="sng" dirty="0" smtClean="0"/>
              <a:t>Conclusión				 										</a:t>
            </a:r>
            <a:r>
              <a:rPr lang="es-ES_tradnl" sz="2400" u="sng" dirty="0" smtClean="0">
                <a:hlinkClick r:id="rId6" action="ppaction://hlinksldjump"/>
              </a:rPr>
              <a:t>17</a:t>
            </a:r>
            <a:endParaRPr lang="es-ES_tradnl" sz="2400" u="sng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8267210" y="3618646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CONTENIDO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595957" y="1729545"/>
            <a:ext cx="78407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El Análisis CAME es una herramienta de diagnóstico </a:t>
            </a:r>
            <a:r>
              <a:rPr lang="es-ES_tradnl" sz="2400" dirty="0" smtClean="0"/>
              <a:t>estratégico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04441" y="1830841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7821" y="1734614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595957" y="2819351"/>
            <a:ext cx="7474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/>
              <a:t>Se realiza a continuación del análisis DAFO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04441" y="2920647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307821" y="282442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595957" y="3587626"/>
            <a:ext cx="7484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/>
              <a:t>Se </a:t>
            </a:r>
            <a:r>
              <a:rPr lang="es-ES_tradnl" sz="2400" dirty="0"/>
              <a:t>utiliza para definir el tipo de estrategia </a:t>
            </a:r>
            <a:r>
              <a:rPr lang="es-ES_tradnl" sz="2400" dirty="0" smtClean="0"/>
              <a:t>una vez que se realizó el ordenamiento de las ideas en el análisis anterior.</a:t>
            </a:r>
            <a:r>
              <a:rPr lang="es-CL" sz="2400" dirty="0" smtClean="0"/>
              <a:t> </a:t>
            </a:r>
            <a:endParaRPr lang="es-CL" dirty="0"/>
          </a:p>
        </p:txBody>
      </p:sp>
      <p:sp>
        <p:nvSpPr>
          <p:cNvPr id="32" name="Rectángulo 31"/>
          <p:cNvSpPr/>
          <p:nvPr/>
        </p:nvSpPr>
        <p:spPr>
          <a:xfrm>
            <a:off x="304441" y="3688922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307821" y="359269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3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280" y="706504"/>
            <a:ext cx="295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¿Qué es el Análisis CAME?</a:t>
            </a:r>
            <a:endParaRPr lang="es-E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2918629" y="5237850"/>
            <a:ext cx="3306742" cy="917182"/>
            <a:chOff x="2861610" y="5237850"/>
            <a:chExt cx="3306742" cy="917182"/>
          </a:xfrm>
        </p:grpSpPr>
        <p:pic>
          <p:nvPicPr>
            <p:cNvPr id="7" name="Imagen 6" descr="came_significado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" r="85809" b="81866"/>
            <a:stretch/>
          </p:blipFill>
          <p:spPr>
            <a:xfrm>
              <a:off x="2861610" y="5237850"/>
              <a:ext cx="842318" cy="891266"/>
            </a:xfrm>
            <a:prstGeom prst="rect">
              <a:avLst/>
            </a:prstGeom>
          </p:spPr>
        </p:pic>
        <p:pic>
          <p:nvPicPr>
            <p:cNvPr id="15" name="Imagen 14" descr="came_significado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5" t="27419" r="86328" b="54447"/>
            <a:stretch/>
          </p:blipFill>
          <p:spPr>
            <a:xfrm>
              <a:off x="3687507" y="5263766"/>
              <a:ext cx="803441" cy="891266"/>
            </a:xfrm>
            <a:prstGeom prst="rect">
              <a:avLst/>
            </a:prstGeom>
          </p:spPr>
        </p:pic>
        <p:pic>
          <p:nvPicPr>
            <p:cNvPr id="16" name="Imagen 15" descr="came_significado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" t="52202" r="85095" b="29664"/>
            <a:stretch/>
          </p:blipFill>
          <p:spPr>
            <a:xfrm>
              <a:off x="4490948" y="5263766"/>
              <a:ext cx="878088" cy="891266"/>
            </a:xfrm>
            <a:prstGeom prst="rect">
              <a:avLst/>
            </a:prstGeom>
          </p:spPr>
        </p:pic>
        <p:pic>
          <p:nvPicPr>
            <p:cNvPr id="17" name="Imagen 16" descr="came_significado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" t="77512" r="85531" b="4354"/>
            <a:stretch/>
          </p:blipFill>
          <p:spPr>
            <a:xfrm>
              <a:off x="5304240" y="5263766"/>
              <a:ext cx="864112" cy="891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85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CONTENIDO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595957" y="3125961"/>
            <a:ext cx="7484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Superar las debilidades para aprovechar oportunidades.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304441" y="3227257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307821" y="313103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280" y="706504"/>
            <a:ext cx="2322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estrategias</a:t>
            </a:r>
            <a:endParaRPr lang="es-E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Imagen 14" descr="came_significad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5" b="74383"/>
          <a:stretch/>
        </p:blipFill>
        <p:spPr>
          <a:xfrm>
            <a:off x="1116488" y="1555467"/>
            <a:ext cx="6911024" cy="125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CONTENIDO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23280" y="706504"/>
            <a:ext cx="2322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estrategias</a:t>
            </a:r>
            <a:endParaRPr lang="es-E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Diagrama 24"/>
          <p:cNvGraphicFramePr/>
          <p:nvPr>
            <p:extLst>
              <p:ext uri="{D42A27DB-BD31-4B8C-83A1-F6EECF244321}">
                <p14:modId xmlns:p14="http://schemas.microsoft.com/office/powerpoint/2010/main" val="876741797"/>
              </p:ext>
            </p:extLst>
          </p:nvPr>
        </p:nvGraphicFramePr>
        <p:xfrm>
          <a:off x="825500" y="3597459"/>
          <a:ext cx="74930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Agrupar 3"/>
          <p:cNvGrpSpPr/>
          <p:nvPr/>
        </p:nvGrpSpPr>
        <p:grpSpPr>
          <a:xfrm>
            <a:off x="722869" y="2007867"/>
            <a:ext cx="7744393" cy="1709605"/>
            <a:chOff x="838330" y="1725651"/>
            <a:chExt cx="7493000" cy="1709605"/>
          </a:xfrm>
        </p:grpSpPr>
        <p:grpSp>
          <p:nvGrpSpPr>
            <p:cNvPr id="27" name="Agrupar 26"/>
            <p:cNvGrpSpPr/>
            <p:nvPr/>
          </p:nvGrpSpPr>
          <p:grpSpPr>
            <a:xfrm>
              <a:off x="4327922" y="3009376"/>
              <a:ext cx="488157" cy="425880"/>
              <a:chOff x="6290473" y="1817906"/>
              <a:chExt cx="488157" cy="417295"/>
            </a:xfrm>
          </p:grpSpPr>
          <p:sp>
            <p:nvSpPr>
              <p:cNvPr id="28" name="Flecha derecha 27"/>
              <p:cNvSpPr/>
              <p:nvPr/>
            </p:nvSpPr>
            <p:spPr>
              <a:xfrm rot="5400000">
                <a:off x="6325904" y="1782475"/>
                <a:ext cx="417295" cy="48815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Flecha derecha 4"/>
              <p:cNvSpPr/>
              <p:nvPr/>
            </p:nvSpPr>
            <p:spPr>
              <a:xfrm rot="5400000">
                <a:off x="6388498" y="1817512"/>
                <a:ext cx="292107" cy="2928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CL" sz="2000" kern="1200"/>
              </a:p>
            </p:txBody>
          </p:sp>
        </p:grpSp>
        <p:graphicFrame>
          <p:nvGraphicFramePr>
            <p:cNvPr id="26" name="Diagrama 25"/>
            <p:cNvGraphicFramePr/>
            <p:nvPr>
              <p:extLst>
                <p:ext uri="{D42A27DB-BD31-4B8C-83A1-F6EECF244321}">
                  <p14:modId xmlns:p14="http://schemas.microsoft.com/office/powerpoint/2010/main" val="3543970164"/>
                </p:ext>
              </p:extLst>
            </p:nvPr>
          </p:nvGraphicFramePr>
          <p:xfrm>
            <a:off x="838330" y="1725651"/>
            <a:ext cx="7493000" cy="15094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801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CONTENIDO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280" y="706504"/>
            <a:ext cx="2322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estrategias</a:t>
            </a:r>
            <a:endParaRPr lang="es-E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Imagen 9" descr="came_significad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t="26174" r="-210" b="48209"/>
          <a:stretch/>
        </p:blipFill>
        <p:spPr>
          <a:xfrm>
            <a:off x="1116488" y="1555467"/>
            <a:ext cx="6911024" cy="1259066"/>
          </a:xfrm>
          <a:prstGeom prst="rect">
            <a:avLst/>
          </a:prstGeom>
        </p:spPr>
      </p:pic>
      <p:pic>
        <p:nvPicPr>
          <p:cNvPr id="14" name="Imagen 13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595957" y="3131030"/>
            <a:ext cx="7484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Mejorar las debilidades para defenderse mejor de los efectos de las amenazas.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304441" y="3232326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307821" y="3136099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89337" y="3991064"/>
            <a:ext cx="7474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Generalmente conllevan un riesgo y son utilizadas en </a:t>
            </a:r>
            <a:r>
              <a:rPr lang="es-CL" sz="2400" dirty="0" smtClean="0"/>
              <a:t>momentos </a:t>
            </a:r>
            <a:r>
              <a:rPr lang="es-CL" sz="2400" dirty="0"/>
              <a:t>críticos.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97821" y="4092360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301201" y="3996133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0490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CONTENIDO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280" y="706504"/>
            <a:ext cx="2322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estrategias</a:t>
            </a:r>
            <a:endParaRPr lang="es-E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Diagrama 24"/>
          <p:cNvGraphicFramePr/>
          <p:nvPr>
            <p:extLst>
              <p:ext uri="{D42A27DB-BD31-4B8C-83A1-F6EECF244321}">
                <p14:modId xmlns:p14="http://schemas.microsoft.com/office/powerpoint/2010/main" val="748750314"/>
              </p:ext>
            </p:extLst>
          </p:nvPr>
        </p:nvGraphicFramePr>
        <p:xfrm>
          <a:off x="825500" y="3597459"/>
          <a:ext cx="74930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Agrupar 3"/>
          <p:cNvGrpSpPr/>
          <p:nvPr/>
        </p:nvGrpSpPr>
        <p:grpSpPr>
          <a:xfrm>
            <a:off x="722869" y="2007867"/>
            <a:ext cx="7732171" cy="1709605"/>
            <a:chOff x="838330" y="1725651"/>
            <a:chExt cx="7493000" cy="1709605"/>
          </a:xfrm>
        </p:grpSpPr>
        <p:grpSp>
          <p:nvGrpSpPr>
            <p:cNvPr id="27" name="Agrupar 26"/>
            <p:cNvGrpSpPr/>
            <p:nvPr/>
          </p:nvGrpSpPr>
          <p:grpSpPr>
            <a:xfrm>
              <a:off x="4327922" y="3009376"/>
              <a:ext cx="488157" cy="425880"/>
              <a:chOff x="6290473" y="1817906"/>
              <a:chExt cx="488157" cy="417295"/>
            </a:xfrm>
          </p:grpSpPr>
          <p:sp>
            <p:nvSpPr>
              <p:cNvPr id="28" name="Flecha derecha 27"/>
              <p:cNvSpPr/>
              <p:nvPr/>
            </p:nvSpPr>
            <p:spPr>
              <a:xfrm rot="5400000">
                <a:off x="6325904" y="1782475"/>
                <a:ext cx="417295" cy="48815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Flecha derecha 4"/>
              <p:cNvSpPr/>
              <p:nvPr/>
            </p:nvSpPr>
            <p:spPr>
              <a:xfrm rot="5400000">
                <a:off x="6388498" y="1817512"/>
                <a:ext cx="292107" cy="2928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CL" sz="2000" kern="1200"/>
              </a:p>
            </p:txBody>
          </p:sp>
        </p:grpSp>
        <p:graphicFrame>
          <p:nvGraphicFramePr>
            <p:cNvPr id="26" name="Diagrama 25"/>
            <p:cNvGraphicFramePr/>
            <p:nvPr>
              <p:extLst>
                <p:ext uri="{D42A27DB-BD31-4B8C-83A1-F6EECF244321}">
                  <p14:modId xmlns:p14="http://schemas.microsoft.com/office/powerpoint/2010/main" val="747500297"/>
                </p:ext>
              </p:extLst>
            </p:nvPr>
          </p:nvGraphicFramePr>
          <p:xfrm>
            <a:off x="838330" y="1725651"/>
            <a:ext cx="7493000" cy="15094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798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CONTENIDO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595957" y="3125961"/>
            <a:ext cx="7484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Mitigar las amenazas a </a:t>
            </a:r>
            <a:r>
              <a:rPr lang="es-ES_tradnl" sz="2400" dirty="0" smtClean="0"/>
              <a:t>través </a:t>
            </a:r>
            <a:r>
              <a:rPr lang="es-ES_tradnl" sz="2400" dirty="0"/>
              <a:t>de las </a:t>
            </a:r>
            <a:r>
              <a:rPr lang="es-ES_tradnl" sz="2400" dirty="0" smtClean="0"/>
              <a:t>fortalezas.</a:t>
            </a:r>
            <a:endParaRPr lang="es-ES_tradnl" sz="2400" dirty="0"/>
          </a:p>
        </p:txBody>
      </p:sp>
      <p:sp>
        <p:nvSpPr>
          <p:cNvPr id="32" name="Rectángulo 31"/>
          <p:cNvSpPr/>
          <p:nvPr/>
        </p:nvSpPr>
        <p:spPr>
          <a:xfrm>
            <a:off x="304441" y="3227257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307821" y="313103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280" y="706504"/>
            <a:ext cx="2322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estrategias</a:t>
            </a:r>
            <a:endParaRPr lang="es-E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Imagen 13" descr="came_significad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52015" b="22368"/>
          <a:stretch/>
        </p:blipFill>
        <p:spPr>
          <a:xfrm>
            <a:off x="1116488" y="1555467"/>
            <a:ext cx="6911024" cy="125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5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CONTENIDO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280" y="706504"/>
            <a:ext cx="2322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estrategias</a:t>
            </a:r>
            <a:endParaRPr lang="es-E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5" name="Diagrama 24"/>
          <p:cNvGraphicFramePr/>
          <p:nvPr>
            <p:extLst>
              <p:ext uri="{D42A27DB-BD31-4B8C-83A1-F6EECF244321}">
                <p14:modId xmlns:p14="http://schemas.microsoft.com/office/powerpoint/2010/main" val="1305542549"/>
              </p:ext>
            </p:extLst>
          </p:nvPr>
        </p:nvGraphicFramePr>
        <p:xfrm>
          <a:off x="825500" y="3597459"/>
          <a:ext cx="7493000" cy="223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Agrupar 3"/>
          <p:cNvGrpSpPr/>
          <p:nvPr/>
        </p:nvGrpSpPr>
        <p:grpSpPr>
          <a:xfrm>
            <a:off x="722869" y="2007867"/>
            <a:ext cx="7732171" cy="1709605"/>
            <a:chOff x="838330" y="1725651"/>
            <a:chExt cx="7493000" cy="1709605"/>
          </a:xfrm>
        </p:grpSpPr>
        <p:grpSp>
          <p:nvGrpSpPr>
            <p:cNvPr id="27" name="Agrupar 26"/>
            <p:cNvGrpSpPr/>
            <p:nvPr/>
          </p:nvGrpSpPr>
          <p:grpSpPr>
            <a:xfrm>
              <a:off x="4327922" y="3009376"/>
              <a:ext cx="488157" cy="425880"/>
              <a:chOff x="6290473" y="1817906"/>
              <a:chExt cx="488157" cy="417295"/>
            </a:xfrm>
          </p:grpSpPr>
          <p:sp>
            <p:nvSpPr>
              <p:cNvPr id="28" name="Flecha derecha 27"/>
              <p:cNvSpPr/>
              <p:nvPr/>
            </p:nvSpPr>
            <p:spPr>
              <a:xfrm rot="5400000">
                <a:off x="6325904" y="1782475"/>
                <a:ext cx="417295" cy="48815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Flecha derecha 4"/>
              <p:cNvSpPr/>
              <p:nvPr/>
            </p:nvSpPr>
            <p:spPr>
              <a:xfrm rot="5400000">
                <a:off x="6388498" y="1817512"/>
                <a:ext cx="292107" cy="2928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CL" sz="2000" kern="1200"/>
              </a:p>
            </p:txBody>
          </p:sp>
        </p:grpSp>
        <p:graphicFrame>
          <p:nvGraphicFramePr>
            <p:cNvPr id="26" name="Diagrama 25"/>
            <p:cNvGraphicFramePr/>
            <p:nvPr>
              <p:extLst>
                <p:ext uri="{D42A27DB-BD31-4B8C-83A1-F6EECF244321}">
                  <p14:modId xmlns:p14="http://schemas.microsoft.com/office/powerpoint/2010/main" val="2215516986"/>
                </p:ext>
              </p:extLst>
            </p:nvPr>
          </p:nvGraphicFramePr>
          <p:xfrm>
            <a:off x="838330" y="1725651"/>
            <a:ext cx="7493000" cy="15094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1" name="Título 1"/>
          <p:cNvSpPr txBox="1">
            <a:spLocks/>
          </p:cNvSpPr>
          <p:nvPr/>
        </p:nvSpPr>
        <p:spPr>
          <a:xfrm>
            <a:off x="239870" y="639415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 smtClean="0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  <a:endParaRPr lang="es-CL" sz="1800" b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0091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graphicEl>
                                              <a:dgm id="{38412E31-74C0-4CA2-A807-E2E5EA8C3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graphicEl>
                                              <a:dgm id="{FFEEBAC6-50A1-49B7-9532-B12B84D0A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graphicEl>
                                              <a:dgm id="{AD691C9E-59F4-45DF-890C-BE7A3326C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graphicEl>
                                              <a:dgm id="{FB0EEED3-3831-4137-B2DC-A7A01250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graphicEl>
                                              <a:dgm id="{A2CC93A5-BD1C-4AD2-AF20-5401E96E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712</Words>
  <Application>Microsoft Macintosh PowerPoint</Application>
  <PresentationFormat>Presentación en pantalla 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CAME</vt:lpstr>
      <vt:lpstr>INDICE</vt:lpstr>
      <vt:lpstr>CONTENIDO</vt:lpstr>
      <vt:lpstr>CONTENIDO</vt:lpstr>
      <vt:lpstr>CONTENIDO</vt:lpstr>
      <vt:lpstr>CONTENIDO</vt:lpstr>
      <vt:lpstr>CONTENIDO</vt:lpstr>
      <vt:lpstr>CONTENIDO</vt:lpstr>
      <vt:lpstr>CONTENIDO</vt:lpstr>
      <vt:lpstr>CONTENIDO</vt:lpstr>
      <vt:lpstr>CONTENIDO</vt:lpstr>
      <vt:lpstr>EJEMPLO</vt:lpstr>
      <vt:lpstr>EJEMPLO</vt:lpstr>
      <vt:lpstr>EJEMPLO</vt:lpstr>
      <vt:lpstr>EJEMPLO</vt:lpstr>
      <vt:lpstr>EJEMPLO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Yvonne Quinteros</cp:lastModifiedBy>
  <cp:revision>26</cp:revision>
  <dcterms:created xsi:type="dcterms:W3CDTF">2015-06-26T15:52:47Z</dcterms:created>
  <dcterms:modified xsi:type="dcterms:W3CDTF">2015-08-27T00:02:41Z</dcterms:modified>
</cp:coreProperties>
</file>