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tableStyles.xml" ContentType="application/vnd.openxmlformats-officedocument.presentationml.tableStyles+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10.xml" ContentType="application/vnd.openxmlformats-officedocument.presentationml.slide+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2"/>
  </p:sldMasterIdLst>
  <p:notesMasterIdLst>
    <p:notesMasterId r:id="rId3"/>
  </p:notesMasterIdLst>
  <p:sldIdLst>
    <p:sldId id="256" r:id="rId4"/>
    <p:sldId id="257" r:id="rId5"/>
    <p:sldId id="264" r:id="rId6"/>
    <p:sldId id="267" r:id="rId7"/>
    <p:sldId id="258" r:id="rId8"/>
    <p:sldId id="266" r:id="rId9"/>
    <p:sldId id="260" r:id="rId10"/>
    <p:sldId id="261" r:id="rId11"/>
    <p:sldId id="262" r:id="rId12"/>
    <p:sldId id="263"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0" pos="2881">
          <p15:clr>
            <a:srgbClr val="A4A3A4"/>
          </p15:clr>
        </p15:guide>
        <p15:guide id="1"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4A393C-B937-452C-ABBF-4072A77C877E}">
  <a:tblStyle styleId="{FA4A393C-B937-452C-ABBF-4072A77C877E}"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rgbClr val="FFFFFF"/>
      </a:tcTxStyle>
      <a:tcStyle>
        <a:fill>
          <a:solidFill>
            <a:srgbClr val="000000"/>
          </a:solidFill>
        </a:fill>
      </a:tcStyle>
    </a:lastCol>
    <a:firstCol>
      <a:tcTxStyle b="on" i="off">
        <a:font>
          <a:latin typeface="Calibri"/>
          <a:ea typeface="Calibri"/>
          <a:cs typeface="Calibri"/>
        </a:font>
        <a:srgbClr val="FFFFFF"/>
      </a:tcTxStyle>
      <a:tcStyle>
        <a:fill>
          <a:solidFill>
            <a:srgbClr val="000000"/>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0" y="120"/>
      </p:cViewPr>
      <p:guideLst>
        <p:guide pos="2881"/>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spcFirstLastPara="1"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hf dt="0" sldNum="0" hdr="0" ftr="0"/>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Google Shape;96;gba04b60f42_0_59: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7" name="Google Shape;97;gba04b60f42_0_59: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 name="Google Shape;150;g9b7d24c5fb_0_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51" name="Google Shape;151;g9b7d24c5fb_0_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 name="Google Shape;111;g254111ca197_0_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2" name="Google Shape;112;g254111ca197_0_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337"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337"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Google Shape;117;g254111ca197_0_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8" name="Google Shape;118;g254111ca197_0_5: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337"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 name="Google Shape;129;g254111ca197_0_1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30" name="Google Shape;130;g254111ca197_0_15: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 name="Google Shape;135;g254111ca197_0_2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36" name="Google Shape;136;g254111ca197_0_2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 name="Google Shape;141;gbde79162c7_0_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42" name="Google Shape;142;gbde79162c7_0_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Autofit/>
          </a:bodyPr>
          <a:lstStyle>
            <a:lvl1pPr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Autofit/>
          </a:bodyPr>
          <a:lstStyle>
            <a:lvl1pPr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Autofit/>
          </a:bodyPr>
          <a:lstStyle>
            <a:lvl1pPr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Autofit/>
          </a:bodyPr>
          <a:lstStyle>
            <a:lvl1pPr marL="457200" indent="-342900" algn="ctr">
              <a:spcBef>
                <a:spcPts val="0"/>
              </a:spcBef>
              <a:spcAft>
                <a:spcPts val="0"/>
              </a:spcAft>
              <a:buSzPts val="1800"/>
              <a:buChar char="●"/>
            </a:lvl1pPr>
            <a:lvl2pPr marL="914400" lvl="1" indent="-317500" algn="ctr">
              <a:spcBef>
                <a:spcPts val="1600"/>
              </a:spcBef>
              <a:spcAft>
                <a:spcPts val="0"/>
              </a:spcAft>
              <a:buSzPts val="1400"/>
              <a:buChar char="○"/>
            </a:lvl2pPr>
            <a:lvl3pPr marL="1371600" lvl="2" indent="-317500" algn="ctr">
              <a:spcBef>
                <a:spcPts val="1600"/>
              </a:spcBef>
              <a:spcAft>
                <a:spcPts val="0"/>
              </a:spcAft>
              <a:buSzPts val="1400"/>
              <a:buChar char="■"/>
            </a:lvl3pPr>
            <a:lvl4pPr marL="1828800" lvl="3" indent="-317500" algn="ctr">
              <a:spcBef>
                <a:spcPts val="1600"/>
              </a:spcBef>
              <a:spcAft>
                <a:spcPts val="0"/>
              </a:spcAft>
              <a:buSzPts val="1400"/>
              <a:buChar char="●"/>
            </a:lvl4pPr>
            <a:lvl5pPr marL="2286000" lvl="4" indent="-317500" algn="ctr">
              <a:spcBef>
                <a:spcPts val="1600"/>
              </a:spcBef>
              <a:spcAft>
                <a:spcPts val="0"/>
              </a:spcAft>
              <a:buSzPts val="1400"/>
              <a:buChar char="○"/>
            </a:lvl5pPr>
            <a:lvl6pPr marL="2743200" lvl="5" indent="-317500" algn="ctr">
              <a:spcBef>
                <a:spcPts val="1600"/>
              </a:spcBef>
              <a:spcAft>
                <a:spcPts val="0"/>
              </a:spcAft>
              <a:buSzPts val="1400"/>
              <a:buChar char="■"/>
            </a:lvl6pPr>
            <a:lvl7pPr marL="3200400" lvl="6" indent="-317500" algn="ctr">
              <a:spcBef>
                <a:spcPts val="1600"/>
              </a:spcBef>
              <a:spcAft>
                <a:spcPts val="0"/>
              </a:spcAft>
              <a:buSzPts val="1400"/>
              <a:buChar char="●"/>
            </a:lvl7pPr>
            <a:lvl8pPr marL="3657600" lvl="7" indent="-317500" algn="ctr">
              <a:spcBef>
                <a:spcPts val="1600"/>
              </a:spcBef>
              <a:spcAft>
                <a:spcPts val="0"/>
              </a:spcAft>
              <a:buSzPts val="1400"/>
              <a:buChar char="○"/>
            </a:lvl8pPr>
            <a:lvl9pPr marL="4114800" lvl="8" indent="-317500" algn="ctr">
              <a:spcBef>
                <a:spcPts val="1600"/>
              </a:spcBef>
              <a:spcAft>
                <a:spcPts val="160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55" name="Google Shape;55;p14"/>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Autofit/>
          </a:bodyPr>
          <a:lstStyle>
            <a:lvl1pPr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6" name="Google Shape;56;p14"/>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Autofit/>
          </a:bodyPr>
          <a:lstStyle>
            <a:lvl1pPr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pPr lvl="0"/>
          </a:p>
        </p:txBody>
      </p:sp>
      <p:sp>
        <p:nvSpPr>
          <p:cNvPr id="57" name="Google Shape;57;p1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59" name="Google Shape;59;p15"/>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Autofit/>
          </a:bodyPr>
          <a:lstStyle>
            <a:lvl1pPr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0" name="Google Shape;60;p1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62" name="Google Shape;62;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63" name="Google Shape;63;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lvl1pPr marL="457200" indent="-342900" rtl="0">
              <a:spcBef>
                <a:spcPts val="0"/>
              </a:spcBef>
              <a:spcAft>
                <a:spcPts val="0"/>
              </a:spcAft>
              <a:buSzPts val="1800"/>
              <a:buChar char="●"/>
            </a:lvl1pPr>
            <a:lvl2pPr marL="914400" lvl="1" indent="-317500" rtl="0">
              <a:spcBef>
                <a:spcPts val="1600"/>
              </a:spcBef>
              <a:spcAft>
                <a:spcPts val="0"/>
              </a:spcAft>
              <a:buSzPts val="1400"/>
              <a:buChar char="○"/>
            </a:lvl2pPr>
            <a:lvl3pPr marL="1371600" lvl="2" indent="-317500" rtl="0">
              <a:spcBef>
                <a:spcPts val="1600"/>
              </a:spcBef>
              <a:spcAft>
                <a:spcPts val="0"/>
              </a:spcAft>
              <a:buSzPts val="1400"/>
              <a:buChar char="■"/>
            </a:lvl3pPr>
            <a:lvl4pPr marL="1828800" lvl="3" indent="-317500" rtl="0">
              <a:spcBef>
                <a:spcPts val="1600"/>
              </a:spcBef>
              <a:spcAft>
                <a:spcPts val="0"/>
              </a:spcAft>
              <a:buSzPts val="1400"/>
              <a:buChar char="●"/>
            </a:lvl4pPr>
            <a:lvl5pPr marL="2286000" lvl="4" indent="-317500" rtl="0">
              <a:spcBef>
                <a:spcPts val="1600"/>
              </a:spcBef>
              <a:spcAft>
                <a:spcPts val="0"/>
              </a:spcAft>
              <a:buSzPts val="1400"/>
              <a:buChar char="○"/>
            </a:lvl5pPr>
            <a:lvl6pPr marL="2743200" lvl="5" indent="-317500" rtl="0">
              <a:spcBef>
                <a:spcPts val="1600"/>
              </a:spcBef>
              <a:spcAft>
                <a:spcPts val="0"/>
              </a:spcAft>
              <a:buSzPts val="1400"/>
              <a:buChar char="■"/>
            </a:lvl6pPr>
            <a:lvl7pPr marL="3200400" lvl="6" indent="-317500" rtl="0">
              <a:spcBef>
                <a:spcPts val="1600"/>
              </a:spcBef>
              <a:spcAft>
                <a:spcPts val="0"/>
              </a:spcAft>
              <a:buSzPts val="1400"/>
              <a:buChar char="●"/>
            </a:lvl7pPr>
            <a:lvl8pPr marL="3657600" lvl="7" indent="-317500" rtl="0">
              <a:spcBef>
                <a:spcPts val="1600"/>
              </a:spcBef>
              <a:spcAft>
                <a:spcPts val="0"/>
              </a:spcAft>
              <a:buSzPts val="1400"/>
              <a:buChar char="○"/>
            </a:lvl8pPr>
            <a:lvl9pPr marL="4114800" lvl="8" indent="-317500" rtl="0">
              <a:spcBef>
                <a:spcPts val="1600"/>
              </a:spcBef>
              <a:spcAft>
                <a:spcPts val="1600"/>
              </a:spcAft>
              <a:buSzPts val="1400"/>
              <a:buChar char="■"/>
            </a:lvl9pPr>
          </a:lstStyle>
          <a:p>
            <a:pPr lvl="0"/>
          </a:p>
        </p:txBody>
      </p:sp>
      <p:sp>
        <p:nvSpPr>
          <p:cNvPr id="64" name="Google Shape;64;p1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66" name="Google Shape;66;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67" name="Google Shape;67;p17"/>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Autofit/>
          </a:bodyPr>
          <a:lstStyle>
            <a:lvl1pPr marL="45720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p>
        </p:txBody>
      </p:sp>
      <p:sp>
        <p:nvSpPr>
          <p:cNvPr id="68" name="Google Shape;68;p17"/>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Autofit/>
          </a:bodyPr>
          <a:lstStyle>
            <a:lvl1pPr marL="45720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p>
        </p:txBody>
      </p:sp>
      <p:sp>
        <p:nvSpPr>
          <p:cNvPr id="69" name="Google Shape;69;p1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71" name="Google Shape;71;p18"/>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72" name="Google Shape;72;p1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74" name="Google Shape;74;p19"/>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Autofit/>
          </a:bodyPr>
          <a:lstStyle>
            <a:lvl1pP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Autofit/>
          </a:bodyPr>
          <a:lstStyle>
            <a:lvl1pPr marL="45720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p>
        </p:txBody>
      </p:sp>
      <p:sp>
        <p:nvSpPr>
          <p:cNvPr id="76" name="Google Shape;76;p1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78" name="Google Shape;78;p20"/>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Autofit/>
          </a:bodyPr>
          <a:lstStyle>
            <a:lvl1pP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82" name="Google Shape;82;p21"/>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Autofit/>
          </a:bodyPr>
          <a:lstStyle>
            <a:lvl1pPr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83" name="Google Shape;83;p21"/>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Autofit/>
          </a:bodyPr>
          <a:lstStyle>
            <a:lvl1pPr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pPr lvl="0"/>
          </a:p>
        </p:txBody>
      </p:sp>
      <p:sp>
        <p:nvSpPr>
          <p:cNvPr id="84" name="Google Shape;84;p21"/>
          <p:cNvSpPr>
            <a:spLocks noGrp="1" noEditPoints="1"/>
          </p:cNvSpPr>
          <p:nvPr>
            <p:ph type="body" idx="2"/>
          </p:nvPr>
        </p:nvSpPr>
        <p:spPr>
          <a:xfrm>
            <a:off x="4939500" y="724200"/>
            <a:ext cx="3837000" cy="3695100"/>
          </a:xfrm>
          <a:prstGeom prst="rect">
            <a:avLst/>
          </a:prstGeom>
        </p:spPr>
        <p:txBody>
          <a:bodyPr spcFirstLastPara="1" wrap="square" lIns="91425" tIns="91425" rIns="91425" bIns="91425" anchor="ctr">
            <a:noAutofit/>
          </a:bodyPr>
          <a:lstStyle>
            <a:lvl1pPr marL="45720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pPr lvl="0"/>
          </a:p>
        </p:txBody>
      </p:sp>
      <p:sp>
        <p:nvSpPr>
          <p:cNvPr id="85" name="Google Shape;85;p2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Autofit/>
          </a:bodyPr>
          <a:lstStyle>
            <a:lvl1pPr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87" name="Google Shape;87;p22"/>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Autofit/>
          </a:bodyPr>
          <a:lstStyle>
            <a:lvl1pPr marL="457200" indent="-228600" rtl="0">
              <a:lnSpc>
                <a:spcPct val="100000"/>
              </a:lnSpc>
              <a:spcBef>
                <a:spcPts val="0"/>
              </a:spcBef>
              <a:spcAft>
                <a:spcPts val="0"/>
              </a:spcAft>
              <a:buSzPts val="1800"/>
              <a:buNone/>
            </a:lvl1pPr>
          </a:lstStyle>
          <a:p>
            <a:pPr lvl="0"/>
          </a:p>
        </p:txBody>
      </p:sp>
      <p:sp>
        <p:nvSpPr>
          <p:cNvPr id="88" name="Google Shape;88;p2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90" name="Google Shape;90;p23"/>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Autofit/>
          </a:bodyPr>
          <a:lstStyle>
            <a:lvl1pPr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Autofit/>
          </a:bodyPr>
          <a:lstStyle>
            <a:lvl1pPr marL="457200" indent="-342900" algn="ctr" rtl="0">
              <a:spcBef>
                <a:spcPts val="0"/>
              </a:spcBef>
              <a:spcAft>
                <a:spcPts val="0"/>
              </a:spcAft>
              <a:buSzPts val="1800"/>
              <a:buChar char="●"/>
            </a:lvl1pPr>
            <a:lvl2pPr marL="914400" lvl="1" indent="-317500" algn="ctr" rtl="0">
              <a:spcBef>
                <a:spcPts val="1600"/>
              </a:spcBef>
              <a:spcAft>
                <a:spcPts val="0"/>
              </a:spcAft>
              <a:buSzPts val="1400"/>
              <a:buChar char="○"/>
            </a:lvl2pPr>
            <a:lvl3pPr marL="1371600" lvl="2" indent="-317500" algn="ctr" rtl="0">
              <a:spcBef>
                <a:spcPts val="1600"/>
              </a:spcBef>
              <a:spcAft>
                <a:spcPts val="0"/>
              </a:spcAft>
              <a:buSzPts val="1400"/>
              <a:buChar char="■"/>
            </a:lvl3pPr>
            <a:lvl4pPr marL="1828800" lvl="3" indent="-317500" algn="ctr" rtl="0">
              <a:spcBef>
                <a:spcPts val="1600"/>
              </a:spcBef>
              <a:spcAft>
                <a:spcPts val="0"/>
              </a:spcAft>
              <a:buSzPts val="1400"/>
              <a:buChar char="●"/>
            </a:lvl4pPr>
            <a:lvl5pPr marL="2286000" lvl="4" indent="-317500" algn="ctr" rtl="0">
              <a:spcBef>
                <a:spcPts val="1600"/>
              </a:spcBef>
              <a:spcAft>
                <a:spcPts val="0"/>
              </a:spcAft>
              <a:buSzPts val="1400"/>
              <a:buChar char="○"/>
            </a:lvl5pPr>
            <a:lvl6pPr marL="2743200" lvl="5" indent="-317500" algn="ctr" rtl="0">
              <a:spcBef>
                <a:spcPts val="1600"/>
              </a:spcBef>
              <a:spcAft>
                <a:spcPts val="0"/>
              </a:spcAft>
              <a:buSzPts val="1400"/>
              <a:buChar char="■"/>
            </a:lvl6pPr>
            <a:lvl7pPr marL="3200400" lvl="6" indent="-317500" algn="ctr" rtl="0">
              <a:spcBef>
                <a:spcPts val="1600"/>
              </a:spcBef>
              <a:spcAft>
                <a:spcPts val="0"/>
              </a:spcAft>
              <a:buSzPts val="1400"/>
              <a:buChar char="●"/>
            </a:lvl7pPr>
            <a:lvl8pPr marL="3657600" lvl="7" indent="-317500" algn="ctr" rtl="0">
              <a:spcBef>
                <a:spcPts val="1600"/>
              </a:spcBef>
              <a:spcAft>
                <a:spcPts val="0"/>
              </a:spcAft>
              <a:buSzPts val="1400"/>
              <a:buChar char="○"/>
            </a:lvl8pPr>
            <a:lvl9pPr marL="4114800" lvl="8" indent="-317500" algn="ctr" rtl="0">
              <a:spcBef>
                <a:spcPts val="1600"/>
              </a:spcBef>
              <a:spcAft>
                <a:spcPts val="1600"/>
              </a:spcAft>
              <a:buSzPts val="1400"/>
              <a:buChar char="■"/>
            </a:lvl9pPr>
          </a:lstStyle>
          <a:p>
            <a:pPr lvl="0"/>
          </a:p>
        </p:txBody>
      </p:sp>
      <p:sp>
        <p:nvSpPr>
          <p:cNvPr id="92" name="Google Shape;92;p2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94" name="Google Shape;94;p2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lvl1pPr marL="45720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Autofit/>
          </a:bodyPr>
          <a:lstStyle>
            <a:lvl1pPr marL="45720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Autofit/>
          </a:bodyPr>
          <a:lstStyle>
            <a:lvl1pPr marL="45720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Autofit/>
          </a:bodyPr>
          <a:lstStyle>
            <a:lvl1pP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Autofit/>
          </a:bodyPr>
          <a:lstStyle>
            <a:lvl1pPr marL="45720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Autofit/>
          </a:bodyPr>
          <a:lstStyle>
            <a:lvl1pP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Autofit/>
          </a:bodyPr>
          <a:lstStyle>
            <a:lvl1pPr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Autofit/>
          </a:bodyPr>
          <a:lstStyle>
            <a:lvl1pPr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200"/>
            <a:ext cx="3837000" cy="3695100"/>
          </a:xfrm>
          <a:prstGeom prst="rect">
            <a:avLst/>
          </a:prstGeom>
        </p:spPr>
        <p:txBody>
          <a:bodyPr spcFirstLastPara="1" wrap="square" lIns="91425" tIns="91425" rIns="91425" bIns="91425" anchor="ctr">
            <a:noAutofit/>
          </a:bodyPr>
          <a:lstStyle>
            <a:lvl1pPr marL="45720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Autofit/>
          </a:bodyPr>
          <a:lstStyle>
            <a:lvl1pPr marL="457200" indent="-22860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Autofit/>
          </a:bodyPr>
          <a:lstStyle>
            <a:lvl1pP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Autofit/>
          </a:bodyPr>
          <a:lstStyle>
            <a:lvl1pPr marL="45720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Autofit/>
          </a:bodyPr>
          <a:lstStyle>
            <a:lvl1pPr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p:bgPr>
    </p:bg>
    <p:spTree>
      <p:nvGrpSpPr>
        <p:cNvPr id="1" name=""/>
        <p:cNvGrpSpPr/>
        <p:nvPr/>
      </p:nvGrpSpPr>
      <p:grpSpPr>
        <a:xfrm>
          <a:off x="0" y="0"/>
          <a:ext cx="0" cy="0"/>
          <a:chOff x="0" y="0"/>
          <a:chExt cx="0" cy="0"/>
        </a:xfrm>
      </p:grpSpPr>
      <p:sp>
        <p:nvSpPr>
          <p:cNvPr id="51" name="Google Shape;51;p13"/>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Autofit/>
          </a:bodyPr>
          <a:lstStyle>
            <a:lvl1pP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Autofit/>
          </a:bodyPr>
          <a:lstStyle>
            <a:lvl1pPr marL="45720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pPr lvl="0"/>
          </a:p>
        </p:txBody>
      </p:sp>
      <p:sp>
        <p:nvSpPr>
          <p:cNvPr id="53" name="Google Shape;53;p13"/>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Autofit/>
          </a:bodyPr>
          <a:lstStyle>
            <a:lvl1pPr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5.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hyperlink" Target="https://github.com/IngerMasha/Final-Project" TargetMode="External"/><Relationship Id="rId2" Type="http://schemas.openxmlformats.org/officeDocument/2006/relationships/hyperlink" Target="https://www.datascienceportfol.io/dashboard" TargetMode="External"/><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hyperlink" Target="https://www.linkedin.com/in/mariainger/" TargetMode="External"/><Relationship Id="rId2" Type="http://schemas.openxmlformats.org/officeDocument/2006/relationships/slideLayout" Target="../slideLayouts/slideLayout14.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99" name="Google Shape;99;p25"/>
          <p:cNvSpPr/>
          <p:nvPr/>
        </p:nvSpPr>
        <p:spPr>
          <a:xfrm>
            <a:off x="0" y="2496725"/>
            <a:ext cx="9144000" cy="2646900"/>
          </a:xfrm>
          <a:prstGeom prst="rect">
            <a:avLst/>
          </a:prstGeom>
          <a:solidFill>
            <a:srgbClr val="F3F3F3"/>
          </a:solidFill>
          <a:ln>
            <a:noFill/>
          </a:ln>
          <a:effectLst>
            <a:outerShdw blurRad="57150" dist="19050" dir="5400000" algn="bl" rotWithShape="0">
              <a:srgbClr val="000000">
                <a:alpha val="50000"/>
              </a:srgbClr>
            </a:outerShdw>
            <a:reflection endPos="1000" dist="38100" dir="5400000" fadeDir="5400012" sy="-100000" algn="bl" rotWithShape="0"/>
          </a:effectLst>
        </p:spPr>
        <p:txBody>
          <a:bodyPr spcFirstLastPara="1" wrap="square" lIns="91425" tIns="91425" rIns="91425" bIns="91425" anchor="ctr">
            <a:noAutofit/>
          </a:bodyPr>
          <a:lstStyle/>
          <a:p>
            <a:pPr marL="0" indent="0" algn="l" rtl="0">
              <a:spcBef>
                <a:spcPts val="0"/>
              </a:spcBef>
              <a:spcAft>
                <a:spcPts val="0"/>
              </a:spcAft>
              <a:buNone/>
            </a:pPr>
          </a:p>
        </p:txBody>
      </p:sp>
      <p:sp>
        <p:nvSpPr>
          <p:cNvPr id="100" name="Google Shape;100;p25"/>
          <p:cNvSpPr txBox="1"/>
          <p:nvPr/>
        </p:nvSpPr>
        <p:spPr>
          <a:xfrm>
            <a:off x="4034750" y="1546400"/>
            <a:ext cx="1011300" cy="301800"/>
          </a:xfrm>
          <a:prstGeom prst="rect">
            <a:avLst/>
          </a:prstGeom>
          <a:noFill/>
          <a:ln>
            <a:noFill/>
          </a:ln>
        </p:spPr>
        <p:txBody>
          <a:bodyPr spcFirstLastPara="1" wrap="square" lIns="91425" tIns="91425" rIns="91425" bIns="91425" anchor="t">
            <a:noAutofit/>
          </a:bodyPr>
          <a:lstStyle/>
          <a:p>
            <a:pPr marL="0" indent="0" algn="l" rtl="0">
              <a:lnSpc>
                <a:spcPct val="115000"/>
              </a:lnSpc>
              <a:spcBef>
                <a:spcPts val="0"/>
              </a:spcBef>
              <a:spcAft>
                <a:spcPts val="1600"/>
              </a:spcAft>
              <a:buNone/>
            </a:pPr>
            <a:endParaRPr>
              <a:solidFill>
                <a:srgbClr val="FFFFFF"/>
              </a:solidFill>
            </a:endParaRPr>
          </a:p>
        </p:txBody>
      </p:sp>
      <p:sp>
        <p:nvSpPr>
          <p:cNvPr id="101" name="Google Shape;101;p25"/>
          <p:cNvSpPr txBox="1"/>
          <p:nvPr/>
        </p:nvSpPr>
        <p:spPr>
          <a:xfrm>
            <a:off x="2532425" y="1342425"/>
            <a:ext cx="1856700" cy="301800"/>
          </a:xfrm>
          <a:prstGeom prst="rect">
            <a:avLst/>
          </a:prstGeom>
          <a:noFill/>
          <a:ln>
            <a:noFill/>
          </a:ln>
        </p:spPr>
        <p:txBody>
          <a:bodyPr spcFirstLastPara="1" wrap="square" lIns="91425" tIns="91425" rIns="91425" bIns="91425" anchor="ctr">
            <a:noAutofit/>
          </a:bodyPr>
          <a:lstStyle/>
          <a:p>
            <a:pPr marL="0" indent="0" algn="l" rtl="0">
              <a:spcBef>
                <a:spcPts val="0"/>
              </a:spcBef>
              <a:spcAft>
                <a:spcPts val="0"/>
              </a:spcAft>
              <a:buNone/>
            </a:pPr>
            <a:endParaRPr>
              <a:solidFill>
                <a:srgbClr val="FFFFFF"/>
              </a:solidFill>
              <a:latin typeface="Calibri"/>
              <a:ea typeface="Calibri"/>
              <a:cs typeface="Calibri"/>
              <a:sym typeface="Calibri"/>
            </a:endParaRPr>
          </a:p>
        </p:txBody>
      </p:sp>
      <p:sp>
        <p:nvSpPr>
          <p:cNvPr id="102" name="Google Shape;102;p25"/>
          <p:cNvSpPr txBox="1"/>
          <p:nvPr/>
        </p:nvSpPr>
        <p:spPr>
          <a:xfrm>
            <a:off x="4753700" y="2496725"/>
            <a:ext cx="2086800" cy="2646900"/>
          </a:xfrm>
          <a:prstGeom prst="rect">
            <a:avLst/>
          </a:prstGeom>
          <a:noFill/>
          <a:ln>
            <a:noFill/>
          </a:ln>
        </p:spPr>
        <p:txBody>
          <a:bodyPr spcFirstLastPara="1" wrap="square" lIns="91425" tIns="91425" rIns="91425" bIns="91425" anchor="t">
            <a:noAutofit/>
          </a:bodyPr>
          <a:lstStyle/>
          <a:p>
            <a:pPr marL="0" indent="0" algn="l" rtl="0">
              <a:lnSpc>
                <a:spcPct val="105000"/>
              </a:lnSpc>
              <a:spcBef>
                <a:spcPts val="0"/>
              </a:spcBef>
              <a:spcAft>
                <a:spcPts val="0"/>
              </a:spcAft>
              <a:buNone/>
            </a:pPr>
            <a:endParaRPr sz="1100" i="1">
              <a:solidFill>
                <a:srgbClr val="333333"/>
              </a:solidFill>
              <a:latin typeface="Calibri"/>
              <a:ea typeface="Calibri"/>
              <a:cs typeface="Calibri"/>
              <a:sym typeface="Calibri"/>
            </a:endParaRPr>
          </a:p>
        </p:txBody>
      </p:sp>
      <p:sp>
        <p:nvSpPr>
          <p:cNvPr id="103" name="Google Shape;103;p25"/>
          <p:cNvSpPr txBox="1"/>
          <p:nvPr/>
        </p:nvSpPr>
        <p:spPr>
          <a:xfrm>
            <a:off x="7057200" y="2496725"/>
            <a:ext cx="2086800" cy="2646900"/>
          </a:xfrm>
          <a:prstGeom prst="rect">
            <a:avLst/>
          </a:prstGeom>
          <a:noFill/>
          <a:ln>
            <a:noFill/>
          </a:ln>
        </p:spPr>
        <p:txBody>
          <a:bodyPr spcFirstLastPara="1" wrap="square" lIns="91425" tIns="91425" rIns="91425" bIns="91425" anchor="t">
            <a:noAutofit/>
          </a:bodyPr>
          <a:lstStyle/>
          <a:p>
            <a:pPr marL="0" indent="0" algn="just" rtl="0">
              <a:lnSpc>
                <a:spcPct val="115000"/>
              </a:lnSpc>
              <a:spcBef>
                <a:spcPts val="0"/>
              </a:spcBef>
              <a:spcAft>
                <a:spcPts val="0"/>
              </a:spcAft>
              <a:buNone/>
            </a:pPr>
            <a:endParaRPr sz="1100" i="1">
              <a:solidFill>
                <a:srgbClr val="333333"/>
              </a:solidFill>
              <a:latin typeface="Calibri"/>
              <a:ea typeface="Calibri"/>
              <a:cs typeface="Calibri"/>
              <a:sym typeface="Calibri"/>
            </a:endParaRPr>
          </a:p>
        </p:txBody>
      </p:sp>
      <p:sp>
        <p:nvSpPr>
          <p:cNvPr id="104" name="Google Shape;104;p25"/>
          <p:cNvSpPr txBox="1"/>
          <p:nvPr/>
        </p:nvSpPr>
        <p:spPr>
          <a:xfrm>
            <a:off x="2078975" y="2103800"/>
            <a:ext cx="4098900" cy="301800"/>
          </a:xfrm>
          <a:prstGeom prst="rect">
            <a:avLst/>
          </a:prstGeom>
          <a:noFill/>
          <a:ln>
            <a:noFill/>
          </a:ln>
        </p:spPr>
        <p:txBody>
          <a:bodyPr spcFirstLastPara="1" wrap="square" lIns="91425" tIns="91425" rIns="91425" bIns="91425" anchor="ctr">
            <a:noAutofit/>
          </a:bodyPr>
          <a:lstStyle/>
          <a:p>
            <a:pPr marL="0" indent="0" algn="l" rtl="0">
              <a:spcBef>
                <a:spcPts val="0"/>
              </a:spcBef>
              <a:spcAft>
                <a:spcPts val="0"/>
              </a:spcAft>
              <a:buNone/>
            </a:pPr>
            <a:endParaRPr>
              <a:solidFill>
                <a:srgbClr val="FFFFFF"/>
              </a:solidFill>
              <a:latin typeface="Calibri"/>
              <a:ea typeface="Calibri"/>
              <a:cs typeface="Calibri"/>
              <a:sym typeface="Calibri"/>
            </a:endParaRPr>
          </a:p>
        </p:txBody>
      </p:sp>
      <p:pic>
        <p:nvPicPr>
          <p:cNvPr id="105" name="Google Shape;105;p25"/>
          <p:cNvPicPr preferRelativeResize="0"/>
          <p:nvPr/>
        </p:nvPicPr>
        <p:blipFill>
          <a:blip r:embed="rId1">
            <a:alphaModFix/>
          </a:blip>
          <a:srcRect/>
          <a:stretch>
            <a:fillRect/>
          </a:stretch>
        </p:blipFill>
        <p:spPr>
          <a:xfrm>
            <a:off x="3699550" y="2908799"/>
            <a:ext cx="4712952" cy="1314450"/>
          </a:xfrm>
          <a:prstGeom prst="rect">
            <a:avLst/>
          </a:prstGeom>
          <a:noFill/>
          <a:ln>
            <a:noFill/>
          </a:ln>
        </p:spPr>
      </p:pic>
      <p:sp>
        <p:nvSpPr>
          <p:cNvPr id="106" name="Google Shape;106;p25"/>
          <p:cNvSpPr txBox="1"/>
          <p:nvPr/>
        </p:nvSpPr>
        <p:spPr>
          <a:xfrm>
            <a:off x="0" y="0"/>
            <a:ext cx="9144000" cy="2459400"/>
          </a:xfrm>
          <a:prstGeom prst="rect">
            <a:avLst/>
          </a:prstGeom>
          <a:noFill/>
          <a:ln>
            <a:noFill/>
          </a:ln>
        </p:spPr>
        <p:txBody>
          <a:bodyPr spcFirstLastPara="1" wrap="square" lIns="91425" tIns="91425" rIns="91425" bIns="91425" anchor="ctr">
            <a:noAutofit/>
          </a:bodyPr>
          <a:lstStyle/>
          <a:p>
            <a:pPr marL="0" indent="0" algn="r" rtl="0">
              <a:spcBef>
                <a:spcPts val="0"/>
              </a:spcBef>
              <a:spcAft>
                <a:spcPts val="0"/>
              </a:spcAft>
              <a:buNone/>
            </a:pPr>
            <a:r>
              <a:rPr lang="en" sz="2400">
                <a:solidFill>
                  <a:schemeClr val="dk1"/>
                </a:solidFill>
                <a:latin typeface="Oswald"/>
                <a:ea typeface="Oswald"/>
                <a:cs typeface="Oswald"/>
                <a:sym typeface="Oswald"/>
              </a:rPr>
              <a:t>      //Developers</a:t>
            </a:r>
            <a:r>
              <a:rPr lang="en" sz="2400">
                <a:solidFill>
                  <a:srgbClr val="FF0000"/>
                </a:solidFill>
                <a:latin typeface="Oswald"/>
                <a:ea typeface="Oswald"/>
                <a:cs typeface="Oswald"/>
                <a:sym typeface="Oswald"/>
              </a:rPr>
              <a:t>_Institute</a:t>
            </a:r>
            <a:r>
              <a:rPr lang="en" sz="2400">
                <a:solidFill>
                  <a:schemeClr val="dk1"/>
                </a:solidFill>
                <a:latin typeface="Oswald"/>
                <a:ea typeface="Oswald"/>
                <a:cs typeface="Oswald"/>
                <a:sym typeface="Oswald"/>
              </a:rPr>
              <a:t>_TLV Coding Bootcamp</a:t>
            </a:r>
            <a:endParaRPr sz="2400">
              <a:solidFill>
                <a:schemeClr val="dk1"/>
              </a:solidFill>
              <a:latin typeface="Oswald"/>
              <a:ea typeface="Oswald"/>
              <a:cs typeface="Oswald"/>
              <a:sym typeface="Oswald"/>
            </a:endParaRPr>
          </a:p>
          <a:p>
            <a:pPr marL="0" indent="0" algn="ctr" rtl="0">
              <a:spcBef>
                <a:spcPts val="0"/>
              </a:spcBef>
              <a:spcAft>
                <a:spcPts val="0"/>
              </a:spcAft>
              <a:buNone/>
            </a:pPr>
            <a:endParaRPr>
              <a:solidFill>
                <a:schemeClr val="dk1"/>
              </a:solidFill>
              <a:latin typeface="Oswald"/>
              <a:ea typeface="Oswald"/>
              <a:cs typeface="Oswald"/>
              <a:sym typeface="Oswald"/>
            </a:endParaRPr>
          </a:p>
          <a:p>
            <a:pPr marL="457200" indent="457200" algn="r" rtl="0">
              <a:spcBef>
                <a:spcPts val="0"/>
              </a:spcBef>
              <a:spcAft>
                <a:spcPts val="0"/>
              </a:spcAft>
              <a:buNone/>
            </a:pPr>
            <a:r>
              <a:rPr lang="en" sz="2000">
                <a:solidFill>
                  <a:schemeClr val="dk1"/>
                </a:solidFill>
                <a:latin typeface="Oswald"/>
                <a:ea typeface="Oswald"/>
                <a:cs typeface="Oswald"/>
                <a:sym typeface="Oswald"/>
              </a:rPr>
              <a:t>Exploring the Book Market: Analyzing Genre Trends, </a:t>
            </a:r>
            <a:endParaRPr lang="ru-RU" sz="2000">
              <a:solidFill>
                <a:schemeClr val="dk1"/>
              </a:solidFill>
              <a:latin typeface="Oswald"/>
              <a:ea typeface="Oswald"/>
              <a:cs typeface="Oswald"/>
              <a:sym typeface="Oswald"/>
            </a:endParaRPr>
          </a:p>
          <a:p>
            <a:pPr marL="457200" indent="457200" algn="r" rtl="0">
              <a:spcBef>
                <a:spcPts val="0"/>
              </a:spcBef>
              <a:spcAft>
                <a:spcPts val="0"/>
              </a:spcAft>
              <a:buNone/>
            </a:pPr>
            <a:r>
              <a:rPr lang="en" sz="2000">
                <a:solidFill>
                  <a:schemeClr val="dk1"/>
                </a:solidFill>
                <a:latin typeface="Oswald"/>
                <a:ea typeface="Oswald"/>
                <a:cs typeface="Oswald"/>
                <a:sym typeface="Oswald"/>
              </a:rPr>
              <a:t>Author Demographics, and Pricing</a:t>
            </a:r>
            <a:endParaRPr sz="2000">
              <a:solidFill>
                <a:schemeClr val="dk1"/>
              </a:solidFill>
              <a:latin typeface="Oswald"/>
              <a:ea typeface="Oswald"/>
              <a:cs typeface="Oswald"/>
              <a:sym typeface="Oswald"/>
            </a:endParaRPr>
          </a:p>
        </p:txBody>
      </p:sp>
      <p:sp>
        <p:nvSpPr>
          <p:cNvPr id="107" name="Google Shape;107;p25"/>
          <p:cNvSpPr txBox="1"/>
          <p:nvPr/>
        </p:nvSpPr>
        <p:spPr>
          <a:xfrm>
            <a:off x="-4525" y="4789500"/>
            <a:ext cx="9144000" cy="489300"/>
          </a:xfrm>
          <a:prstGeom prst="rect">
            <a:avLst/>
          </a:prstGeom>
          <a:noFill/>
          <a:ln>
            <a:noFill/>
          </a:ln>
        </p:spPr>
        <p:txBody>
          <a:bodyPr spcFirstLastPara="1" wrap="square" lIns="91425" tIns="91425" rIns="91425" bIns="91425" anchor="t">
            <a:spAutoFit/>
          </a:bodyPr>
          <a:lstStyle/>
          <a:p>
            <a:pPr marL="0" indent="0" algn="ctr" rtl="0">
              <a:lnSpc>
                <a:spcPct val="120000"/>
              </a:lnSpc>
              <a:spcBef>
                <a:spcPts val="0"/>
              </a:spcBef>
              <a:spcAft>
                <a:spcPts val="0"/>
              </a:spcAft>
              <a:buNone/>
            </a:pPr>
            <a:r>
              <a:rPr lang="en" sz="900"/>
              <a:t>Azerbaijan 🇦🇿- México 🇲🇽 - Cameroon 🇨🇲 - Senegal 🇸🇳 - Burkina Faso 🇧🇫 - Mali 🇲🇱 - Ghana 🇬🇭 - Togo 🇹🇬 - Mauritius 🇲🇺 - Morocco 🇲🇦 - India 🇮🇳 - Georgia 🇬🇪 - Israël 🇮🇱</a:t>
            </a:r>
            <a:endParaRPr sz="900"/>
          </a:p>
          <a:p>
            <a:pPr marL="0" indent="0" algn="l" rtl="0">
              <a:spcBef>
                <a:spcPts val="0"/>
              </a:spcBef>
              <a:spcAft>
                <a:spcPts val="0"/>
              </a:spcAft>
              <a:buNone/>
            </a:pPr>
            <a:endParaRPr sz="900"/>
          </a:p>
        </p:txBody>
      </p:sp>
      <p:pic>
        <p:nvPicPr>
          <p:cNvPr id="108" name="Google Shape;108;p25"/>
          <p:cNvPicPr preferRelativeResize="0"/>
          <p:nvPr/>
        </p:nvPicPr>
        <p:blipFill>
          <a:blip r:embed="rId2">
            <a:alphaModFix/>
          </a:blip>
          <a:srcRect/>
          <a:stretch>
            <a:fillRect/>
          </a:stretch>
        </p:blipFill>
        <p:spPr>
          <a:xfrm>
            <a:off x="257125" y="618500"/>
            <a:ext cx="2264217" cy="2459400"/>
          </a:xfrm>
          <a:prstGeom prst="rect">
            <a:avLst/>
          </a:prstGeom>
          <a:noFill/>
          <a:ln>
            <a:noFill/>
          </a:ln>
        </p:spPr>
      </p:pic>
      <p:sp>
        <p:nvSpPr>
          <p:cNvPr id="109" name="Google Shape;109;p25"/>
          <p:cNvSpPr txBox="1"/>
          <p:nvPr/>
        </p:nvSpPr>
        <p:spPr>
          <a:xfrm>
            <a:off x="257125" y="3132000"/>
            <a:ext cx="2446200" cy="984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en" sz="1150" b="1">
                <a:solidFill>
                  <a:srgbClr val="FFFFFF"/>
                </a:solidFill>
                <a:highlight>
                  <a:srgbClr val="222529"/>
                </a:highlight>
              </a:rPr>
              <a:t>Developers Institute ranked for </a:t>
            </a:r>
            <a:r>
              <a:rPr lang="en" sz="1150" b="1">
                <a:solidFill>
                  <a:srgbClr val="FF0000"/>
                </a:solidFill>
                <a:highlight>
                  <a:srgbClr val="222529"/>
                </a:highlight>
              </a:rPr>
              <a:t>Best Coding Bootcamp Worldwide</a:t>
            </a:r>
            <a:r>
              <a:rPr lang="en" sz="1150" b="1">
                <a:solidFill>
                  <a:srgbClr val="FFFFFF"/>
                </a:solidFill>
                <a:highlight>
                  <a:srgbClr val="222529"/>
                </a:highlight>
              </a:rPr>
              <a:t> for 202</a:t>
            </a:r>
            <a:r>
              <a:rPr lang="ru-RU" sz="1150" b="1">
                <a:solidFill>
                  <a:srgbClr val="FFFFFF"/>
                </a:solidFill>
                <a:highlight>
                  <a:srgbClr val="222529"/>
                </a:highlight>
              </a:rPr>
              <a:t>4</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153;p32"/>
          <p:cNvSpPr txBox="1"/>
          <p:nvPr/>
        </p:nvSpPr>
        <p:spPr>
          <a:xfrm>
            <a:off x="227525" y="184675"/>
            <a:ext cx="7698000" cy="568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 sz="2400">
                <a:solidFill>
                  <a:srgbClr val="FFFFFF"/>
                </a:solidFill>
                <a:latin typeface="Oswald"/>
                <a:ea typeface="Oswald"/>
                <a:cs typeface="Oswald"/>
                <a:sym typeface="Oswald"/>
              </a:rPr>
              <a:t>My next step</a:t>
            </a: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a:p>
            <a:pPr marL="0" indent="0" algn="l" rtl="0">
              <a:spcBef>
                <a:spcPts val="0"/>
              </a:spcBef>
              <a:spcAft>
                <a:spcPts val="0"/>
              </a:spcAft>
              <a:buNone/>
            </a:pPr>
            <a:endParaRPr sz="24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114;p26"/>
          <p:cNvSpPr>
            <a:spLocks noGrp="1" noEditPoints="1"/>
          </p:cNvSpPr>
          <p:nvPr>
            <p:ph type="title"/>
          </p:nvPr>
        </p:nvSpPr>
        <p:spPr>
          <a:xfrm>
            <a:off x="311700" y="445025"/>
            <a:ext cx="8520600" cy="794576"/>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sz="2800"/>
              <a:t>Exploring the Book Market: Analyzing Genre Trends, Author</a:t>
            </a:r>
            <a:r>
              <a:rPr lang="ru-RU" sz="2800"/>
              <a:t> </a:t>
            </a:r>
            <a:r>
              <a:rPr lang="en" sz="2800"/>
              <a:t>Demographics, and Pricing</a:t>
            </a:r>
            <a:endParaRPr sz="2800"/>
          </a:p>
        </p:txBody>
      </p:sp>
      <p:sp>
        <p:nvSpPr>
          <p:cNvPr id="115" name="Google Shape;115;p26"/>
          <p:cNvSpPr>
            <a:spLocks noGrp="1" noEditPoints="1"/>
          </p:cNvSpPr>
          <p:nvPr>
            <p:ph type="body" idx="1"/>
          </p:nvPr>
        </p:nvSpPr>
        <p:spPr>
          <a:xfrm>
            <a:off x="323528" y="1779662"/>
            <a:ext cx="8520600" cy="2787426"/>
          </a:xfrm>
          <a:prstGeom prst="rect">
            <a:avLst/>
          </a:prstGeom>
        </p:spPr>
        <p:txBody>
          <a:bodyPr spcFirstLastPara="1" wrap="square" lIns="91425" tIns="91425" rIns="91425" bIns="91425" anchor="t">
            <a:noAutofit/>
          </a:bodyPr>
          <a:lstStyle/>
          <a:p>
            <a:pPr algn="l" rtl="0">
              <a:lnSpc>
                <a:spcPct val="150000"/>
              </a:lnSpc>
              <a:spcBef>
                <a:spcPts val="0"/>
              </a:spcBef>
              <a:spcAft>
                <a:spcPts val="0"/>
              </a:spcAft>
              <a:buFont typeface="Arial"/>
              <a:buChar char="•"/>
            </a:pPr>
            <a:r>
              <a:rPr lang="en-US"/>
              <a:t>Analysis of the book market using data-driven insights</a:t>
            </a:r>
          </a:p>
          <a:p>
            <a:pPr algn="l" rtl="0">
              <a:lnSpc>
                <a:spcPct val="150000"/>
              </a:lnSpc>
              <a:spcBef>
                <a:spcPts val="0"/>
              </a:spcBef>
              <a:spcAft>
                <a:spcPts val="0"/>
              </a:spcAft>
              <a:buFont typeface="Arial"/>
              <a:buChar char="•"/>
            </a:pPr>
            <a:r>
              <a:rPr lang="en-US"/>
              <a:t>Explore trends in book genres, author demographics, and pricing patterns</a:t>
            </a:r>
          </a:p>
          <a:p>
            <a:pPr algn="l" rtl="0">
              <a:lnSpc>
                <a:spcPct val="150000"/>
              </a:lnSpc>
              <a:spcBef>
                <a:spcPts val="0"/>
              </a:spcBef>
              <a:spcAft>
                <a:spcPts val="0"/>
              </a:spcAft>
              <a:buFont typeface="Arial"/>
              <a:buChar char="•"/>
            </a:pPr>
            <a:r>
              <a:rPr lang="en-US"/>
              <a:t>Project aim: Provide a comprehensive view of the literary world</a:t>
            </a:r>
          </a:p>
          <a:p>
            <a:pPr algn="l" rtl="0">
              <a:lnSpc>
                <a:spcPct val="150000"/>
              </a:lnSpc>
              <a:spcBef>
                <a:spcPts val="0"/>
              </a:spcBef>
              <a:spcAft>
                <a:spcPts val="0"/>
              </a:spcAft>
              <a:buFont typeface="Arial"/>
              <a:buChar char="•"/>
            </a:pPr>
            <a:r>
              <a:rPr lang="en-US"/>
              <a:t>Reveal hidden patterns and trends through data</a:t>
            </a:r>
          </a:p>
          <a:p>
            <a:pPr algn="l" rtl="0">
              <a:lnSpc>
                <a:spcPct val="150000"/>
              </a:lnSpc>
              <a:spcBef>
                <a:spcPts val="0"/>
              </a:spcBef>
              <a:spcAft>
                <a:spcPts val="0"/>
              </a:spcAft>
              <a:buFont typeface="Arial"/>
              <a:buChar char="•"/>
            </a:pPr>
            <a:r>
              <a:rPr lang="en-US"/>
              <a:t>Valuable insights for publishers, authors, and readers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en-US" sz="2800"/>
              <a:t>P</a:t>
            </a:r>
            <a:r>
              <a:rPr sz="2800"/>
              <a:t>roject </a:t>
            </a:r>
            <a:r>
              <a:rPr lang="en-US" sz="2800"/>
              <a:t>O</a:t>
            </a:r>
            <a:r>
              <a:rPr sz="2800"/>
              <a:t>verview</a:t>
            </a:r>
          </a:p>
        </p:txBody>
      </p:sp>
      <p:sp>
        <p:nvSpPr>
          <p:cNvPr id="3" name="Заполнитель текста 2"/>
          <p:cNvSpPr>
            <a:spLocks noGrp="1" noEditPoints="1"/>
          </p:cNvSpPr>
          <p:nvPr>
            <p:ph type="body" idx="1"/>
          </p:nvPr>
        </p:nvSpPr>
        <p:spPr/>
        <p:txBody>
          <a:bodyPr/>
          <a:lstStyle/>
          <a:p>
            <a:r>
              <a:rPr lang="en-US"/>
              <a:t>Original database "</a:t>
            </a:r>
            <a:r>
              <a:rPr lang="en-US" noProof="1"/>
              <a:t>GoodReads</a:t>
            </a:r>
            <a:r>
              <a:rPr lang="en-US"/>
              <a:t> Best Books" provides a comprehensive collection of 52478 books that have been listed in GoodReads Best Books Ever. The dataset features diverse information on each book, from ratings, page numbers and editions, genres and languages, to awards, prices, first publish dates and characters.</a:t>
            </a:r>
          </a:p>
          <a:p>
            <a:endParaRPr lang="en-US"/>
          </a:p>
          <a:p>
            <a:r>
              <a:rPr lang="en-US"/>
              <a:t>Purpose &amp; Objectives: </a:t>
            </a:r>
          </a:p>
          <a:p>
            <a:pPr lvl="1">
              <a:lnSpc>
                <a:spcPct val="100000"/>
              </a:lnSpc>
              <a:spcBef>
                <a:spcPts val="800"/>
              </a:spcBef>
              <a:buFont typeface="Wingdings" charset="0"/>
              <a:buChar char="Ø"/>
            </a:pPr>
            <a:r>
              <a:rPr lang="en-US"/>
              <a:t>To analyze genre trends and pricing.</a:t>
            </a:r>
          </a:p>
          <a:p>
            <a:pPr lvl="1">
              <a:lnSpc>
                <a:spcPct val="100000"/>
              </a:lnSpc>
              <a:spcBef>
                <a:spcPts val="800"/>
              </a:spcBef>
              <a:buFont typeface="Wingdings" charset="0"/>
              <a:buChar char="Ø"/>
            </a:pPr>
            <a:r>
              <a:rPr lang="en-US"/>
              <a:t>Understand author demographics.</a:t>
            </a:r>
          </a:p>
          <a:p>
            <a:pPr lvl="1">
              <a:lnSpc>
                <a:spcPct val="100000"/>
              </a:lnSpc>
              <a:spcBef>
                <a:spcPts val="800"/>
              </a:spcBef>
              <a:buFont typeface="Wingdings" charset="0"/>
              <a:buChar char="Ø"/>
            </a:pPr>
            <a:r>
              <a:rPr lang="en-US"/>
              <a:t>Provide data-driven insights to help stakeholders in the book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en-US"/>
              <a:t>P</a:t>
            </a:r>
            <a:r>
              <a:t>roject </a:t>
            </a:r>
            <a:r>
              <a:rPr lang="en-US"/>
              <a:t>L</a:t>
            </a:r>
            <a:r>
              <a:t>imitations</a:t>
            </a:r>
            <a:r>
              <a:rPr lang="ru-RU"/>
              <a:t>.</a:t>
            </a:r>
          </a:p>
        </p:txBody>
      </p:sp>
      <p:sp>
        <p:nvSpPr>
          <p:cNvPr id="3" name="Заполнитель текста 2"/>
          <p:cNvSpPr>
            <a:spLocks noGrp="1" noEditPoints="1"/>
          </p:cNvSpPr>
          <p:nvPr>
            <p:ph type="body" idx="1"/>
          </p:nvPr>
        </p:nvSpPr>
        <p:spPr/>
        <p:txBody>
          <a:bodyPr/>
          <a:lstStyle/>
          <a:p>
            <a:pPr>
              <a:lnSpc>
                <a:spcPct val="115000"/>
              </a:lnSpc>
              <a:spcBef>
                <a:spcPts val="500"/>
              </a:spcBef>
              <a:spcAft>
                <a:spcPts val="500"/>
              </a:spcAft>
            </a:pPr>
            <a:r>
              <a:rPr lang="en-US"/>
              <a:t>T</a:t>
            </a:r>
            <a:r>
              <a:t>echnical </a:t>
            </a:r>
            <a:r>
              <a:rPr lang="en-US"/>
              <a:t>C</a:t>
            </a:r>
            <a:r>
              <a:t>onstraints:</a:t>
            </a:r>
          </a:p>
          <a:p>
            <a:pPr marL="914400" lvl="1">
              <a:lnSpc>
                <a:spcPct val="115000"/>
              </a:lnSpc>
              <a:spcBef>
                <a:spcPts val="500"/>
              </a:spcBef>
              <a:spcAft>
                <a:spcPts val="500"/>
              </a:spcAft>
            </a:pPr>
            <a:r>
              <a:t>API </a:t>
            </a:r>
            <a:r>
              <a:rPr lang="en-US"/>
              <a:t>L</a:t>
            </a:r>
            <a:r>
              <a:t>imitations: </a:t>
            </a:r>
            <a:r>
              <a:rPr lang="en-US"/>
              <a:t>D</a:t>
            </a:r>
            <a:r>
              <a:t>ue </a:t>
            </a:r>
            <a:r>
              <a:rPr lang="en-US"/>
              <a:t>t</a:t>
            </a:r>
            <a:r>
              <a:t>o </a:t>
            </a:r>
            <a:r>
              <a:rPr lang="en-US"/>
              <a:t>t</a:t>
            </a:r>
            <a:r>
              <a:t>ime </a:t>
            </a:r>
            <a:r>
              <a:rPr lang="en-US"/>
              <a:t>c</a:t>
            </a:r>
            <a:r>
              <a:t>onstraints, </a:t>
            </a:r>
            <a:r>
              <a:rPr lang="en-US"/>
              <a:t>I</a:t>
            </a:r>
            <a:r>
              <a:t> </a:t>
            </a:r>
            <a:r>
              <a:rPr lang="en-US"/>
              <a:t>wasn'</a:t>
            </a:r>
            <a:r>
              <a:t>t </a:t>
            </a:r>
            <a:r>
              <a:rPr lang="en-US"/>
              <a:t>a</a:t>
            </a:r>
            <a:r>
              <a:t>ble </a:t>
            </a:r>
            <a:r>
              <a:rPr lang="en-US"/>
              <a:t>t</a:t>
            </a:r>
            <a:r>
              <a:t>o </a:t>
            </a:r>
            <a:r>
              <a:rPr lang="en-US"/>
              <a:t>f</a:t>
            </a:r>
            <a:r>
              <a:t>ully </a:t>
            </a:r>
            <a:r>
              <a:rPr lang="en-US"/>
              <a:t>u</a:t>
            </a:r>
            <a:r>
              <a:t>tilize </a:t>
            </a:r>
            <a:r>
              <a:rPr lang="en-US"/>
              <a:t>e</a:t>
            </a:r>
            <a:r>
              <a:t>xternal </a:t>
            </a:r>
            <a:r>
              <a:rPr lang="en-US"/>
              <a:t>A</a:t>
            </a:r>
            <a:r>
              <a:t>PIs </a:t>
            </a:r>
            <a:r>
              <a:rPr lang="en-US"/>
              <a:t>t</a:t>
            </a:r>
            <a:r>
              <a:t>o </a:t>
            </a:r>
            <a:r>
              <a:rPr lang="en-US"/>
              <a:t>e</a:t>
            </a:r>
            <a:r>
              <a:t>nrich </a:t>
            </a:r>
            <a:r>
              <a:rPr lang="en-US"/>
              <a:t>t</a:t>
            </a:r>
            <a:r>
              <a:t>he </a:t>
            </a:r>
            <a:r>
              <a:rPr lang="en-US"/>
              <a:t>d</a:t>
            </a:r>
            <a:r>
              <a:t>ataset </a:t>
            </a:r>
            <a:r>
              <a:rPr lang="en-US"/>
              <a:t>w</a:t>
            </a:r>
            <a:r>
              <a:t>ith </a:t>
            </a:r>
            <a:r>
              <a:rPr lang="en-US"/>
              <a:t>a</a:t>
            </a:r>
            <a:r>
              <a:t>dditional </a:t>
            </a:r>
            <a:r>
              <a:rPr lang="en-US"/>
              <a:t>i</a:t>
            </a:r>
            <a:r>
              <a:t>nformation, </a:t>
            </a:r>
            <a:r>
              <a:rPr lang="en-US"/>
              <a:t>s</a:t>
            </a:r>
            <a:r>
              <a:t>uch </a:t>
            </a:r>
            <a:r>
              <a:rPr lang="en-US"/>
              <a:t>a</a:t>
            </a:r>
            <a:r>
              <a:t>s </a:t>
            </a:r>
            <a:r>
              <a:rPr lang="en-US"/>
              <a:t>d</a:t>
            </a:r>
            <a:r>
              <a:t>etailed </a:t>
            </a:r>
            <a:r>
              <a:rPr lang="en-US"/>
              <a:t>a</a:t>
            </a:r>
            <a:r>
              <a:t>uthor </a:t>
            </a:r>
            <a:r>
              <a:rPr lang="en-US"/>
              <a:t>b</a:t>
            </a:r>
            <a:r>
              <a:t>ackgrounds </a:t>
            </a:r>
            <a:r>
              <a:rPr lang="en-US"/>
              <a:t>o</a:t>
            </a:r>
            <a:r>
              <a:t>r </a:t>
            </a:r>
            <a:r>
              <a:rPr lang="en-US"/>
              <a:t>m</a:t>
            </a:r>
            <a:r>
              <a:t>ore </a:t>
            </a:r>
            <a:r>
              <a:rPr lang="en-US"/>
              <a:t>s</a:t>
            </a:r>
            <a:r>
              <a:t>pecific </a:t>
            </a:r>
            <a:r>
              <a:rPr lang="en-US"/>
              <a:t>g</a:t>
            </a:r>
            <a:r>
              <a:t>enre </a:t>
            </a:r>
            <a:r>
              <a:rPr lang="en-US"/>
              <a:t>c</a:t>
            </a:r>
            <a:r>
              <a:t>lassifications.</a:t>
            </a:r>
            <a:endParaRPr lang="ru-RU"/>
          </a:p>
          <a:p>
            <a:pPr marL="457200">
              <a:lnSpc>
                <a:spcPct val="115000"/>
              </a:lnSpc>
              <a:spcBef>
                <a:spcPts val="500"/>
              </a:spcBef>
              <a:spcAft>
                <a:spcPts val="500"/>
              </a:spcAft>
            </a:pPr>
            <a:r>
              <a:rPr lang="en-US"/>
              <a:t>S</a:t>
            </a:r>
            <a:r>
              <a:rPr lang="ru-RU"/>
              <a:t>implification </a:t>
            </a:r>
            <a:r>
              <a:rPr lang="en-US"/>
              <a:t>o</a:t>
            </a:r>
            <a:r>
              <a:rPr lang="ru-RU"/>
              <a:t>f </a:t>
            </a:r>
            <a:r>
              <a:rPr lang="en-US"/>
              <a:t>M</a:t>
            </a:r>
            <a:r>
              <a:rPr lang="ru-RU"/>
              <a:t>ethods:</a:t>
            </a:r>
          </a:p>
          <a:p>
            <a:pPr marL="914400" lvl="1">
              <a:lnSpc>
                <a:spcPct val="115000"/>
              </a:lnSpc>
              <a:spcBef>
                <a:spcPts val="500"/>
              </a:spcBef>
              <a:spcAft>
                <a:spcPts val="500"/>
              </a:spcAft>
            </a:pPr>
            <a:r>
              <a:rPr lang="ru-RU"/>
              <a:t> </a:t>
            </a:r>
            <a:r>
              <a:rPr lang="en-US"/>
              <a:t>D</a:t>
            </a:r>
            <a:r>
              <a:rPr lang="ru-RU"/>
              <a:t>ue </a:t>
            </a:r>
            <a:r>
              <a:rPr lang="en-US"/>
              <a:t>t</a:t>
            </a:r>
            <a:r>
              <a:rPr lang="ru-RU"/>
              <a:t>o </a:t>
            </a:r>
            <a:r>
              <a:rPr lang="en-US"/>
              <a:t>t</a:t>
            </a:r>
            <a:r>
              <a:rPr lang="ru-RU"/>
              <a:t>he </a:t>
            </a:r>
            <a:r>
              <a:rPr lang="en-US"/>
              <a:t>t</a:t>
            </a:r>
            <a:r>
              <a:rPr lang="ru-RU"/>
              <a:t>ime </a:t>
            </a:r>
            <a:r>
              <a:rPr lang="en-US"/>
              <a:t>c</a:t>
            </a:r>
            <a:r>
              <a:rPr lang="ru-RU"/>
              <a:t>onstraints, </a:t>
            </a:r>
            <a:r>
              <a:rPr lang="en-US"/>
              <a:t>s</a:t>
            </a:r>
            <a:r>
              <a:rPr lang="ru-RU"/>
              <a:t>ome </a:t>
            </a:r>
            <a:r>
              <a:rPr lang="en-US"/>
              <a:t>m</a:t>
            </a:r>
            <a:r>
              <a:rPr lang="ru-RU"/>
              <a:t>ethods </a:t>
            </a:r>
            <a:r>
              <a:rPr lang="en-US"/>
              <a:t>w</a:t>
            </a:r>
            <a:r>
              <a:rPr lang="ru-RU"/>
              <a:t>ere</a:t>
            </a:r>
            <a:r>
              <a:rPr lang="en-US"/>
              <a:t> s</a:t>
            </a:r>
            <a:r>
              <a:rPr lang="ru-RU"/>
              <a:t>implified</a:t>
            </a:r>
            <a:r>
              <a:rPr lang="en-US"/>
              <a:t>.</a:t>
            </a:r>
          </a:p>
          <a:p>
            <a:pPr marL="457200">
              <a:lnSpc>
                <a:spcPct val="115000"/>
              </a:lnSpc>
              <a:spcBef>
                <a:spcPts val="500"/>
              </a:spcBef>
              <a:spcAft>
                <a:spcPts val="500"/>
              </a:spcAft>
            </a:pPr>
            <a:r>
              <a:rPr lang="en-US"/>
              <a:t>Computational Resources:</a:t>
            </a:r>
          </a:p>
          <a:p>
            <a:pPr marL="914400" lvl="1">
              <a:lnSpc>
                <a:spcPct val="115000"/>
              </a:lnSpc>
              <a:spcBef>
                <a:spcPts val="500"/>
              </a:spcBef>
              <a:spcAft>
                <a:spcPts val="500"/>
              </a:spcAft>
            </a:pPr>
            <a:r>
              <a:rPr lang="en-US"/>
              <a:t>The large size of the dataset required careful consideration and management, which limited the ability to perform more complex analyses or explore additional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Заполнитель текста 129"/>
          <p:cNvSpPr>
            <a:spLocks noGrp="1" noEditPoints="1"/>
          </p:cNvSpPr>
          <p:nvPr>
            <p:ph type="body" idx="2"/>
          </p:nvPr>
        </p:nvSpPr>
        <p:spPr>
          <a:xfrm>
            <a:off x="4788024" y="699542"/>
            <a:ext cx="3999900" cy="4288796"/>
          </a:xfrm>
        </p:spPr>
        <p:txBody>
          <a:bodyPr/>
          <a:lstStyle/>
          <a:p>
            <a:pPr marL="482600" indent="-342900" algn="l" rtl="0">
              <a:lnSpc>
                <a:spcPct val="115000"/>
              </a:lnSpc>
              <a:spcBef>
                <a:spcPts val="500"/>
              </a:spcBef>
              <a:spcAft>
                <a:spcPts val="500"/>
              </a:spcAft>
              <a:buFont typeface="+mj-lt"/>
              <a:buAutoNum type="arabicPeriod" startAt="4"/>
            </a:pPr>
            <a:r>
              <a:rPr lang="en-US" b="1"/>
              <a:t>Open Library API</a:t>
            </a:r>
            <a:r>
              <a:rPr lang="en-US"/>
              <a:t>: Used to validate and supplement the data.</a:t>
            </a:r>
            <a:r>
              <a:rPr lang="en"/>
              <a:t> </a:t>
            </a:r>
            <a:endParaRPr lang="ru-RU"/>
          </a:p>
          <a:p>
            <a:pPr marL="482600" indent="-342900" algn="l" rtl="0">
              <a:lnSpc>
                <a:spcPct val="115000"/>
              </a:lnSpc>
              <a:spcBef>
                <a:spcPts val="500"/>
              </a:spcBef>
              <a:spcAft>
                <a:spcPts val="500"/>
              </a:spcAft>
              <a:buFont typeface="+mj-lt"/>
              <a:buAutoNum type="arabicPeriod" startAt="4"/>
            </a:pPr>
            <a:r>
              <a:rPr lang="en-US" b="1"/>
              <a:t>Git &amp; GitHub</a:t>
            </a:r>
            <a:r>
              <a:rPr lang="en-US"/>
              <a:t>: Version and changes control.</a:t>
            </a:r>
            <a:endParaRPr lang="ru-RU"/>
          </a:p>
          <a:p>
            <a:pPr marL="482600" indent="-342900" algn="l" rtl="0">
              <a:lnSpc>
                <a:spcPct val="115000"/>
              </a:lnSpc>
              <a:spcBef>
                <a:spcPts val="500"/>
              </a:spcBef>
              <a:spcAft>
                <a:spcPts val="500"/>
              </a:spcAft>
              <a:buFont typeface="+mj-lt"/>
              <a:buAutoNum type="arabicPeriod" startAt="4"/>
            </a:pPr>
            <a:r>
              <a:rPr lang="en-US" b="1"/>
              <a:t>T</a:t>
            </a:r>
            <a:r>
              <a:rPr b="1"/>
              <a:t>ableau</a:t>
            </a:r>
            <a:r>
              <a:t>:</a:t>
            </a:r>
            <a:r>
              <a:rPr lang="en-US"/>
              <a:t> C</a:t>
            </a:r>
            <a:r>
              <a:t>reated </a:t>
            </a:r>
            <a:r>
              <a:rPr lang="en-US"/>
              <a:t>an interactive</a:t>
            </a:r>
            <a:r>
              <a:t> </a:t>
            </a:r>
            <a:r>
              <a:rPr noProof="1"/>
              <a:t>dashboard</a:t>
            </a:r>
            <a:r>
              <a:t> </a:t>
            </a:r>
            <a:r>
              <a:rPr lang="en-US"/>
              <a:t>and</a:t>
            </a:r>
            <a:r>
              <a:t> </a:t>
            </a:r>
            <a:r>
              <a:rPr noProof="1"/>
              <a:t>visualiz</a:t>
            </a:r>
            <a:r>
              <a:rPr lang="en-US" noProof="1"/>
              <a:t>ations</a:t>
            </a:r>
            <a:r>
              <a:t>.</a:t>
            </a:r>
            <a:endParaRPr lang="ru-RU"/>
          </a:p>
          <a:p>
            <a:pPr marL="914400" lvl="1" algn="l" rtl="0">
              <a:lnSpc>
                <a:spcPct val="115000"/>
              </a:lnSpc>
              <a:spcBef>
                <a:spcPts val="500"/>
              </a:spcBef>
              <a:spcAft>
                <a:spcPts val="500"/>
              </a:spcAft>
              <a:buFont typeface="Arial"/>
              <a:buChar char="•"/>
            </a:pPr>
            <a:r>
              <a:rPr lang="en-US" sz="1371"/>
              <a:t>Tableau dashboard.</a:t>
            </a:r>
            <a:endParaRPr lang="ru-RU" sz="1371"/>
          </a:p>
          <a:p>
            <a:pPr lvl="1" algn="l" rtl="0">
              <a:lnSpc>
                <a:spcPct val="100000"/>
              </a:lnSpc>
              <a:spcBef>
                <a:spcPts val="500"/>
              </a:spcBef>
              <a:spcAft>
                <a:spcPts val="500"/>
              </a:spcAft>
              <a:buFont typeface="Arial"/>
              <a:buChar char="•"/>
            </a:pPr>
            <a:r>
              <a:rPr lang="en-US" sz="1371"/>
              <a:t>Interactive filters.</a:t>
            </a:r>
          </a:p>
          <a:p>
            <a:pPr marL="914400" lvl="1" algn="l" rtl="0">
              <a:lnSpc>
                <a:spcPct val="115000"/>
              </a:lnSpc>
              <a:spcBef>
                <a:spcPts val="500"/>
              </a:spcBef>
              <a:spcAft>
                <a:spcPts val="500"/>
              </a:spcAft>
              <a:buFont typeface="Arial"/>
              <a:buChar char="•"/>
            </a:pPr>
            <a:endParaRPr lang="ru-RU" sz="1371"/>
          </a:p>
          <a:p>
            <a:pPr marL="457200" algn="l" rtl="0">
              <a:lnSpc>
                <a:spcPct val="115000"/>
              </a:lnSpc>
              <a:spcBef>
                <a:spcPts val="500"/>
              </a:spcBef>
              <a:spcAft>
                <a:spcPts val="500"/>
              </a:spcAft>
              <a:buFont typeface="Arial"/>
              <a:buChar char="•"/>
            </a:pPr>
            <a:endParaRPr lang="ru-RU"/>
          </a:p>
          <a:p>
            <a:pPr marL="457200" algn="l" rtl="0">
              <a:lnSpc>
                <a:spcPct val="115000"/>
              </a:lnSpc>
              <a:spcBef>
                <a:spcPts val="500"/>
              </a:spcBef>
              <a:spcAft>
                <a:spcPts val="500"/>
              </a:spcAft>
              <a:buFont typeface="Arial"/>
              <a:buChar char="•"/>
            </a:pPr>
            <a:endParaRPr lang="ru-RU"/>
          </a:p>
          <a:p/>
        </p:txBody>
      </p:sp>
      <p:sp>
        <p:nvSpPr>
          <p:cNvPr id="120" name="Google Shape;120;p27"/>
          <p:cNvSpPr>
            <a:spLocks noGrp="1" noEditPoints="1"/>
          </p:cNvSpPr>
          <p:nvPr>
            <p:ph type="title"/>
          </p:nvPr>
        </p:nvSpPr>
        <p:spPr>
          <a:xfrm>
            <a:off x="323528" y="123478"/>
            <a:ext cx="8520600" cy="5727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Stack</a:t>
            </a:r>
          </a:p>
        </p:txBody>
      </p:sp>
      <p:sp>
        <p:nvSpPr>
          <p:cNvPr id="121" name="Google Shape;121;p27"/>
          <p:cNvSpPr>
            <a:spLocks noGrp="1" noEditPoints="1"/>
          </p:cNvSpPr>
          <p:nvPr>
            <p:ph type="body" idx="1"/>
          </p:nvPr>
        </p:nvSpPr>
        <p:spPr>
          <a:xfrm>
            <a:off x="323528" y="699542"/>
            <a:ext cx="3999900" cy="4320480"/>
          </a:xfrm>
          <a:prstGeom prst="rect">
            <a:avLst/>
          </a:prstGeom>
        </p:spPr>
        <p:txBody>
          <a:bodyPr spcFirstLastPara="1" wrap="square" lIns="91425" tIns="91425" rIns="91425" bIns="91425" anchor="t">
            <a:noAutofit/>
          </a:bodyPr>
          <a:lstStyle/>
          <a:p>
            <a:pPr marL="482600" indent="-342900" algn="l" rtl="0">
              <a:lnSpc>
                <a:spcPct val="100000"/>
              </a:lnSpc>
              <a:spcBef>
                <a:spcPts val="400"/>
              </a:spcBef>
              <a:spcAft>
                <a:spcPts val="400"/>
              </a:spcAft>
              <a:buFont typeface="+mj-lt"/>
              <a:buAutoNum type="arabicPeriod"/>
            </a:pPr>
            <a:r>
              <a:rPr lang="en-US" sz="1600" b="1"/>
              <a:t>Trello</a:t>
            </a:r>
            <a:r>
              <a:rPr lang="en-US" sz="1600"/>
              <a:t>: Project management and task tracking.</a:t>
            </a:r>
            <a:endParaRPr lang="ru-RU" sz="1600" b="1"/>
          </a:p>
          <a:p>
            <a:pPr marL="482600" indent="-342900" algn="l" rtl="0">
              <a:lnSpc>
                <a:spcPct val="100000"/>
              </a:lnSpc>
              <a:spcBef>
                <a:spcPts val="400"/>
              </a:spcBef>
              <a:spcAft>
                <a:spcPts val="400"/>
              </a:spcAft>
              <a:buFont typeface="+mj-lt"/>
              <a:buAutoNum type="arabicPeriod"/>
            </a:pPr>
            <a:r>
              <a:rPr lang="en-US" sz="1600" b="1"/>
              <a:t>PyCharm</a:t>
            </a:r>
            <a:r>
              <a:rPr lang="en-US" sz="1600"/>
              <a:t>: Development environment for structured coding.</a:t>
            </a:r>
            <a:endParaRPr lang="ru-RU" sz="1600"/>
          </a:p>
          <a:p>
            <a:pPr lvl="1" algn="l" rtl="0">
              <a:lnSpc>
                <a:spcPct val="100000"/>
              </a:lnSpc>
              <a:spcBef>
                <a:spcPts val="100"/>
              </a:spcBef>
              <a:spcAft>
                <a:spcPts val="100"/>
              </a:spcAft>
              <a:buFont typeface="Arial"/>
              <a:buChar char="•"/>
            </a:pPr>
            <a:r>
              <a:rPr lang="en-US" sz="1244"/>
              <a:t>Data</a:t>
            </a:r>
            <a:r>
              <a:rPr lang="ru-RU" sz="1244"/>
              <a:t> </a:t>
            </a:r>
            <a:r>
              <a:rPr lang="en-US" sz="1244"/>
              <a:t>f</a:t>
            </a:r>
            <a:r>
              <a:rPr lang="ru-RU" sz="1244"/>
              <a:t>iltering.</a:t>
            </a:r>
          </a:p>
          <a:p>
            <a:pPr lvl="1" algn="l" rtl="0">
              <a:lnSpc>
                <a:spcPct val="100000"/>
              </a:lnSpc>
              <a:spcBef>
                <a:spcPts val="100"/>
              </a:spcBef>
              <a:spcAft>
                <a:spcPts val="100"/>
              </a:spcAft>
              <a:buFont typeface="Arial"/>
              <a:buChar char="•"/>
            </a:pPr>
            <a:r>
              <a:rPr lang="en-US" sz="1244"/>
              <a:t>R</a:t>
            </a:r>
            <a:r>
              <a:rPr lang="ru-RU" sz="1244"/>
              <a:t>emoving </a:t>
            </a:r>
            <a:r>
              <a:rPr lang="en-US" sz="1244"/>
              <a:t>d</a:t>
            </a:r>
            <a:r>
              <a:rPr lang="ru-RU" sz="1244"/>
              <a:t>uplicates.</a:t>
            </a:r>
          </a:p>
          <a:p>
            <a:pPr lvl="1" algn="l" rtl="0">
              <a:lnSpc>
                <a:spcPct val="100000"/>
              </a:lnSpc>
              <a:spcBef>
                <a:spcPts val="100"/>
              </a:spcBef>
              <a:spcAft>
                <a:spcPts val="100"/>
              </a:spcAft>
              <a:buFont typeface="Arial"/>
              <a:buChar char="•"/>
            </a:pPr>
            <a:r>
              <a:rPr lang="en-US" sz="1244"/>
              <a:t>D</a:t>
            </a:r>
            <a:r>
              <a:rPr lang="ru-RU" sz="1244"/>
              <a:t>ate </a:t>
            </a:r>
            <a:r>
              <a:rPr lang="en-US" sz="1244"/>
              <a:t>f</a:t>
            </a:r>
            <a:r>
              <a:rPr lang="ru-RU" sz="1244"/>
              <a:t>ormatting.</a:t>
            </a:r>
          </a:p>
          <a:p>
            <a:pPr lvl="1" algn="l" rtl="0">
              <a:lnSpc>
                <a:spcPct val="100000"/>
              </a:lnSpc>
              <a:spcBef>
                <a:spcPts val="100"/>
              </a:spcBef>
              <a:spcAft>
                <a:spcPts val="100"/>
              </a:spcAft>
              <a:buFont typeface="Arial"/>
              <a:buChar char="•"/>
            </a:pPr>
            <a:r>
              <a:rPr lang="en-US" sz="1244"/>
              <a:t>H</a:t>
            </a:r>
            <a:r>
              <a:rPr lang="ru-RU" sz="1244"/>
              <a:t>andling </a:t>
            </a:r>
            <a:r>
              <a:rPr lang="en-US" sz="1244"/>
              <a:t>m</a:t>
            </a:r>
            <a:r>
              <a:rPr lang="ru-RU" sz="1244"/>
              <a:t>issing </a:t>
            </a:r>
            <a:r>
              <a:rPr lang="en-US" sz="1244"/>
              <a:t>v</a:t>
            </a:r>
            <a:r>
              <a:rPr lang="ru-RU" sz="1244"/>
              <a:t>alues.</a:t>
            </a:r>
            <a:endParaRPr lang="ru-RU" sz="1371"/>
          </a:p>
          <a:p>
            <a:pPr marL="482600" indent="-342900" algn="l" rtl="0">
              <a:lnSpc>
                <a:spcPct val="100000"/>
              </a:lnSpc>
              <a:spcBef>
                <a:spcPts val="400"/>
              </a:spcBef>
              <a:spcAft>
                <a:spcPts val="400"/>
              </a:spcAft>
              <a:buFont typeface="+mj-lt"/>
              <a:buAutoNum type="arabicPeriod"/>
            </a:pPr>
            <a:r>
              <a:rPr lang="en" sz="1600" b="1"/>
              <a:t>Python</a:t>
            </a:r>
            <a:r>
              <a:rPr lang="en-US" sz="1600" b="1"/>
              <a:t> (</a:t>
            </a:r>
            <a:r>
              <a:rPr lang="en" sz="1600" b="1"/>
              <a:t>pandas and NumPy</a:t>
            </a:r>
            <a:r>
              <a:rPr lang="en-US" sz="1600" b="1"/>
              <a:t>)</a:t>
            </a:r>
            <a:r>
              <a:rPr lang="en" sz="1600"/>
              <a:t>: Used for data cleaning, analysis, and preprocessing.</a:t>
            </a:r>
            <a:endParaRPr lang="ru-RU" sz="1244"/>
          </a:p>
          <a:p>
            <a:pPr marL="914400" lvl="1" algn="l" rtl="0">
              <a:lnSpc>
                <a:spcPct val="100000"/>
              </a:lnSpc>
              <a:spcBef>
                <a:spcPts val="100"/>
              </a:spcBef>
              <a:spcAft>
                <a:spcPts val="100"/>
              </a:spcAft>
              <a:buFont typeface="Arial"/>
              <a:buChar char="•"/>
            </a:pPr>
            <a:r>
              <a:rPr lang="en-US" sz="1244"/>
              <a:t>Gender Detection.</a:t>
            </a:r>
          </a:p>
          <a:p>
            <a:pPr marL="914400" lvl="1" algn="l" rtl="0">
              <a:lnSpc>
                <a:spcPct val="100000"/>
              </a:lnSpc>
              <a:spcBef>
                <a:spcPts val="100"/>
              </a:spcBef>
              <a:spcAft>
                <a:spcPts val="100"/>
              </a:spcAft>
              <a:buFont typeface="Arial"/>
              <a:buChar char="•"/>
            </a:pPr>
            <a:r>
              <a:rPr lang="en-US" sz="1244"/>
              <a:t>Main Genre Extraction</a:t>
            </a:r>
            <a:endParaRPr lang="ru-RU" sz="1244"/>
          </a:p>
          <a:p>
            <a:pPr marL="914400" lvl="1" algn="l" rtl="0">
              <a:lnSpc>
                <a:spcPct val="100000"/>
              </a:lnSpc>
              <a:spcBef>
                <a:spcPts val="100"/>
              </a:spcBef>
              <a:spcAft>
                <a:spcPts val="100"/>
              </a:spcAft>
              <a:buFont typeface="Arial"/>
              <a:buChar char="•"/>
            </a:pPr>
            <a:r>
              <a:rPr lang="en-US" sz="1371"/>
              <a:t>Rating distribution analysis.</a:t>
            </a:r>
          </a:p>
          <a:p>
            <a:pPr marL="914400" lvl="1" algn="l" rtl="0">
              <a:lnSpc>
                <a:spcPct val="100000"/>
              </a:lnSpc>
              <a:spcBef>
                <a:spcPts val="100"/>
              </a:spcBef>
              <a:spcAft>
                <a:spcPts val="100"/>
              </a:spcAft>
              <a:buFont typeface="Arial"/>
              <a:buChar char="•"/>
            </a:pPr>
            <a:r>
              <a:rPr lang="en-US" sz="1371"/>
              <a:t>Genre popularity.</a:t>
            </a:r>
          </a:p>
          <a:p>
            <a:pPr marL="914400" lvl="1" algn="l" rtl="0">
              <a:lnSpc>
                <a:spcPct val="100000"/>
              </a:lnSpc>
              <a:spcBef>
                <a:spcPts val="100"/>
              </a:spcBef>
              <a:spcAft>
                <a:spcPts val="100"/>
              </a:spcAft>
              <a:buFont typeface="Arial"/>
              <a:buChar char="•"/>
            </a:pPr>
            <a:r>
              <a:rPr lang="en-US" sz="1371"/>
              <a:t>Price analysis.</a:t>
            </a:r>
          </a:p>
          <a:p>
            <a:pPr marL="914400" lvl="1" algn="l" rtl="0">
              <a:lnSpc>
                <a:spcPct val="100000"/>
              </a:lnSpc>
              <a:spcBef>
                <a:spcPts val="100"/>
              </a:spcBef>
              <a:spcAft>
                <a:spcPts val="100"/>
              </a:spcAft>
              <a:buFont typeface="Arial"/>
              <a:buChar char="•"/>
            </a:pPr>
            <a:r>
              <a:rPr lang="en-US" sz="1371"/>
              <a:t>Page count analysis.</a:t>
            </a:r>
            <a:endParaRPr lang="ru-RU" sz="1244"/>
          </a:p>
          <a:p>
            <a:pPr marL="457200" algn="l" rtl="0">
              <a:lnSpc>
                <a:spcPct val="115000"/>
              </a:lnSpc>
              <a:spcBef>
                <a:spcPts val="500"/>
              </a:spcBef>
              <a:spcAft>
                <a:spcPts val="500"/>
              </a:spcAft>
              <a:buFont typeface="Arial"/>
              <a:buChar char="•"/>
            </a:pPr>
            <a:endParaRPr lang="en-US"/>
          </a:p>
          <a:p>
            <a:pPr marL="457200" algn="l" rtl="0">
              <a:lnSpc>
                <a:spcPct val="115000"/>
              </a:lnSpc>
              <a:spcBef>
                <a:spcPts val="500"/>
              </a:spcBef>
              <a:spcAft>
                <a:spcPts val="500"/>
              </a:spcAft>
              <a:buFont typeface="Arial"/>
              <a:buChar char="•"/>
            </a:pPr>
          </a:p>
        </p:txBody>
      </p:sp>
      <p:pic>
        <p:nvPicPr>
          <p:cNvPr id="123" name="Изображение 122"/>
          <p:cNvPicPr>
            <a:picLocks noChangeAspect="1"/>
          </p:cNvPicPr>
          <p:nvPr/>
        </p:nvPicPr>
        <p:blipFill>
          <a:blip r:embed="rId1">
            <a:alphaModFix amt="65000"/>
          </a:blip>
          <a:srcRect l="0" t="0" r="77320" b="0"/>
          <a:stretch/>
        </p:blipFill>
        <p:spPr>
          <a:xfrm>
            <a:off x="7092280" y="3939902"/>
            <a:ext cx="1080121" cy="1009650"/>
          </a:xfrm>
          <a:prstGeom prst="rect">
            <a:avLst/>
          </a:prstGeom>
          <a:noFill/>
          <a:effectLst>
            <a:outerShdw blurRad="50800" dist="50800" dir="5400000" algn="ctr" rotWithShape="0">
              <a:schemeClr val="bg1">
                <a:alpha val="52000"/>
              </a:schemeClr>
            </a:outerShdw>
          </a:effectLst>
        </p:spPr>
      </p:pic>
      <p:pic>
        <p:nvPicPr>
          <p:cNvPr id="124" name="Изображение 123"/>
          <p:cNvPicPr>
            <a:picLocks noChangeAspect="1"/>
          </p:cNvPicPr>
          <p:nvPr/>
        </p:nvPicPr>
        <p:blipFill>
          <a:blip r:embed="rId2">
            <a:alphaModFix amt="69000"/>
          </a:blip>
          <a:srcRect/>
          <a:stretch>
            <a:fillRect/>
          </a:stretch>
        </p:blipFill>
        <p:spPr>
          <a:xfrm>
            <a:off x="3923928" y="4155926"/>
            <a:ext cx="2857500" cy="714375"/>
          </a:xfrm>
          <a:prstGeom prst="rect">
            <a:avLst/>
          </a:prstGeom>
          <a:gradFill rotWithShape="1">
            <a:gsLst>
              <a:gs pos="30749">
                <a:schemeClr val="bg1">
                  <a:lumMod val="10000"/>
                  <a:lumOff val="90000"/>
                  <a:alpha val="0"/>
                </a:schemeClr>
              </a:gs>
              <a:gs pos="94920">
                <a:schemeClr val="bg1"/>
              </a:gs>
            </a:gsLst>
            <a:path path="circle">
              <a:fillToRect r="100000" b="100000"/>
            </a:path>
            <a:tileRect l="-100000" t="-100000"/>
          </a:gradFill>
          <a:ln w="136525">
            <a:noFill/>
          </a:ln>
        </p:spPr>
      </p:pic>
      <p:pic>
        <p:nvPicPr>
          <p:cNvPr id="125" name="Изображение 124"/>
          <p:cNvPicPr>
            <a:picLocks noChangeAspect="1"/>
          </p:cNvPicPr>
          <p:nvPr/>
        </p:nvPicPr>
        <p:blipFill>
          <a:blip r:embed="rId3">
            <a:alphaModFix amt="52000"/>
          </a:blip>
          <a:srcRect l="0" t="0" r="74993" b="15914"/>
          <a:stretch/>
        </p:blipFill>
        <p:spPr>
          <a:xfrm>
            <a:off x="8028384" y="3003798"/>
            <a:ext cx="936104" cy="936104"/>
          </a:xfrm>
          <a:prstGeom prst="rect">
            <a:avLst/>
          </a:prstGeom>
        </p:spPr>
      </p:pic>
      <p:pic>
        <p:nvPicPr>
          <p:cNvPr id="128" name="Изображение 127"/>
          <p:cNvPicPr>
            <a:picLocks noChangeAspect="1"/>
          </p:cNvPicPr>
          <p:nvPr/>
        </p:nvPicPr>
        <p:blipFill>
          <a:blip r:embed="rId4">
            <a:alphaModFix amt="51000"/>
          </a:blip>
          <a:srcRect/>
          <a:stretch>
            <a:fillRect/>
          </a:stretch>
        </p:blipFill>
        <p:spPr>
          <a:xfrm>
            <a:off x="8028384" y="1851671"/>
            <a:ext cx="952500" cy="952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395536" y="3579862"/>
            <a:ext cx="3824229" cy="1355496"/>
          </a:xfrm>
          <a:prstGeom prst="rect">
            <a:avLst/>
          </a:prstGeom>
          <a:solidFill>
            <a:schemeClr val="bg1">
              <a:lumMod val="25000"/>
              <a:lumOff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звание 1"/>
          <p:cNvSpPr>
            <a:spLocks noGrp="1" noEditPoints="1"/>
          </p:cNvSpPr>
          <p:nvPr>
            <p:ph type="title"/>
          </p:nvPr>
        </p:nvSpPr>
        <p:spPr>
          <a:xfrm>
            <a:off x="251520" y="195486"/>
            <a:ext cx="8520600" cy="572700"/>
          </a:xfrm>
        </p:spPr>
        <p:txBody>
          <a:bodyPr/>
          <a:lstStyle/>
          <a:p>
            <a:r>
              <a:rPr lang="en-US"/>
              <a:t>P</a:t>
            </a:r>
            <a:r>
              <a:t>ython </a:t>
            </a:r>
            <a:r>
              <a:rPr lang="en-US"/>
              <a:t>V</a:t>
            </a:r>
            <a:r>
              <a:t>isualizations</a:t>
            </a:r>
          </a:p>
        </p:txBody>
      </p:sp>
      <p:sp>
        <p:nvSpPr>
          <p:cNvPr id="3" name="Заполнитель текста 2"/>
          <p:cNvSpPr>
            <a:spLocks noGrp="1" noEditPoints="1"/>
          </p:cNvSpPr>
          <p:nvPr>
            <p:ph type="body" idx="1"/>
          </p:nvPr>
        </p:nvSpPr>
        <p:spPr>
          <a:xfrm>
            <a:off x="251520" y="915566"/>
            <a:ext cx="3999900" cy="4032448"/>
          </a:xfrm>
        </p:spPr>
        <p:txBody>
          <a:bodyPr/>
          <a:lstStyle/>
          <a:p>
            <a:pPr>
              <a:lnSpc>
                <a:spcPct val="100000"/>
              </a:lnSpc>
              <a:spcBef>
                <a:spcPts val="200"/>
              </a:spcBef>
              <a:spcAft>
                <a:spcPts val="200"/>
              </a:spcAft>
            </a:pPr>
            <a:r>
              <a:rPr lang="en-US"/>
              <a:t>S</a:t>
            </a:r>
            <a:r>
              <a:rPr lang="ru-RU"/>
              <a:t>trong </a:t>
            </a:r>
            <a:r>
              <a:rPr lang="en-US"/>
              <a:t>p</a:t>
            </a:r>
            <a:r>
              <a:rPr lang="ru-RU"/>
              <a:t>ositive </a:t>
            </a:r>
            <a:r>
              <a:rPr lang="en-US"/>
              <a:t>c</a:t>
            </a:r>
            <a:r>
              <a:rPr lang="ru-RU"/>
              <a:t>orrelation:</a:t>
            </a:r>
          </a:p>
          <a:p>
            <a:pPr marL="914400" lvl="1">
              <a:lnSpc>
                <a:spcPct val="100000"/>
              </a:lnSpc>
              <a:spcBef>
                <a:spcPts val="200"/>
              </a:spcBef>
              <a:spcAft>
                <a:spcPts val="200"/>
              </a:spcAft>
            </a:pPr>
            <a:r>
              <a:rPr lang="en-US"/>
              <a:t>R</a:t>
            </a:r>
            <a:r>
              <a:rPr lang="ru-RU"/>
              <a:t>ating &amp; LikedPercent: </a:t>
            </a:r>
            <a:r>
              <a:rPr lang="en-US"/>
              <a:t>h</a:t>
            </a:r>
            <a:r>
              <a:rPr lang="ru-RU"/>
              <a:t>igher </a:t>
            </a:r>
            <a:r>
              <a:rPr lang="en-US"/>
              <a:t>r</a:t>
            </a:r>
            <a:r>
              <a:rPr lang="ru-RU"/>
              <a:t>atings </a:t>
            </a:r>
            <a:r>
              <a:rPr lang="en-US"/>
              <a:t>c</a:t>
            </a:r>
            <a:r>
              <a:rPr lang="ru-RU"/>
              <a:t>orrelate </a:t>
            </a:r>
            <a:r>
              <a:rPr lang="en-US"/>
              <a:t>w</a:t>
            </a:r>
            <a:r>
              <a:rPr lang="ru-RU"/>
              <a:t>ith </a:t>
            </a:r>
            <a:r>
              <a:rPr lang="en-US"/>
              <a:t>h</a:t>
            </a:r>
            <a:r>
              <a:rPr lang="ru-RU"/>
              <a:t>igher </a:t>
            </a:r>
            <a:r>
              <a:rPr lang="en-US"/>
              <a:t>l</a:t>
            </a:r>
            <a:r>
              <a:rPr lang="ru-RU"/>
              <a:t>iked </a:t>
            </a:r>
            <a:r>
              <a:rPr lang="en-US"/>
              <a:t>p</a:t>
            </a:r>
            <a:r>
              <a:rPr lang="ru-RU"/>
              <a:t>ercentages.</a:t>
            </a:r>
          </a:p>
          <a:p>
            <a:pPr>
              <a:lnSpc>
                <a:spcPct val="100000"/>
              </a:lnSpc>
              <a:spcBef>
                <a:spcPts val="200"/>
              </a:spcBef>
              <a:spcAft>
                <a:spcPts val="200"/>
              </a:spcAft>
            </a:pPr>
            <a:r>
              <a:rPr lang="en-US"/>
              <a:t>M</a:t>
            </a:r>
            <a:r>
              <a:rPr lang="ru-RU"/>
              <a:t>oderate </a:t>
            </a:r>
            <a:r>
              <a:rPr lang="en-US"/>
              <a:t>c</a:t>
            </a:r>
            <a:r>
              <a:rPr lang="ru-RU"/>
              <a:t>orrelation:</a:t>
            </a:r>
          </a:p>
          <a:p>
            <a:pPr marL="914400" lvl="1">
              <a:lnSpc>
                <a:spcPct val="100000"/>
              </a:lnSpc>
              <a:spcBef>
                <a:spcPts val="200"/>
              </a:spcBef>
              <a:spcAft>
                <a:spcPts val="200"/>
              </a:spcAft>
            </a:pPr>
            <a:r>
              <a:rPr lang="ru-RU"/>
              <a:t>numRatings &amp; </a:t>
            </a:r>
            <a:r>
              <a:rPr lang="en-US"/>
              <a:t>P</a:t>
            </a:r>
            <a:r>
              <a:rPr lang="ru-RU"/>
              <a:t>opularity </a:t>
            </a:r>
            <a:r>
              <a:rPr lang="en-US"/>
              <a:t>S</a:t>
            </a:r>
            <a:r>
              <a:rPr lang="ru-RU"/>
              <a:t>cores: </a:t>
            </a:r>
            <a:r>
              <a:rPr lang="en-US"/>
              <a:t>m</a:t>
            </a:r>
            <a:r>
              <a:rPr lang="ru-RU"/>
              <a:t>ore </a:t>
            </a:r>
            <a:r>
              <a:rPr lang="en-US"/>
              <a:t>r</a:t>
            </a:r>
            <a:r>
              <a:rPr lang="ru-RU"/>
              <a:t>atings </a:t>
            </a:r>
            <a:r>
              <a:rPr lang="en-US"/>
              <a:t>o</a:t>
            </a:r>
            <a:r>
              <a:rPr lang="ru-RU"/>
              <a:t>ften </a:t>
            </a:r>
            <a:r>
              <a:rPr lang="en-US"/>
              <a:t>l</a:t>
            </a:r>
            <a:r>
              <a:rPr lang="ru-RU"/>
              <a:t>ead </a:t>
            </a:r>
            <a:r>
              <a:rPr lang="en-US"/>
              <a:t>t</a:t>
            </a:r>
            <a:r>
              <a:rPr lang="ru-RU"/>
              <a:t>o </a:t>
            </a:r>
            <a:r>
              <a:rPr lang="en-US"/>
              <a:t>h</a:t>
            </a:r>
            <a:r>
              <a:rPr lang="ru-RU"/>
              <a:t>igher </a:t>
            </a:r>
            <a:r>
              <a:rPr lang="en-US"/>
              <a:t>p</a:t>
            </a:r>
            <a:r>
              <a:rPr lang="ru-RU"/>
              <a:t>opularity </a:t>
            </a:r>
            <a:r>
              <a:rPr lang="en-US"/>
              <a:t>m</a:t>
            </a:r>
            <a:r>
              <a:rPr lang="ru-RU"/>
              <a:t>etrics.</a:t>
            </a:r>
          </a:p>
          <a:p>
            <a:pPr>
              <a:lnSpc>
                <a:spcPct val="100000"/>
              </a:lnSpc>
              <a:spcBef>
                <a:spcPts val="200"/>
              </a:spcBef>
              <a:spcAft>
                <a:spcPts val="200"/>
              </a:spcAft>
            </a:pPr>
            <a:r>
              <a:rPr lang="en-US"/>
              <a:t>W</a:t>
            </a:r>
            <a:r>
              <a:rPr lang="ru-RU"/>
              <a:t>eak </a:t>
            </a:r>
            <a:r>
              <a:rPr lang="en-US"/>
              <a:t>o</a:t>
            </a:r>
            <a:r>
              <a:rPr lang="ru-RU"/>
              <a:t>r </a:t>
            </a:r>
            <a:r>
              <a:rPr lang="en-US"/>
              <a:t>n</a:t>
            </a:r>
            <a:r>
              <a:rPr lang="ru-RU"/>
              <a:t>o </a:t>
            </a:r>
            <a:r>
              <a:rPr lang="en-US"/>
              <a:t>s</a:t>
            </a:r>
            <a:r>
              <a:rPr lang="ru-RU"/>
              <a:t>ignificant </a:t>
            </a:r>
            <a:r>
              <a:rPr lang="en-US"/>
              <a:t>c</a:t>
            </a:r>
            <a:r>
              <a:rPr lang="ru-RU"/>
              <a:t>orrelation:</a:t>
            </a:r>
          </a:p>
          <a:p>
            <a:pPr marL="914400" lvl="1">
              <a:lnSpc>
                <a:spcPct val="100000"/>
              </a:lnSpc>
              <a:spcBef>
                <a:spcPts val="200"/>
              </a:spcBef>
              <a:spcAft>
                <a:spcPts val="200"/>
              </a:spcAft>
            </a:pPr>
            <a:r>
              <a:rPr lang="en-US"/>
              <a:t>P</a:t>
            </a:r>
            <a:r>
              <a:rPr lang="ru-RU"/>
              <a:t>ages, </a:t>
            </a:r>
            <a:r>
              <a:rPr lang="en-US"/>
              <a:t>p</a:t>
            </a:r>
            <a:r>
              <a:rPr lang="ru-RU"/>
              <a:t>rice &amp; </a:t>
            </a:r>
            <a:r>
              <a:rPr lang="en-US"/>
              <a:t>o</a:t>
            </a:r>
            <a:r>
              <a:rPr lang="ru-RU"/>
              <a:t>ther </a:t>
            </a:r>
            <a:r>
              <a:rPr lang="en-US"/>
              <a:t>m</a:t>
            </a:r>
            <a:r>
              <a:rPr lang="ru-RU"/>
              <a:t>etrics: </a:t>
            </a:r>
            <a:r>
              <a:rPr lang="en-US"/>
              <a:t>n</a:t>
            </a:r>
            <a:r>
              <a:rPr lang="ru-RU"/>
              <a:t>umber </a:t>
            </a:r>
            <a:r>
              <a:rPr lang="en-US"/>
              <a:t>o</a:t>
            </a:r>
            <a:r>
              <a:rPr lang="ru-RU"/>
              <a:t>f </a:t>
            </a:r>
            <a:r>
              <a:rPr lang="en-US"/>
              <a:t>p</a:t>
            </a:r>
            <a:r>
              <a:rPr lang="ru-RU"/>
              <a:t>ages </a:t>
            </a:r>
            <a:r>
              <a:rPr lang="en-US"/>
              <a:t>a</a:t>
            </a:r>
            <a:r>
              <a:rPr lang="ru-RU"/>
              <a:t>nd </a:t>
            </a:r>
            <a:r>
              <a:rPr lang="en-US"/>
              <a:t>p</a:t>
            </a:r>
            <a:r>
              <a:rPr lang="ru-RU"/>
              <a:t>rice </a:t>
            </a:r>
            <a:r>
              <a:rPr lang="en-US"/>
              <a:t>don'</a:t>
            </a:r>
            <a:r>
              <a:rPr lang="ru-RU"/>
              <a:t>t </a:t>
            </a:r>
            <a:r>
              <a:rPr lang="en-US"/>
              <a:t>s</a:t>
            </a:r>
            <a:r>
              <a:rPr lang="ru-RU"/>
              <a:t>ignificantly </a:t>
            </a:r>
            <a:r>
              <a:rPr lang="en-US"/>
              <a:t>i</a:t>
            </a:r>
            <a:r>
              <a:rPr lang="ru-RU"/>
              <a:t>mpact </a:t>
            </a:r>
            <a:r>
              <a:rPr lang="en-US"/>
              <a:t>r</a:t>
            </a:r>
            <a:r>
              <a:rPr lang="ru-RU"/>
              <a:t>atings </a:t>
            </a:r>
            <a:r>
              <a:rPr lang="en-US"/>
              <a:t>o</a:t>
            </a:r>
            <a:r>
              <a:rPr lang="ru-RU"/>
              <a:t>r </a:t>
            </a:r>
            <a:r>
              <a:rPr lang="en-US"/>
              <a:t>p</a:t>
            </a:r>
            <a:r>
              <a:rPr lang="ru-RU"/>
              <a:t>opularity.</a:t>
            </a:r>
          </a:p>
          <a:p>
            <a:pPr marL="152400" indent="0">
              <a:buNone/>
            </a:pPr>
            <a:endParaRPr lang="en-US" sz="1200" b="0">
              <a:solidFill>
                <a:schemeClr val="tx1"/>
              </a:solidFill>
            </a:endParaRPr>
          </a:p>
          <a:p>
            <a:pPr marL="152400" indent="0">
              <a:buNone/>
            </a:pPr>
            <a:r>
              <a:rPr lang="ru-RU" sz="1200" b="0">
                <a:solidFill>
                  <a:schemeClr val="tx1"/>
                </a:solidFill>
              </a:rPr>
              <a:t>bbeScore	 -</a:t>
            </a:r>
            <a:r>
              <a:rPr lang="en-US" sz="1200" b="0">
                <a:solidFill>
                  <a:schemeClr val="tx1"/>
                </a:solidFill>
              </a:rPr>
              <a:t> t</a:t>
            </a:r>
            <a:r>
              <a:rPr lang="ru-RU" sz="1200" b="0">
                <a:solidFill>
                  <a:schemeClr val="tx1"/>
                </a:solidFill>
              </a:rPr>
              <a:t>h</a:t>
            </a:r>
            <a:r>
              <a:rPr lang="en-US" sz="1200" b="0">
                <a:solidFill>
                  <a:schemeClr val="tx1"/>
                </a:solidFill>
              </a:rPr>
              <a:t>e </a:t>
            </a:r>
            <a:r>
              <a:rPr lang="ru-RU" sz="1200" b="0">
                <a:solidFill>
                  <a:schemeClr val="tx1"/>
                </a:solidFill>
              </a:rPr>
              <a:t> </a:t>
            </a:r>
            <a:r>
              <a:rPr lang="en-US" sz="1200" b="0">
                <a:solidFill>
                  <a:schemeClr val="tx1"/>
                </a:solidFill>
              </a:rPr>
              <a:t>sc</a:t>
            </a:r>
            <a:r>
              <a:rPr lang="ru-RU" sz="1200" b="0">
                <a:solidFill>
                  <a:schemeClr val="tx1"/>
                </a:solidFill>
              </a:rPr>
              <a:t>ore </a:t>
            </a:r>
            <a:r>
              <a:rPr lang="en-US" sz="1200" b="0">
                <a:solidFill>
                  <a:schemeClr val="tx1"/>
                </a:solidFill>
              </a:rPr>
              <a:t>o</a:t>
            </a:r>
            <a:r>
              <a:rPr lang="ru-RU" sz="1200" b="0">
                <a:solidFill>
                  <a:schemeClr val="tx1"/>
                </a:solidFill>
              </a:rPr>
              <a:t>f </a:t>
            </a:r>
            <a:r>
              <a:rPr lang="en-US" sz="1200" b="0">
                <a:solidFill>
                  <a:schemeClr val="tx1"/>
                </a:solidFill>
              </a:rPr>
              <a:t>t</a:t>
            </a:r>
            <a:r>
              <a:rPr lang="ru-RU" sz="1200" b="0">
                <a:solidFill>
                  <a:schemeClr val="tx1"/>
                </a:solidFill>
              </a:rPr>
              <a:t>he </a:t>
            </a:r>
            <a:r>
              <a:rPr lang="en-US" sz="1200" b="0">
                <a:solidFill>
                  <a:schemeClr val="tx1"/>
                </a:solidFill>
              </a:rPr>
              <a:t>b</a:t>
            </a:r>
            <a:r>
              <a:rPr lang="ru-RU" sz="1200" b="0">
                <a:solidFill>
                  <a:schemeClr val="tx1"/>
                </a:solidFill>
              </a:rPr>
              <a:t>ook </a:t>
            </a:r>
            <a:r>
              <a:rPr lang="en-US" sz="1200" b="0">
                <a:solidFill>
                  <a:schemeClr val="tx1"/>
                </a:solidFill>
              </a:rPr>
              <a:t>o</a:t>
            </a:r>
            <a:r>
              <a:rPr lang="ru-RU" sz="1200" b="0">
                <a:solidFill>
                  <a:schemeClr val="tx1"/>
                </a:solidFill>
              </a:rPr>
              <a:t>n GoodReads' </a:t>
            </a:r>
            <a:r>
              <a:rPr lang="en-US" sz="1200" b="0">
                <a:solidFill>
                  <a:schemeClr val="tx1"/>
                </a:solidFill>
              </a:rPr>
              <a:t>B</a:t>
            </a:r>
            <a:r>
              <a:rPr lang="ru-RU" sz="1200" b="0">
                <a:solidFill>
                  <a:schemeClr val="tx1"/>
                </a:solidFill>
              </a:rPr>
              <a:t>est </a:t>
            </a:r>
            <a:r>
              <a:rPr lang="en-US" sz="1200" b="0">
                <a:solidFill>
                  <a:schemeClr val="tx1"/>
                </a:solidFill>
              </a:rPr>
              <a:t>B</a:t>
            </a:r>
            <a:r>
              <a:rPr lang="ru-RU" sz="1200" b="0">
                <a:solidFill>
                  <a:schemeClr val="tx1"/>
                </a:solidFill>
              </a:rPr>
              <a:t>ooks </a:t>
            </a:r>
            <a:r>
              <a:rPr lang="en-US" sz="1200" b="0">
                <a:solidFill>
                  <a:schemeClr val="tx1"/>
                </a:solidFill>
              </a:rPr>
              <a:t>E</a:t>
            </a:r>
            <a:r>
              <a:rPr lang="ru-RU" sz="1200" b="0">
                <a:solidFill>
                  <a:schemeClr val="tx1"/>
                </a:solidFill>
              </a:rPr>
              <a:t>ver</a:t>
            </a:r>
            <a:r>
              <a:rPr lang="en-US" sz="1200" b="0">
                <a:solidFill>
                  <a:schemeClr val="tx1"/>
                </a:solidFill>
              </a:rPr>
              <a:t> (BBE)</a:t>
            </a:r>
            <a:r>
              <a:rPr lang="ru-RU" sz="1200" b="0">
                <a:solidFill>
                  <a:schemeClr val="tx1"/>
                </a:solidFill>
              </a:rPr>
              <a:t> </a:t>
            </a:r>
            <a:r>
              <a:rPr lang="en-US" sz="1200" b="0">
                <a:solidFill>
                  <a:schemeClr val="tx1"/>
                </a:solidFill>
              </a:rPr>
              <a:t>l</a:t>
            </a:r>
            <a:r>
              <a:rPr lang="ru-RU" sz="1200" b="0">
                <a:solidFill>
                  <a:schemeClr val="tx1"/>
                </a:solidFill>
              </a:rPr>
              <a:t>ist.</a:t>
            </a:r>
          </a:p>
          <a:p>
            <a:pPr marL="152400" indent="0">
              <a:buNone/>
            </a:pPr>
            <a:r>
              <a:rPr lang="ru-RU" sz="1200" b="0">
                <a:solidFill>
                  <a:schemeClr val="tx1"/>
                </a:solidFill>
              </a:rPr>
              <a:t>bbeVotes - </a:t>
            </a:r>
            <a:r>
              <a:rPr lang="en-US" sz="1200" b="0">
                <a:solidFill>
                  <a:schemeClr val="tx1"/>
                </a:solidFill>
              </a:rPr>
              <a:t>th</a:t>
            </a:r>
            <a:r>
              <a:rPr lang="ru-RU" sz="1200" b="0">
                <a:solidFill>
                  <a:schemeClr val="tx1"/>
                </a:solidFill>
              </a:rPr>
              <a:t>e </a:t>
            </a:r>
            <a:r>
              <a:rPr lang="en-US" sz="1200" b="0">
                <a:solidFill>
                  <a:schemeClr val="tx1"/>
                </a:solidFill>
              </a:rPr>
              <a:t>n</a:t>
            </a:r>
            <a:r>
              <a:rPr lang="ru-RU" sz="1200" b="0">
                <a:solidFill>
                  <a:schemeClr val="tx1"/>
                </a:solidFill>
              </a:rPr>
              <a:t>umber </a:t>
            </a:r>
            <a:r>
              <a:rPr lang="en-US" sz="1200" b="0">
                <a:solidFill>
                  <a:schemeClr val="tx1"/>
                </a:solidFill>
              </a:rPr>
              <a:t>o</a:t>
            </a:r>
            <a:r>
              <a:rPr lang="ru-RU" sz="1200" b="0">
                <a:solidFill>
                  <a:schemeClr val="tx1"/>
                </a:solidFill>
              </a:rPr>
              <a:t>f </a:t>
            </a:r>
            <a:r>
              <a:rPr lang="en-US" sz="1200" b="0">
                <a:solidFill>
                  <a:schemeClr val="tx1"/>
                </a:solidFill>
              </a:rPr>
              <a:t>v</a:t>
            </a:r>
            <a:r>
              <a:rPr lang="ru-RU" sz="1200" b="0">
                <a:solidFill>
                  <a:schemeClr val="tx1"/>
                </a:solidFill>
              </a:rPr>
              <a:t>otes </a:t>
            </a:r>
            <a:r>
              <a:rPr lang="en-US" sz="1200" b="0">
                <a:solidFill>
                  <a:schemeClr val="tx1"/>
                </a:solidFill>
              </a:rPr>
              <a:t>c</a:t>
            </a:r>
            <a:r>
              <a:rPr lang="ru-RU" sz="1200" b="0">
                <a:solidFill>
                  <a:schemeClr val="tx1"/>
                </a:solidFill>
              </a:rPr>
              <a:t>ast </a:t>
            </a:r>
            <a:r>
              <a:rPr lang="en-US" sz="1200" b="0">
                <a:solidFill>
                  <a:schemeClr val="tx1"/>
                </a:solidFill>
              </a:rPr>
              <a:t>f</a:t>
            </a:r>
            <a:r>
              <a:rPr lang="ru-RU" sz="1200" b="0">
                <a:solidFill>
                  <a:schemeClr val="tx1"/>
                </a:solidFill>
              </a:rPr>
              <a:t>or </a:t>
            </a:r>
            <a:r>
              <a:rPr lang="en-US" sz="1200" b="0">
                <a:solidFill>
                  <a:schemeClr val="tx1"/>
                </a:solidFill>
              </a:rPr>
              <a:t>t</a:t>
            </a:r>
            <a:r>
              <a:rPr lang="ru-RU" sz="1200" b="0">
                <a:solidFill>
                  <a:schemeClr val="tx1"/>
                </a:solidFill>
              </a:rPr>
              <a:t>he </a:t>
            </a:r>
            <a:r>
              <a:rPr lang="en-US" sz="1200" b="0">
                <a:solidFill>
                  <a:schemeClr val="tx1"/>
                </a:solidFill>
              </a:rPr>
              <a:t>b</a:t>
            </a:r>
            <a:r>
              <a:rPr lang="ru-RU" sz="1200" b="0">
                <a:solidFill>
                  <a:schemeClr val="tx1"/>
                </a:solidFill>
              </a:rPr>
              <a:t>ook </a:t>
            </a:r>
            <a:r>
              <a:rPr lang="en-US" sz="1200" b="0">
                <a:solidFill>
                  <a:schemeClr val="tx1"/>
                </a:solidFill>
              </a:rPr>
              <a:t>o</a:t>
            </a:r>
            <a:r>
              <a:rPr lang="ru-RU" sz="1200" b="0">
                <a:solidFill>
                  <a:schemeClr val="tx1"/>
                </a:solidFill>
              </a:rPr>
              <a:t>n </a:t>
            </a:r>
            <a:r>
              <a:rPr lang="en-US" sz="1200" b="0">
                <a:solidFill>
                  <a:schemeClr val="tx1"/>
                </a:solidFill>
              </a:rPr>
              <a:t>BBE</a:t>
            </a:r>
            <a:r>
              <a:rPr lang="ru-RU" sz="1200" b="0">
                <a:solidFill>
                  <a:schemeClr val="tx1"/>
                </a:solidFill>
              </a:rPr>
              <a:t> </a:t>
            </a:r>
            <a:r>
              <a:rPr lang="en-US" sz="1200" b="0">
                <a:solidFill>
                  <a:schemeClr val="tx1"/>
                </a:solidFill>
              </a:rPr>
              <a:t>l</a:t>
            </a:r>
            <a:r>
              <a:rPr lang="ru-RU" sz="1200" b="0">
                <a:solidFill>
                  <a:schemeClr val="tx1"/>
                </a:solidFill>
              </a:rPr>
              <a:t>ist.</a:t>
            </a:r>
          </a:p>
          <a:p>
            <a:pPr marL="152400" indent="0">
              <a:buNone/>
            </a:pPr>
            <a:r>
              <a:rPr lang="ru-RU" sz="1200" b="0">
                <a:solidFill>
                  <a:schemeClr val="tx1"/>
                </a:solidFill>
              </a:rPr>
              <a:t>likedPercent</a:t>
            </a:r>
            <a:r>
              <a:rPr lang="en-US" sz="1200" b="0">
                <a:solidFill>
                  <a:schemeClr val="tx1"/>
                </a:solidFill>
              </a:rPr>
              <a:t> - t</a:t>
            </a:r>
            <a:r>
              <a:rPr lang="ru-RU" sz="1200" b="0">
                <a:solidFill>
                  <a:schemeClr val="tx1"/>
                </a:solidFill>
              </a:rPr>
              <a:t>he </a:t>
            </a:r>
            <a:r>
              <a:rPr lang="en-US" sz="1200" b="0">
                <a:solidFill>
                  <a:schemeClr val="tx1"/>
                </a:solidFill>
              </a:rPr>
              <a:t>p</a:t>
            </a:r>
            <a:r>
              <a:rPr lang="ru-RU" sz="1200" b="0">
                <a:solidFill>
                  <a:schemeClr val="tx1"/>
                </a:solidFill>
              </a:rPr>
              <a:t>ercentage </a:t>
            </a:r>
            <a:r>
              <a:rPr lang="en-US" sz="1200" b="0">
                <a:solidFill>
                  <a:schemeClr val="tx1"/>
                </a:solidFill>
              </a:rPr>
              <a:t>o</a:t>
            </a:r>
            <a:r>
              <a:rPr lang="ru-RU" sz="1200" b="0">
                <a:solidFill>
                  <a:schemeClr val="tx1"/>
                </a:solidFill>
              </a:rPr>
              <a:t>f </a:t>
            </a:r>
            <a:r>
              <a:rPr lang="en-US" sz="1200" b="0">
                <a:solidFill>
                  <a:schemeClr val="tx1"/>
                </a:solidFill>
              </a:rPr>
              <a:t>r</a:t>
            </a:r>
            <a:r>
              <a:rPr lang="ru-RU" sz="1200" b="0">
                <a:solidFill>
                  <a:schemeClr val="tx1"/>
                </a:solidFill>
              </a:rPr>
              <a:t>eaders </a:t>
            </a:r>
            <a:r>
              <a:rPr lang="en-US" sz="1200" b="0">
                <a:solidFill>
                  <a:schemeClr val="tx1"/>
                </a:solidFill>
              </a:rPr>
              <a:t>w</a:t>
            </a:r>
            <a:r>
              <a:rPr lang="ru-RU" sz="1200" b="0">
                <a:solidFill>
                  <a:schemeClr val="tx1"/>
                </a:solidFill>
              </a:rPr>
              <a:t>ho </a:t>
            </a:r>
            <a:r>
              <a:rPr lang="en-US" sz="1200" b="0">
                <a:solidFill>
                  <a:schemeClr val="tx1"/>
                </a:solidFill>
              </a:rPr>
              <a:t>l</a:t>
            </a:r>
            <a:r>
              <a:rPr lang="ru-RU" sz="1200" b="0">
                <a:solidFill>
                  <a:schemeClr val="tx1"/>
                </a:solidFill>
              </a:rPr>
              <a:t>iked </a:t>
            </a:r>
            <a:r>
              <a:rPr lang="en-US" sz="1200" b="0">
                <a:solidFill>
                  <a:schemeClr val="tx1"/>
                </a:solidFill>
              </a:rPr>
              <a:t>t</a:t>
            </a:r>
            <a:r>
              <a:rPr lang="ru-RU" sz="1200" b="0">
                <a:solidFill>
                  <a:schemeClr val="tx1"/>
                </a:solidFill>
              </a:rPr>
              <a:t>he </a:t>
            </a:r>
            <a:r>
              <a:rPr lang="en-US" sz="1200" b="0">
                <a:solidFill>
                  <a:schemeClr val="tx1"/>
                </a:solidFill>
              </a:rPr>
              <a:t>b</a:t>
            </a:r>
            <a:r>
              <a:rPr lang="ru-RU" sz="1200" b="0">
                <a:solidFill>
                  <a:schemeClr val="tx1"/>
                </a:solidFill>
              </a:rPr>
              <a:t>ook.</a:t>
            </a:r>
            <a:endParaRPr lang="ru-RU" b="0">
              <a:solidFill>
                <a:schemeClr val="tx1"/>
              </a:solidFill>
            </a:endParaRPr>
          </a:p>
        </p:txBody>
      </p:sp>
      <p:sp>
        <p:nvSpPr>
          <p:cNvPr id="4" name="Заполнитель текста 3"/>
          <p:cNvSpPr>
            <a:spLocks noGrp="1" noEditPoints="1"/>
          </p:cNvSpPr>
          <p:nvPr>
            <p:ph type="body" idx="2"/>
          </p:nvPr>
        </p:nvSpPr>
        <p:spPr/>
        <p:txBody>
          <a:bodyPr/>
          <a:lstStyle/>
          <a:p/>
        </p:txBody>
      </p:sp>
      <p:pic>
        <p:nvPicPr>
          <p:cNvPr id="7" name="Изображение 6"/>
          <p:cNvPicPr>
            <a:picLocks noChangeAspect="1"/>
          </p:cNvPicPr>
          <p:nvPr/>
        </p:nvPicPr>
        <p:blipFill>
          <a:blip r:embed="rId1"/>
          <a:srcRect l="1555" t="0" r="0" b="1753"/>
          <a:stretch/>
        </p:blipFill>
        <p:spPr>
          <a:xfrm>
            <a:off x="4427984" y="915566"/>
            <a:ext cx="4557720" cy="403244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2;p2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Link</a:t>
            </a:r>
          </a:p>
        </p:txBody>
      </p:sp>
      <p:sp>
        <p:nvSpPr>
          <p:cNvPr id="133" name="Google Shape;133;p2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hlinkClick r:id="rId1"/>
              </a:rPr>
              <a:t>https://github.com/IngerMasha/Final-Project</a:t>
            </a:r>
            <a:endParaRPr lang="ru-RU"/>
          </a:p>
          <a:p>
            <a:pPr marL="0" indent="0" algn="l" rtl="0">
              <a:spcBef>
                <a:spcPts val="0"/>
              </a:spcBef>
              <a:spcAft>
                <a:spcPts val="0"/>
              </a:spcAft>
              <a:buNone/>
            </a:pPr>
            <a:endParaRPr lang="ru-RU"/>
          </a:p>
          <a:p>
            <a:pPr marL="0" indent="0" algn="l" rtl="0">
              <a:spcBef>
                <a:spcPts val="0"/>
              </a:spcBef>
              <a:spcAft>
                <a:spcPts val="0"/>
              </a:spcAft>
              <a:buNone/>
            </a:pPr>
            <a:r>
              <a:rPr lang="en"/>
              <a:t>2-mn video link</a:t>
            </a:r>
          </a:p>
          <a:p>
            <a:pPr marL="0" indent="0" algn="l" rtl="0">
              <a:spcBef>
                <a:spcPts val="1600"/>
              </a:spcBef>
              <a:spcAft>
                <a:spcPts val="0"/>
              </a:spcAft>
              <a:buNone/>
            </a:pPr>
            <a:r>
              <a:rPr lang="en"/>
              <a:t>Deployed link</a:t>
            </a:r>
          </a:p>
          <a:p>
            <a:pPr marL="0" indent="0" algn="l" rtl="0">
              <a:spcBef>
                <a:spcPts val="1600"/>
              </a:spcBef>
              <a:spcAft>
                <a:spcPts val="0"/>
              </a:spcAft>
              <a:buNone/>
            </a:pPr>
            <a:r>
              <a:rPr lang="en">
                <a:hlinkClick r:id="rId2"/>
              </a:rPr>
              <a:t>https://www.datascienceportfol.io/dashboard</a:t>
            </a:r>
            <a:endParaRPr lang="en-US"/>
          </a:p>
          <a:p>
            <a:pPr marL="0" indent="0" algn="l" rtl="0">
              <a:spcBef>
                <a:spcPts val="1600"/>
              </a:spcBef>
              <a:spcAft>
                <a:spcPts val="0"/>
              </a:spcAft>
              <a:buNone/>
            </a:pPr>
            <a:r>
              <a:rPr lang="en"/>
              <a:t>Technical article link</a:t>
            </a:r>
            <a:endParaRPr lang="en-US"/>
          </a:p>
          <a:p>
            <a:pPr marL="0" indent="0" algn="l" rtl="0">
              <a:spcBef>
                <a:spcPts val="1600"/>
              </a:spcBef>
              <a:spcAft>
                <a:spcPts val="1600"/>
              </a:spcAft>
              <a:buNone/>
            </a:pPr>
            <a:r>
              <a:rPr lang="en-US"/>
              <a:t>https://public.tableau.com/authoring/Analysisofthebookdataset/Dashboard2#1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38;p30"/>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Career Prep</a:t>
            </a:r>
          </a:p>
        </p:txBody>
      </p:sp>
      <p:sp>
        <p:nvSpPr>
          <p:cNvPr id="139" name="Google Shape;139;p30"/>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Autofit/>
          </a:bodyPr>
          <a:lstStyle/>
          <a:p>
            <a:pPr marL="0" indent="0" algn="l" rtl="0">
              <a:spcBef>
                <a:spcPts val="0"/>
              </a:spcBef>
              <a:spcAft>
                <a:spcPts val="0"/>
              </a:spcAft>
              <a:buNone/>
            </a:pPr>
            <a:r>
              <a:rPr lang="en"/>
              <a:t>https://docs.google.com/document/d/1VMRe5BkJLca9PXw-c6iqau8GT8psgW-N/edit?usp=sharing&amp;ouid=104459381762924220748&amp;rtpof=true&amp;sd=true</a:t>
            </a:r>
          </a:p>
          <a:p>
            <a:pPr marL="0" indent="0" algn="l" rtl="0">
              <a:spcBef>
                <a:spcPts val="1600"/>
              </a:spcBef>
              <a:spcAft>
                <a:spcPts val="0"/>
              </a:spcAft>
              <a:buNone/>
            </a:pPr>
            <a:r>
              <a:rPr lang="en">
                <a:hlinkClick r:id="rId1"/>
              </a:rPr>
              <a:t>https://www.linkedin.com/in/mariainger/</a:t>
            </a:r>
            <a:endParaRPr lang="en-US"/>
          </a:p>
          <a:p>
            <a:pPr marL="0" indent="0" algn="l" rtl="0">
              <a:spcBef>
                <a:spcPts val="1600"/>
              </a:spcBef>
              <a:spcAft>
                <a:spcPts val="0"/>
              </a:spcAft>
              <a:buNone/>
            </a:pPr>
            <a:r>
              <a:rPr lang="en"/>
              <a:t>Job tracker link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44;p31"/>
          <p:cNvSpPr txBox="1"/>
          <p:nvPr/>
        </p:nvSpPr>
        <p:spPr>
          <a:xfrm>
            <a:off x="227525" y="184675"/>
            <a:ext cx="7698000" cy="568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 sz="2400">
                <a:solidFill>
                  <a:srgbClr val="FFFFFF"/>
                </a:solidFill>
                <a:latin typeface="Oswald"/>
                <a:ea typeface="Oswald"/>
                <a:cs typeface="Oswald"/>
                <a:sym typeface="Oswald"/>
              </a:rPr>
              <a:t>Roadmap</a:t>
            </a:r>
            <a:endParaRPr sz="2400">
              <a:solidFill>
                <a:srgbClr val="FFFFFF"/>
              </a:solidFill>
              <a:latin typeface="Oswald"/>
              <a:ea typeface="Oswald"/>
              <a:cs typeface="Oswald"/>
              <a:sym typeface="Oswald"/>
            </a:endParaRPr>
          </a:p>
        </p:txBody>
      </p:sp>
      <p:graphicFrame>
        <p:nvGraphicFramePr>
          <p:cNvPr id="145" name="Google Shape;145;p31"/>
          <p:cNvGraphicFramePr/>
          <p:nvPr/>
        </p:nvGraphicFramePr>
        <p:xfrm>
          <a:off x="311810" y="999556"/>
          <a:ext cx="8493350" cy="3166750"/>
        </p:xfrm>
        <a:graphic>
          <a:graphicData uri="http://schemas.openxmlformats.org/drawingml/2006/table">
            <a:tbl>
              <a:tblPr firstRow="1" bandRow="1">
                <a:noFill/>
                <a:tableStyleId>{FA4A393C-B937-452C-ABBF-4072A77C877E}</a:tableStyleId>
              </a:tblPr>
              <a:tblGrid>
                <a:gridCol w="678425"/>
                <a:gridCol w="678425"/>
                <a:gridCol w="678425"/>
                <a:gridCol w="678425"/>
                <a:gridCol w="730600"/>
                <a:gridCol w="626225"/>
                <a:gridCol w="704525"/>
                <a:gridCol w="652325"/>
                <a:gridCol w="678425"/>
                <a:gridCol w="678425"/>
                <a:gridCol w="780650"/>
                <a:gridCol w="928475"/>
              </a:tblGrid>
              <a:tr h="3166750">
                <a:tc>
                  <a:txBody>
                    <a:bodyPr lIns="91450" tIns="45725" rIns="91450" bIns="45725" anchor="ctr"/>
                    <a:lstStyle/>
                    <a:p>
                      <a:pPr marL="0" indent="0" algn="ctr" rtl="0">
                        <a:spcBef>
                          <a:spcPts val="0"/>
                        </a:spcBef>
                        <a:spcAft>
                          <a:spcPts val="0"/>
                        </a:spcAft>
                        <a:buNone/>
                      </a:pPr>
                      <a:endParaRPr sz="800" b="1">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9DAF8"/>
                    </a:solidFill>
                  </a:tcPr>
                </a:tc>
                <a:tc>
                  <a:txBody>
                    <a:bodyPr lIns="91450" tIns="45725" rIns="91450" bIns="45725" anchor="ctr"/>
                    <a:lstStyle/>
                    <a:p>
                      <a:pPr marL="0" indent="0" algn="ctr" rtl="0">
                        <a:spcBef>
                          <a:spcPts val="0"/>
                        </a:spcBef>
                        <a:spcAft>
                          <a:spcPts val="0"/>
                        </a:spcAft>
                        <a:buClr>
                          <a:srgbClr val="000000"/>
                        </a:buClr>
                        <a:buFont typeface="Arial"/>
                        <a:buNone/>
                      </a:pPr>
                      <a:endParaRPr sz="800">
                        <a:solidFill>
                          <a:srgbClr val="000000"/>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9DAF8"/>
                    </a:solidFill>
                  </a:tcPr>
                </a:tc>
                <a:tc>
                  <a:txBody>
                    <a:bodyPr lIns="91450" tIns="45725" rIns="91450" bIns="45725" anchor="ctr"/>
                    <a:lstStyle/>
                    <a:p>
                      <a:pPr marL="0" indent="0" algn="ctr" rtl="0">
                        <a:spcBef>
                          <a:spcPts val="0"/>
                        </a:spcBef>
                        <a:spcAft>
                          <a:spcPts val="0"/>
                        </a:spcAft>
                        <a:buNone/>
                      </a:pPr>
                      <a:endParaRPr sz="800" b="1" u="none" strike="noStrike" cap="none">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9DAF8"/>
                    </a:solidFill>
                  </a:tcPr>
                </a:tc>
                <a:tc>
                  <a:txBody>
                    <a:bodyPr lIns="91450" tIns="45725" rIns="91450" bIns="45725" anchor="ctr"/>
                    <a:lstStyle/>
                    <a:p>
                      <a:pPr marL="0" marR="0" indent="0" algn="ctr" rtl="0">
                        <a:spcBef>
                          <a:spcPts val="0"/>
                        </a:spcBef>
                        <a:spcAft>
                          <a:spcPts val="0"/>
                        </a:spcAft>
                        <a:buNone/>
                      </a:pPr>
                      <a:endParaRPr sz="800" b="1" u="none" strike="noStrike" cap="none">
                        <a:solidFill>
                          <a:srgbClr val="000000"/>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a:txBody>
                    <a:bodyPr lIns="91450" tIns="45725" rIns="91450" bIns="45725" anchor="ctr"/>
                    <a:lstStyle/>
                    <a:p>
                      <a:pPr marL="0" indent="0" algn="ctr" rtl="0">
                        <a:spcBef>
                          <a:spcPts val="0"/>
                        </a:spcBef>
                        <a:spcAft>
                          <a:spcPts val="0"/>
                        </a:spcAft>
                        <a:buNone/>
                      </a:pPr>
                      <a:endParaRPr sz="800" b="1" u="none" strike="noStrike" cap="none">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a:txBody>
                    <a:bodyPr lIns="91450" tIns="45725" rIns="91450" bIns="45725" anchor="ctr"/>
                    <a:lstStyle/>
                    <a:p>
                      <a:pPr marL="0" indent="0" algn="l" rtl="0">
                        <a:spcBef>
                          <a:spcPts val="0"/>
                        </a:spcBef>
                        <a:spcAft>
                          <a:spcPts val="0"/>
                        </a:spcAft>
                        <a:buNone/>
                      </a:pPr>
                      <a:endParaRPr sz="800" b="1" u="none" strike="noStrike" cap="none">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a:txBody>
                    <a:bodyPr lIns="91450" tIns="45725" rIns="91450" bIns="45725" anchor="ctr"/>
                    <a:lstStyle/>
                    <a:p>
                      <a:pPr marL="0" indent="0" algn="ctr" rtl="0">
                        <a:spcBef>
                          <a:spcPts val="0"/>
                        </a:spcBef>
                        <a:spcAft>
                          <a:spcPts val="0"/>
                        </a:spcAft>
                        <a:buNone/>
                      </a:pPr>
                      <a:endParaRPr sz="800" b="1" u="none" strike="noStrike" cap="none">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a:txBody>
                    <a:bodyPr lIns="91450" tIns="45725" rIns="91450" bIns="45725" anchor="ctr"/>
                    <a:lstStyle/>
                    <a:p>
                      <a:pPr marL="0" indent="0" algn="ctr" rtl="0">
                        <a:spcBef>
                          <a:spcPts val="0"/>
                        </a:spcBef>
                        <a:spcAft>
                          <a:spcPts val="0"/>
                        </a:spcAft>
                        <a:buNone/>
                      </a:pPr>
                      <a:endParaRPr sz="800" b="1">
                        <a:solidFill>
                          <a:srgbClr val="000000"/>
                        </a:solidFill>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a:txBody>
                    <a:bodyPr lIns="91450" tIns="45725" rIns="91450" bIns="45725" anchor="ctr"/>
                    <a:lstStyle/>
                    <a:p>
                      <a:pPr marL="0" marR="0" indent="0" algn="ctr" rtl="0">
                        <a:spcBef>
                          <a:spcPts val="0"/>
                        </a:spcBef>
                        <a:spcAft>
                          <a:spcPts val="0"/>
                        </a:spcAft>
                        <a:buNone/>
                      </a:pPr>
                      <a:endParaRPr sz="800" b="1" u="none" strike="noStrike" cap="none">
                        <a:solidFill>
                          <a:srgbClr val="000000"/>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3C78D8"/>
                    </a:solidFill>
                  </a:tcPr>
                </a:tc>
                <a:tc>
                  <a:txBody>
                    <a:bodyPr lIns="91450" tIns="45725" rIns="91450" bIns="45725" anchor="ctr"/>
                    <a:lstStyle/>
                    <a:p>
                      <a:pPr marL="0" indent="0" algn="ctr" rtl="0">
                        <a:spcBef>
                          <a:spcPts val="0"/>
                        </a:spcBef>
                        <a:spcAft>
                          <a:spcPts val="0"/>
                        </a:spcAft>
                        <a:buNone/>
                      </a:pPr>
                      <a:endParaRPr sz="800">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lIns="91450" tIns="45725" rIns="91450" bIns="45725" anchor="ctr"/>
                    <a:lstStyle/>
                    <a:p>
                      <a:pPr marL="0" indent="0" algn="ctr" rtl="0">
                        <a:spcBef>
                          <a:spcPts val="0"/>
                        </a:spcBef>
                        <a:spcAft>
                          <a:spcPts val="0"/>
                        </a:spcAft>
                        <a:buNone/>
                      </a:pPr>
                      <a:endParaRPr sz="800" b="1">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D1DC"/>
                    </a:solidFill>
                  </a:tcPr>
                </a:tc>
                <a:tc>
                  <a:txBody>
                    <a:bodyPr lIns="91450" tIns="45725" rIns="91450" bIns="45725" anchor="ctr"/>
                    <a:lstStyle/>
                    <a:p>
                      <a:pPr marL="0" indent="0" algn="ctr" rtl="0">
                        <a:spcBef>
                          <a:spcPts val="0"/>
                        </a:spcBef>
                        <a:spcAft>
                          <a:spcPts val="0"/>
                        </a:spcAft>
                        <a:buNone/>
                      </a:pPr>
                      <a:endParaRPr sz="800" b="1">
                        <a:latin typeface="Calibri"/>
                        <a:ea typeface="Calibri"/>
                        <a:cs typeface="Calibri"/>
                        <a:sym typeface="Calibri"/>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dot"/>
                      <a:round/>
                      <a:headEnd type="none" w="sm" len="sm"/>
                      <a:tailEnd type="none" w="sm" len="sm"/>
                    </a:lnR>
                    <a:lnT w="12700" cap="flat" cmpd="sng">
                      <a:solidFill>
                        <a:srgbClr val="FFFFFF"/>
                      </a:solidFill>
                      <a:prstDash val="dot"/>
                      <a:round/>
                      <a:headEnd type="none" w="sm" len="sm"/>
                      <a:tailEnd type="none" w="sm" len="sm"/>
                    </a:lnT>
                    <a:lnB w="12700" cap="flat" cmpd="sng">
                      <a:solidFill>
                        <a:srgbClr val="FFFFFF"/>
                      </a:solidFill>
                      <a:prstDash val="solid"/>
                      <a:round/>
                      <a:headEnd type="none" w="sm" len="sm"/>
                      <a:tailEnd type="none" w="sm" len="sm"/>
                    </a:lnB>
                    <a:solidFill>
                      <a:srgbClr val="EAD1DC"/>
                    </a:solidFill>
                  </a:tcPr>
                </a:tc>
              </a:tr>
            </a:tbl>
          </a:graphicData>
        </a:graphic>
      </p:graphicFrame>
      <p:sp>
        <p:nvSpPr>
          <p:cNvPr id="146" name="Google Shape;146;p31"/>
          <p:cNvSpPr/>
          <p:nvPr/>
        </p:nvSpPr>
        <p:spPr>
          <a:xfrm>
            <a:off x="368875" y="1254300"/>
            <a:ext cx="2120100" cy="3444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r>
              <a:rPr lang="en"/>
              <a:t>Feature X</a:t>
            </a:r>
          </a:p>
        </p:txBody>
      </p:sp>
      <p:sp>
        <p:nvSpPr>
          <p:cNvPr id="147" name="Google Shape;147;p31"/>
          <p:cNvSpPr/>
          <p:nvPr/>
        </p:nvSpPr>
        <p:spPr>
          <a:xfrm>
            <a:off x="2347075" y="1689800"/>
            <a:ext cx="2061300" cy="5115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r>
              <a:rPr lang="en"/>
              <a:t>Feature Y</a:t>
            </a:r>
          </a:p>
        </p:txBody>
      </p:sp>
      <p:sp>
        <p:nvSpPr>
          <p:cNvPr id="148" name="Google Shape;148;p31"/>
          <p:cNvSpPr/>
          <p:nvPr/>
        </p:nvSpPr>
        <p:spPr>
          <a:xfrm>
            <a:off x="2705725" y="2306750"/>
            <a:ext cx="2120100" cy="3444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r>
              <a:rPr lang="en"/>
              <a:t>Feature Z</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Mariia I</cp:lastModifiedBy>
  <dcterms:modified xsi:type="dcterms:W3CDTF">2024-09-28T13:27:17Z</dcterms:modified>
</cp:coreProperties>
</file>