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7" r:id="rId4"/>
    <p:sldId id="270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190" d="100"/>
          <a:sy n="190" d="100"/>
        </p:scale>
        <p:origin x="125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58431-2DF3-4369-8AB8-CB535A5B1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E463F-1067-498E-B795-FC937E24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99940-5CBB-42B6-8F0F-E66D7C23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D0A3E-D8EA-4347-A135-296E762D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5BEE7-7E7D-4C73-9E1A-6EF9B46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27B96-15AC-476F-8705-42460E6B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D779E-1F61-4DFF-8C39-380CAFFF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94D4C-1E3C-44B0-86C9-2D602E8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7BA3-F040-485F-8CC7-B9D76F41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65305-A092-4685-85ED-440416B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F97CE5-E6F8-4A8C-B30C-5657C65E9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A4A68-F4FB-4D2A-90F0-90F59FC9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65394-C571-4EDF-8B17-4A9FEBB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B72E6-66C9-4A3D-9A95-24CC73CD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23032-A5CF-424C-827C-BB44DAB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F714-CD2F-48A0-BD57-22822F7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4FA9-BB43-4134-9EA1-30216F54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5229-6BD8-4F93-B803-A9255F0E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636B-422A-49C2-A1A7-0C431811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7147A-2D6C-4780-AD8B-E749BE4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A2B1F-3779-43F7-B60F-F8B36EE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423B0B-B1E4-495C-A905-BD083436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0A588-C365-4DB1-9CB5-EC8D98C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6E721-F91A-4D4B-A9D3-0F8713DF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C460D-E055-4067-8224-B8D0F07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69A95-548C-4682-9922-1845790A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DC1D-43B8-4168-9E2B-7CFE6625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A2C5B-23A3-4B27-8EF7-C20F72A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E35ABB-2ED2-49C1-9082-66FD21C0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B9224-58BF-45ED-80D4-A306913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1EDD4-8F9A-4103-98F8-E7FD2BE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1C510-6269-450C-B3B3-BF26166A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B4846-7252-4DA8-AF9C-ED12179C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F0CE55-F463-4A6F-98E5-69E46681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6E7102-D46E-4A58-9561-7AF35CF0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072C03-B9E7-49CD-A9F7-74E08578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71CA2-E2BE-4EF4-ABED-78F69D5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306F60-6ADA-4DF4-8976-06D88F4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46B3AB-2B08-48FB-B15B-EF6297E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9CE70-A369-4BFA-A37E-34CC7495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3E867-2D9E-4B20-ACC5-A720DE32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746C6-436B-421F-AECF-9FF65A9E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D8E6D0-DC47-428E-AEC3-B721B9A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F2445-A5CF-4C0A-8A8B-84F737D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AFFD17-2309-4396-8589-D08A8895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62BD-6B96-457A-AEDB-C580169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FCC6-0CD3-4511-BB7A-3579EB90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866E5-3B18-4432-BCFE-B9A805DE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3F2BF9-66BA-422C-83EE-272C58A3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6992F-90E9-4F77-8D52-F953A02C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54D8F-8BC0-4506-8D48-70C23E23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27AA56-F91E-4C25-A65A-80A7B83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C8D0-991C-4DAD-9016-D023D3B0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B9FB9-2DB7-4283-ACE2-E8B4CE77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6E0BCD-9283-4ACF-8685-5EB31F4D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75D69-CAFD-4C45-8042-A1E7E6E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0D400-0B70-45D6-AE10-A78C31B4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A9B08-33FE-4131-BFBE-4A6D2BC9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6F3C78-939C-472A-9DF4-00419313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92919-21D7-4111-8A3A-38F61649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BB747-DDE7-4B71-B19E-6B2F0CD6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B2E8-5B77-4225-ACDF-4C38702F37F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8908-4341-4669-999D-ACA99E04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57E13-BD35-4345-A602-8296429FE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E4C9E66-0144-4F59-95CB-9D046EE9A128}"/>
              </a:ext>
            </a:extLst>
          </p:cNvPr>
          <p:cNvSpPr txBox="1"/>
          <p:nvPr/>
        </p:nvSpPr>
        <p:spPr>
          <a:xfrm>
            <a:off x="1764374" y="1280159"/>
            <a:ext cx="82877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  <a:p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and Resources</a:t>
            </a:r>
          </a:p>
          <a:p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Linguists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Ingo Kleiber, 2020</a:t>
            </a:r>
          </a:p>
        </p:txBody>
      </p:sp>
    </p:spTree>
    <p:extLst>
      <p:ext uri="{BB962C8B-B14F-4D97-AF65-F5344CB8AC3E}">
        <p14:creationId xmlns:p14="http://schemas.microsoft.com/office/powerpoint/2010/main" val="3446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52EFA4-89DF-43F8-A713-BA44ECF62767}"/>
              </a:ext>
            </a:extLst>
          </p:cNvPr>
          <p:cNvSpPr txBox="1"/>
          <p:nvPr/>
        </p:nvSpPr>
        <p:spPr>
          <a:xfrm>
            <a:off x="838200" y="1690688"/>
            <a:ext cx="10012680" cy="435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completing this workshop, you will be able to ...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 what programming essentially is about.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and describe some basic programming terminology.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simple problems in terms of data structures and basic algorithms.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basic scripts in Python in order to solve specific problems.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third-party libraries such as </a:t>
            </a:r>
            <a:r>
              <a:rPr lang="en-US" sz="15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NLTK</a:t>
            </a: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en-US" sz="15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spaCy</a:t>
            </a: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 </a:t>
            </a:r>
            <a:r>
              <a:rPr lang="en-US" sz="1500" b="0" i="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TextDirectory</a:t>
            </a: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 and apply basic regular expressions.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Python for text manipulation.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Python to perform concordance and frequency analysis.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automatically annotate texts (PoS, Universal Dependencies, NER) using spaCy.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scrape web data in order to build corpora (Web as Corpus) using Python.</a:t>
            </a:r>
          </a:p>
          <a:p>
            <a:pPr marL="285750" indent="-285750" algn="l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 basic statistics using Python.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79E18B6-7A94-4C19-811A-7E8BCE59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11" y="476121"/>
            <a:ext cx="4239715" cy="1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6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You Might Have Missed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690688"/>
            <a:ext cx="8051157" cy="3752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back to the </a:t>
            </a:r>
            <a:r>
              <a:rPr lang="en-US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early exercises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attempt them again. Maybe try to optimize or extend your solution.</a:t>
            </a:r>
          </a:p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a look at the </a:t>
            </a:r>
            <a:r>
              <a:rPr lang="en-US" sz="23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Line Primer</a:t>
            </a:r>
            <a:r>
              <a:rPr lang="en-US" sz="23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experiment in a notebook.</a:t>
            </a:r>
          </a:p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a look at the </a:t>
            </a:r>
            <a:r>
              <a:rPr lang="en-US" sz="2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Commenting in Python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primer.</a:t>
            </a:r>
          </a:p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a look at the bonus notebook </a:t>
            </a:r>
            <a:r>
              <a:rPr lang="en-US" sz="23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Classes and Objects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3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No-Code Generation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074774-3546-422B-A3D9-A12F7EA5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91" y="608652"/>
            <a:ext cx="3967949" cy="509105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38DE126-1D4F-439A-AABA-88BEAF41DFCF}"/>
              </a:ext>
            </a:extLst>
          </p:cNvPr>
          <p:cNvSpPr txBox="1"/>
          <p:nvPr/>
        </p:nvSpPr>
        <p:spPr>
          <a:xfrm rot="16200000">
            <a:off x="9103354" y="3423453"/>
            <a:ext cx="44832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https://techcrunch.com/2020/10/26/the-no-code-generation-is-arriving/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5F7AC8-D937-4E04-A450-1285F46BAD0E}"/>
              </a:ext>
            </a:extLst>
          </p:cNvPr>
          <p:cNvSpPr txBox="1"/>
          <p:nvPr/>
        </p:nvSpPr>
        <p:spPr>
          <a:xfrm>
            <a:off x="838199" y="1690688"/>
            <a:ext cx="5794095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0066"/>
              </a:buClr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need to know how to code?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EDB3D79-A5B1-4927-876F-1A28BCC1AC11}"/>
              </a:ext>
            </a:extLst>
          </p:cNvPr>
          <p:cNvSpPr txBox="1"/>
          <p:nvPr/>
        </p:nvSpPr>
        <p:spPr>
          <a:xfrm>
            <a:off x="838199" y="2537627"/>
            <a:ext cx="6094070" cy="2677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“Of course, </a:t>
            </a:r>
            <a:r>
              <a:rPr lang="en-US" sz="1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no-code tools</a:t>
            </a:r>
            <a:r>
              <a:rPr lang="en-US" sz="16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often require code, or at least, the sort of deductive </a:t>
            </a:r>
            <a:r>
              <a:rPr lang="en-US" sz="1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 that is intrinsic to coding</a:t>
            </a:r>
            <a:r>
              <a:rPr lang="en-US" sz="16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You have to know how to design a pivot table, or understand what machine learning capability is and what it might be useful for. You have </a:t>
            </a:r>
            <a:r>
              <a:rPr lang="en-US" sz="1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think in terms of data, and about inputs, transformations and outputs</a:t>
            </a:r>
            <a:r>
              <a:rPr lang="en-US" sz="16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.”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(Danny Crichton, TechCrunch)</a:t>
            </a:r>
          </a:p>
        </p:txBody>
      </p:sp>
    </p:spTree>
    <p:extLst>
      <p:ext uri="{BB962C8B-B14F-4D97-AF65-F5344CB8AC3E}">
        <p14:creationId xmlns:p14="http://schemas.microsoft.com/office/powerpoint/2010/main" val="415841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B69D59-B5C2-460C-A6F3-F4C5AE853971}"/>
              </a:ext>
            </a:extLst>
          </p:cNvPr>
          <p:cNvGrpSpPr/>
          <p:nvPr/>
        </p:nvGrpSpPr>
        <p:grpSpPr>
          <a:xfrm>
            <a:off x="1114553" y="2483100"/>
            <a:ext cx="9962894" cy="2928120"/>
            <a:chOff x="1180410" y="1971532"/>
            <a:chExt cx="9962894" cy="2928120"/>
          </a:xfrm>
        </p:grpSpPr>
        <p:pic>
          <p:nvPicPr>
            <p:cNvPr id="1026" name="Picture 2" descr="Learn Python the Hard Way: A Very Simple Introduction to the Terrifyingly Beautiful World of Computers and Code (Zed Shaw's Hard Way Series) (English Edition) by [Shaw Zed A.]">
              <a:extLst>
                <a:ext uri="{FF2B5EF4-FFF2-40B4-BE49-F238E27FC236}">
                  <a16:creationId xmlns:a16="http://schemas.microsoft.com/office/drawing/2014/main" id="{BBF008C7-87CD-4C7F-8768-B386EAD7F9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5" t="606" r="1"/>
            <a:stretch/>
          </p:blipFill>
          <p:spPr bwMode="auto">
            <a:xfrm>
              <a:off x="1180410" y="1984174"/>
              <a:ext cx="1654681" cy="216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F417B7E-7271-4520-8D10-F3724E49A4E3}"/>
                </a:ext>
              </a:extLst>
            </p:cNvPr>
            <p:cNvSpPr txBox="1"/>
            <p:nvPr/>
          </p:nvSpPr>
          <p:spPr>
            <a:xfrm>
              <a:off x="1180411" y="4253321"/>
              <a:ext cx="1654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 Zed Shaw</a:t>
              </a:r>
            </a:p>
            <a:p>
              <a:pPr algn="ctr"/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de-DE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Addison-Wesley Professional</a:t>
              </a:r>
              <a:r>
                <a:rPr lang="en-US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028" name="Picture 4" descr="The Hitchhiker's Guide to Python: Best Practices for Development (English Edition) by [Kenneth Reitz, Tanya Schlusser]">
              <a:extLst>
                <a:ext uri="{FF2B5EF4-FFF2-40B4-BE49-F238E27FC236}">
                  <a16:creationId xmlns:a16="http://schemas.microsoft.com/office/drawing/2014/main" id="{D5526155-BB5A-4CD0-B534-9A55FA1E8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516" y="1984174"/>
              <a:ext cx="1649535" cy="216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C640D94-F6B6-49D9-9EDF-B62C3D14F383}"/>
                </a:ext>
              </a:extLst>
            </p:cNvPr>
            <p:cNvSpPr txBox="1"/>
            <p:nvPr/>
          </p:nvSpPr>
          <p:spPr>
            <a:xfrm>
              <a:off x="3285516" y="4253321"/>
              <a:ext cx="1649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 Kenneth Reitz &amp; Tanya Schlusser</a:t>
              </a:r>
            </a:p>
            <a:p>
              <a:pPr algn="ctr"/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de-DE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O'Reilly</a:t>
              </a:r>
              <a:r>
                <a:rPr lang="en-US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3F45C61-0AF8-4616-95BB-8D791A513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476" y="1984174"/>
              <a:ext cx="1758855" cy="216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866E822-F830-4C56-8E3D-5760C649EFAD}"/>
                </a:ext>
              </a:extLst>
            </p:cNvPr>
            <p:cNvSpPr txBox="1"/>
            <p:nvPr/>
          </p:nvSpPr>
          <p:spPr>
            <a:xfrm>
              <a:off x="5544903" y="4253321"/>
              <a:ext cx="1590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 Tim Hall &amp; J-P Stacey</a:t>
              </a:r>
            </a:p>
            <a:p>
              <a:pPr algn="ctr"/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de-DE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Apress</a:t>
              </a:r>
              <a:r>
                <a:rPr lang="en-US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BFF4634-F260-4B85-9176-8E07A533C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756" y="1971532"/>
              <a:ext cx="1649535" cy="217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CD703EE-4156-43D2-8409-1ACB2AF519D8}"/>
                </a:ext>
              </a:extLst>
            </p:cNvPr>
            <p:cNvSpPr txBox="1"/>
            <p:nvPr/>
          </p:nvSpPr>
          <p:spPr>
            <a:xfrm>
              <a:off x="7594756" y="4253321"/>
              <a:ext cx="1649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 Eric Matthes</a:t>
              </a:r>
            </a:p>
            <a:p>
              <a:pPr algn="ctr"/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de-DE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Starch Press</a:t>
              </a:r>
              <a:r>
                <a:rPr lang="en-US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7AD3FA3B-81E0-4446-ACDB-7E2574165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4716" y="1971532"/>
              <a:ext cx="1448588" cy="216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7C4FA5A-9C13-41FB-80CC-70EDE6B92B94}"/>
                </a:ext>
              </a:extLst>
            </p:cNvPr>
            <p:cNvSpPr txBox="1"/>
            <p:nvPr/>
          </p:nvSpPr>
          <p:spPr>
            <a:xfrm>
              <a:off x="9703304" y="4253321"/>
              <a:ext cx="14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 Michael Hammond</a:t>
              </a:r>
            </a:p>
            <a:p>
              <a:pPr algn="ctr"/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de-DE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Cambridge University Press</a:t>
              </a:r>
              <a:r>
                <a:rPr lang="en-US" sz="800" b="0" i="0" dirty="0">
                  <a:solidFill>
                    <a:srgbClr val="11111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59E7C33-E6D5-4756-A2E0-4BE5AC6F91C3}"/>
              </a:ext>
            </a:extLst>
          </p:cNvPr>
          <p:cNvSpPr txBox="1"/>
          <p:nvPr/>
        </p:nvSpPr>
        <p:spPr>
          <a:xfrm>
            <a:off x="1017016" y="1966759"/>
            <a:ext cx="61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(Careful)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4611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Courses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690688"/>
            <a:ext cx="10668000" cy="369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Codecademy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DataCamp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Talk Python Training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Django Girls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FreeCodeCamp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fast.ai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Code-First Introduction to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691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Resources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690688"/>
            <a:ext cx="7229354" cy="308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Podcast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Talk Python To Me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Michael Kennedy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PyCon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(several conferences, see pycon.org / YouTube)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Peter Norvig’s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pytudes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(on GitHub)</a:t>
            </a:r>
            <a:endParaRPr lang="en-US" sz="20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Stanford </a:t>
            </a:r>
            <a:r>
              <a:rPr lang="en-US" sz="2000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NLP’s CS224n: Natural Language Processing with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84450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Breitbild</PresentationFormat>
  <Paragraphs>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Open Sans</vt:lpstr>
      <vt:lpstr>Office</vt:lpstr>
      <vt:lpstr>PowerPoint-Präsentation</vt:lpstr>
      <vt:lpstr>Learning Objectives</vt:lpstr>
      <vt:lpstr>What You Might Have Missed</vt:lpstr>
      <vt:lpstr>The No-Code Generation</vt:lpstr>
      <vt:lpstr>Books</vt:lpstr>
      <vt:lpstr>Online Courses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Kleiber</dc:creator>
  <cp:lastModifiedBy>Ingo Kleiber</cp:lastModifiedBy>
  <cp:revision>63</cp:revision>
  <dcterms:created xsi:type="dcterms:W3CDTF">2020-08-12T11:35:07Z</dcterms:created>
  <dcterms:modified xsi:type="dcterms:W3CDTF">2021-01-18T16:49:03Z</dcterms:modified>
</cp:coreProperties>
</file>