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7" r:id="rId4"/>
    <p:sldId id="281" r:id="rId5"/>
    <p:sldId id="274" r:id="rId6"/>
    <p:sldId id="265" r:id="rId7"/>
    <p:sldId id="264" r:id="rId8"/>
    <p:sldId id="280" r:id="rId9"/>
    <p:sldId id="276" r:id="rId10"/>
    <p:sldId id="269" r:id="rId11"/>
    <p:sldId id="282" r:id="rId12"/>
    <p:sldId id="279" r:id="rId13"/>
    <p:sldId id="273" r:id="rId14"/>
    <p:sldId id="263" r:id="rId15"/>
    <p:sldId id="270" r:id="rId16"/>
    <p:sldId id="271" r:id="rId17"/>
    <p:sldId id="268" r:id="rId18"/>
    <p:sldId id="277" r:id="rId19"/>
    <p:sldId id="272" r:id="rId20"/>
    <p:sldId id="283" r:id="rId21"/>
    <p:sldId id="288" r:id="rId22"/>
    <p:sldId id="289" r:id="rId23"/>
    <p:sldId id="294" r:id="rId24"/>
    <p:sldId id="291" r:id="rId25"/>
    <p:sldId id="292" r:id="rId26"/>
    <p:sldId id="293" r:id="rId27"/>
    <p:sldId id="285" r:id="rId28"/>
    <p:sldId id="286" r:id="rId29"/>
    <p:sldId id="278" r:id="rId30"/>
    <p:sldId id="28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7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494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B55446B-6539-42C3-91D9-9C64B316A38E}"/>
              </a:ext>
            </a:extLst>
          </p:cNvPr>
          <p:cNvSpPr txBox="1"/>
          <p:nvPr/>
        </p:nvSpPr>
        <p:spPr>
          <a:xfrm>
            <a:off x="1764374" y="1280159"/>
            <a:ext cx="8287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Code Look Like?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Snap!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CCF38C-F868-4C44-9C17-0571C81C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70" y="1843088"/>
            <a:ext cx="2603499" cy="1952624"/>
          </a:xfrm>
          <a:prstGeom prst="rect">
            <a:avLst/>
          </a:prstGeom>
          <a:ln w="34925">
            <a:solidFill>
              <a:srgbClr val="FF0066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6E913E-620D-4F8F-BBF1-992498B04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670" y="4064000"/>
            <a:ext cx="2603498" cy="1952624"/>
          </a:xfrm>
          <a:prstGeom prst="rect">
            <a:avLst/>
          </a:prstGeom>
          <a:ln w="34925">
            <a:solidFill>
              <a:srgbClr val="FF0066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5FA77C4-A153-4058-8EA6-5D5BAADAC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9" y="1758355"/>
            <a:ext cx="3524742" cy="4258269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5595AAE7-CBF2-4959-8786-8C379D0285E4}"/>
              </a:ext>
            </a:extLst>
          </p:cNvPr>
          <p:cNvSpPr/>
          <p:nvPr/>
        </p:nvSpPr>
        <p:spPr>
          <a:xfrm>
            <a:off x="7683047" y="4291010"/>
            <a:ext cx="579120" cy="132556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6A8944-6495-498B-BAD7-50F2609EC1F9}"/>
              </a:ext>
            </a:extLst>
          </p:cNvPr>
          <p:cNvSpPr txBox="1"/>
          <p:nvPr/>
        </p:nvSpPr>
        <p:spPr>
          <a:xfrm>
            <a:off x="8554720" y="476912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Structure </a:t>
            </a: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(repeat)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E30689-3FC8-4426-A542-AD09303C353E}"/>
              </a:ext>
            </a:extLst>
          </p:cNvPr>
          <p:cNvSpPr txBox="1"/>
          <p:nvPr/>
        </p:nvSpPr>
        <p:spPr>
          <a:xfrm>
            <a:off x="7972607" y="294921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Commands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C706A378-4F13-4D8B-9357-201F552E86F2}"/>
              </a:ext>
            </a:extLst>
          </p:cNvPr>
          <p:cNvCxnSpPr>
            <a:cxnSpLocks/>
          </p:cNvCxnSpPr>
          <p:nvPr/>
        </p:nvCxnSpPr>
        <p:spPr>
          <a:xfrm rot="5400000">
            <a:off x="912641" y="4086203"/>
            <a:ext cx="2091098" cy="12700"/>
          </a:xfrm>
          <a:prstGeom prst="curvedConnector4">
            <a:avLst>
              <a:gd name="adj1" fmla="val -11727"/>
              <a:gd name="adj2" fmla="val 10140000"/>
            </a:avLst>
          </a:prstGeom>
          <a:ln w="793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0784D74-87AC-480C-AAA1-650FD4A9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356"/>
            <a:ext cx="8930640" cy="35756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one of hundreds of programming languages.</a:t>
            </a:r>
          </a:p>
          <a:p>
            <a:pPr>
              <a:lnSpc>
                <a:spcPct val="150000"/>
              </a:lnSpc>
              <a:buClr>
                <a:srgbClr val="01B731"/>
              </a:buClr>
              <a:buFont typeface="Symbol" panose="05050102010706020507" pitchFamily="18" charset="2"/>
              <a:buChar char="-"/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free, open, and available on almost any platform</a:t>
            </a:r>
            <a:endParaRPr 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Clr>
                <a:srgbClr val="01B731"/>
              </a:buClr>
              <a:buFont typeface="Symbol" panose="05050102010706020507" pitchFamily="18" charset="2"/>
              <a:buChar char="-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modern and widely used; there is a great community</a:t>
            </a:r>
          </a:p>
          <a:p>
            <a:pPr>
              <a:lnSpc>
                <a:spcPct val="150000"/>
              </a:lnSpc>
              <a:buClr>
                <a:srgbClr val="01B731"/>
              </a:buClr>
              <a:buFont typeface="Symbol" panose="05050102010706020507" pitchFamily="18" charset="2"/>
              <a:buChar char="-"/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relatively easy to learn; hard to master</a:t>
            </a:r>
          </a:p>
          <a:p>
            <a:pPr>
              <a:lnSpc>
                <a:spcPct val="150000"/>
              </a:lnSpc>
              <a:buClr>
                <a:srgbClr val="01B731"/>
              </a:buClr>
              <a:buFont typeface="Symbol" panose="05050102010706020507" pitchFamily="18" charset="2"/>
              <a:buChar char="-"/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legacy Python (2.x) vs.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 Python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(3.x)</a:t>
            </a:r>
            <a:endParaRPr 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74093CA-73D6-4157-B52E-6ABD32D0902C}"/>
              </a:ext>
            </a:extLst>
          </p:cNvPr>
          <p:cNvGrpSpPr/>
          <p:nvPr/>
        </p:nvGrpSpPr>
        <p:grpSpPr>
          <a:xfrm>
            <a:off x="1965125" y="2738789"/>
            <a:ext cx="8261750" cy="1380421"/>
            <a:chOff x="2977750" y="2738788"/>
            <a:chExt cx="8261750" cy="138042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12104F-B742-4586-9FF2-798C5D01C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750" y="2738788"/>
              <a:ext cx="1781188" cy="138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7AFCBCD-3D11-4A86-A7E9-9929AC206EBA}"/>
                </a:ext>
              </a:extLst>
            </p:cNvPr>
            <p:cNvSpPr txBox="1"/>
            <p:nvPr/>
          </p:nvSpPr>
          <p:spPr>
            <a:xfrm>
              <a:off x="5425440" y="2859611"/>
              <a:ext cx="581406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“R is a language and environment for </a:t>
              </a:r>
              <a:r>
                <a:rPr lang="en-US" sz="2400" b="1" i="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statistical computing </a:t>
              </a:r>
              <a:r>
                <a:rPr lang="en-US" sz="2400" i="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</a:t>
              </a:r>
              <a:r>
                <a:rPr lang="en-US" sz="2400" b="1" i="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graphics</a:t>
              </a:r>
              <a:r>
                <a:rPr lang="en-US" sz="2400" b="0" i="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.” </a:t>
              </a:r>
            </a:p>
            <a:p>
              <a:r>
                <a:rPr lang="en-US" sz="2000" b="0" i="0" dirty="0">
                  <a:solidFill>
                    <a:srgbClr val="FF0066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(r-project.org)</a:t>
              </a:r>
              <a:endParaRPr lang="en-US" sz="20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12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Code Look Like?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EF1BAC-0B0C-466C-AD9F-FA95FD41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84" y="2418317"/>
            <a:ext cx="6398673" cy="25092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5F6B074-6E40-4C61-8810-D69427CD6DC4}"/>
              </a:ext>
            </a:extLst>
          </p:cNvPr>
          <p:cNvSpPr txBox="1"/>
          <p:nvPr/>
        </p:nvSpPr>
        <p:spPr>
          <a:xfrm>
            <a:off x="1180284" y="1768653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Lines and Blocks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FF393C-9BFA-4CC1-BBBD-354BFF7A8A70}"/>
              </a:ext>
            </a:extLst>
          </p:cNvPr>
          <p:cNvSpPr txBox="1"/>
          <p:nvPr/>
        </p:nvSpPr>
        <p:spPr>
          <a:xfrm>
            <a:off x="7721600" y="2230318"/>
            <a:ext cx="447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</a:t>
            </a:r>
          </a:p>
          <a:p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a function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an </a:t>
            </a:r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argument</a:t>
            </a:r>
          </a:p>
          <a:p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One command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05D4B6-2635-4DDC-A14E-76DACB752657}"/>
              </a:ext>
            </a:extLst>
          </p:cNvPr>
          <p:cNvSpPr txBox="1"/>
          <p:nvPr/>
        </p:nvSpPr>
        <p:spPr>
          <a:xfrm>
            <a:off x="7721600" y="3853616"/>
            <a:ext cx="447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/ Control Structure</a:t>
            </a:r>
          </a:p>
          <a:p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  <a:p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Unit of functionality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EB4171-A010-4317-8984-57D1447255FE}"/>
              </a:ext>
            </a:extLst>
          </p:cNvPr>
          <p:cNvCxnSpPr>
            <a:cxnSpLocks/>
          </p:cNvCxnSpPr>
          <p:nvPr/>
        </p:nvCxnSpPr>
        <p:spPr>
          <a:xfrm>
            <a:off x="838200" y="1999485"/>
            <a:ext cx="0" cy="3517395"/>
          </a:xfrm>
          <a:prstGeom prst="straightConnector1">
            <a:avLst/>
          </a:prstGeom>
          <a:ln w="666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BE1E0B3-AFCC-484C-9EFB-9FBD140376C7}"/>
              </a:ext>
            </a:extLst>
          </p:cNvPr>
          <p:cNvSpPr txBox="1"/>
          <p:nvPr/>
        </p:nvSpPr>
        <p:spPr>
          <a:xfrm>
            <a:off x="1180284" y="5193564"/>
            <a:ext cx="65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Executed from top to bottom – line by line</a:t>
            </a:r>
          </a:p>
        </p:txBody>
      </p:sp>
    </p:spTree>
    <p:extLst>
      <p:ext uri="{BB962C8B-B14F-4D97-AF65-F5344CB8AC3E}">
        <p14:creationId xmlns:p14="http://schemas.microsoft.com/office/powerpoint/2010/main" val="26573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Executing Python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E42AE81-C1A2-4893-9D79-C3C56495AFC5}"/>
              </a:ext>
            </a:extLst>
          </p:cNvPr>
          <p:cNvSpPr/>
          <p:nvPr/>
        </p:nvSpPr>
        <p:spPr>
          <a:xfrm>
            <a:off x="1293224" y="1881280"/>
            <a:ext cx="1841862" cy="498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73A1BB-DB44-4F1D-AFD0-59A5D08C55F2}"/>
              </a:ext>
            </a:extLst>
          </p:cNvPr>
          <p:cNvSpPr/>
          <p:nvPr/>
        </p:nvSpPr>
        <p:spPr>
          <a:xfrm>
            <a:off x="6664950" y="1881280"/>
            <a:ext cx="1841862" cy="498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4E2D94-F58F-44E0-8A67-7133400A63AF}"/>
              </a:ext>
            </a:extLst>
          </p:cNvPr>
          <p:cNvSpPr/>
          <p:nvPr/>
        </p:nvSpPr>
        <p:spPr>
          <a:xfrm>
            <a:off x="3979087" y="1881279"/>
            <a:ext cx="1841862" cy="49856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E72B1-5E56-4FD3-AD1F-986B49075739}"/>
              </a:ext>
            </a:extLst>
          </p:cNvPr>
          <p:cNvSpPr/>
          <p:nvPr/>
        </p:nvSpPr>
        <p:spPr>
          <a:xfrm>
            <a:off x="1285967" y="2794588"/>
            <a:ext cx="1841862" cy="498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3C7922C-FE20-45C7-8144-AE392EC42793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206898" y="2379847"/>
            <a:ext cx="7257" cy="41474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B242A68-3C7A-4C9B-BD14-25378D16F092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135086" y="2130563"/>
            <a:ext cx="844001" cy="1"/>
          </a:xfrm>
          <a:prstGeom prst="straightConnector1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73750FE-7228-451C-8D6C-17CCE279D05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820949" y="2130563"/>
            <a:ext cx="844001" cy="1"/>
          </a:xfrm>
          <a:prstGeom prst="straightConnector1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B0BA505-1DC4-4467-A80E-BF7A62E687FC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3127829" y="2379846"/>
            <a:ext cx="1772189" cy="6640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1042824-AC13-4FD7-81A6-65B4988F0348}"/>
              </a:ext>
            </a:extLst>
          </p:cNvPr>
          <p:cNvSpPr txBox="1"/>
          <p:nvPr/>
        </p:nvSpPr>
        <p:spPr>
          <a:xfrm>
            <a:off x="838200" y="3814125"/>
            <a:ext cx="468429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Script (e.g., helloworld.py)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(</a:t>
            </a:r>
            <a:r>
              <a:rPr lang="de-DE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IPython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Notebook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78AC2DC1-A2B1-4A6F-99F4-C76A5F235F7C}"/>
              </a:ext>
            </a:extLst>
          </p:cNvPr>
          <p:cNvSpPr/>
          <p:nvPr/>
        </p:nvSpPr>
        <p:spPr>
          <a:xfrm>
            <a:off x="5820949" y="3814125"/>
            <a:ext cx="447504" cy="1094759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DDAAFC2-099D-4A85-A661-F9FA9C04FA94}"/>
              </a:ext>
            </a:extLst>
          </p:cNvPr>
          <p:cNvSpPr txBox="1"/>
          <p:nvPr/>
        </p:nvSpPr>
        <p:spPr>
          <a:xfrm>
            <a:off x="6566907" y="3761339"/>
            <a:ext cx="5043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need Python on your system. There are various versions and distributions. For science, I would strongly recommend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Anaconda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9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B5AA6D-C190-4E4A-8EDC-0493B940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8" y="1714416"/>
            <a:ext cx="8439144" cy="47228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2150C5-C819-4A49-84CE-9EA65EEB3D2B}"/>
              </a:ext>
            </a:extLst>
          </p:cNvPr>
          <p:cNvSpPr txBox="1"/>
          <p:nvPr/>
        </p:nvSpPr>
        <p:spPr>
          <a:xfrm>
            <a:off x="5382625" y="1027906"/>
            <a:ext cx="493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66"/>
                </a:solidFill>
                <a:latin typeface="Consolas" panose="020B0609020204030204" pitchFamily="49" charset="0"/>
              </a:rPr>
              <a:t>python</a:t>
            </a:r>
            <a:r>
              <a:rPr lang="de-DE" sz="3200" dirty="0">
                <a:latin typeface="Consolas" panose="020B0609020204030204" pitchFamily="49" charset="0"/>
              </a:rPr>
              <a:t> </a:t>
            </a:r>
            <a:r>
              <a:rPr lang="de-DE" sz="3200" b="1" i="1" dirty="0">
                <a:latin typeface="Consolas" panose="020B0609020204030204" pitchFamily="49" charset="0"/>
              </a:rPr>
              <a:t>helloworld.py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E137BD-4A87-4344-B83D-BB463D9BE368}"/>
              </a:ext>
            </a:extLst>
          </p:cNvPr>
          <p:cNvSpPr txBox="1"/>
          <p:nvPr/>
        </p:nvSpPr>
        <p:spPr>
          <a:xfrm>
            <a:off x="5382625" y="714749"/>
            <a:ext cx="486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Run the script 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helloworld.py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de-D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61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(using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IPython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B5AA6D-C190-4E4A-8EDC-0493B940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428" y="1714416"/>
            <a:ext cx="8439144" cy="472289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CD27A1D-21F7-4746-863F-6368BF87E982}"/>
              </a:ext>
            </a:extLst>
          </p:cNvPr>
          <p:cNvSpPr txBox="1"/>
          <p:nvPr/>
        </p:nvSpPr>
        <p:spPr>
          <a:xfrm>
            <a:off x="8370297" y="1027906"/>
            <a:ext cx="194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66"/>
                </a:solidFill>
                <a:latin typeface="Consolas" panose="020B0609020204030204" pitchFamily="49" charset="0"/>
              </a:rPr>
              <a:t>ipython</a:t>
            </a:r>
            <a:endParaRPr lang="de-DE" sz="32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4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Tools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6241869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particular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 Notebook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D78615-0FCE-4FE2-B841-CD8047C4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1572"/>
            <a:ext cx="6582694" cy="189574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A1E4B78-453B-4754-BA58-14F7266166B4}"/>
              </a:ext>
            </a:extLst>
          </p:cNvPr>
          <p:cNvCxnSpPr>
            <a:cxnSpLocks/>
          </p:cNvCxnSpPr>
          <p:nvPr/>
        </p:nvCxnSpPr>
        <p:spPr>
          <a:xfrm flipH="1">
            <a:off x="2499360" y="4369180"/>
            <a:ext cx="5212080" cy="17234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50EDD89-5126-4783-B33C-4080BE94719C}"/>
              </a:ext>
            </a:extLst>
          </p:cNvPr>
          <p:cNvSpPr txBox="1"/>
          <p:nvPr/>
        </p:nvSpPr>
        <p:spPr>
          <a:xfrm>
            <a:off x="7873999" y="3076518"/>
            <a:ext cx="3859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Google account, you can run the exercises and notebooks directly via </a:t>
            </a: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just"/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not want to rely on Google, you can install </a:t>
            </a:r>
            <a:r>
              <a:rPr lang="de-DE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locally and run the exercises this way.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593E5D17-A0AD-426A-9F1E-A74EC21DA4A3}"/>
              </a:ext>
            </a:extLst>
          </p:cNvPr>
          <p:cNvSpPr/>
          <p:nvPr/>
        </p:nvSpPr>
        <p:spPr>
          <a:xfrm>
            <a:off x="7995373" y="360444"/>
            <a:ext cx="3737975" cy="1097608"/>
          </a:xfrm>
          <a:prstGeom prst="wedgeRect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Your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62212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Basics – The Building Blocks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10668000" cy="32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container to put data in (</a:t>
            </a:r>
            <a:r>
              <a:rPr lang="en-US" sz="2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r = 13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 list of data-things (e.g., variables)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 = [1,2,3]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repeating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something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until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some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</a:t>
            </a:r>
          </a:p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f-Constructions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do something if some condition is met </a:t>
            </a:r>
          </a:p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code that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specific task</a:t>
            </a:r>
          </a:p>
          <a:p>
            <a:pPr marL="457200" indent="-457200">
              <a:lnSpc>
                <a:spcPct val="150000"/>
              </a:lnSpc>
              <a:buClr>
                <a:srgbClr val="00A356"/>
              </a:buClr>
              <a:buFont typeface="+mj-lt"/>
              <a:buAutoNum type="arabicPeriod"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Dictionaries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 data-thing that contains </a:t>
            </a:r>
            <a:r>
              <a:rPr lang="en-US" sz="2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key: value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pairs (</a:t>
            </a:r>
            <a:r>
              <a:rPr lang="en-US" sz="2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cat = {'age': 2}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A356"/>
              </a:buClr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4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Variables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8B23D7-8363-45C3-9A48-0A145C0DC1F2}"/>
              </a:ext>
            </a:extLst>
          </p:cNvPr>
          <p:cNvSpPr txBox="1"/>
          <p:nvPr/>
        </p:nvSpPr>
        <p:spPr>
          <a:xfrm>
            <a:off x="838200" y="2644170"/>
            <a:ext cx="329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= 13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 = ‘Hello World’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= 42.42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44E3810A-C82E-4129-8E15-0B99B742C322}"/>
              </a:ext>
            </a:extLst>
          </p:cNvPr>
          <p:cNvSpPr/>
          <p:nvPr/>
        </p:nvSpPr>
        <p:spPr>
          <a:xfrm>
            <a:off x="4432059" y="2644170"/>
            <a:ext cx="545180" cy="1435673"/>
          </a:xfrm>
          <a:prstGeom prst="rightBrace">
            <a:avLst/>
          </a:prstGeom>
          <a:ln w="34925">
            <a:solidFill>
              <a:srgbClr val="01B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6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D35E2F-9E64-48E6-A004-9638B9FA10B6}"/>
              </a:ext>
            </a:extLst>
          </p:cNvPr>
          <p:cNvSpPr txBox="1"/>
          <p:nvPr/>
        </p:nvSpPr>
        <p:spPr>
          <a:xfrm>
            <a:off x="5433836" y="2644170"/>
            <a:ext cx="675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(containers) of three different types:</a:t>
            </a:r>
          </a:p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integer, string, and float</a:t>
            </a:r>
          </a:p>
        </p:txBody>
      </p:sp>
    </p:spTree>
    <p:extLst>
      <p:ext uri="{BB962C8B-B14F-4D97-AF65-F5344CB8AC3E}">
        <p14:creationId xmlns:p14="http://schemas.microsoft.com/office/powerpoint/2010/main" val="2987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489194"/>
            <a:ext cx="10668000" cy="482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 completing this workshop, you will be able to ...</a:t>
            </a:r>
            <a:endParaRPr lang="en-US" sz="17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 what programming essentially is about.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 and describe some basic programming terminology.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 simple problems in terms of data structures and basic algorithms.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 basic scripts in Python in order to solve specific problems.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 third-party libraries such as </a:t>
            </a:r>
            <a:r>
              <a:rPr lang="en-US" sz="17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US" sz="17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spaCy</a:t>
            </a: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and </a:t>
            </a:r>
            <a:r>
              <a:rPr lang="en-US" sz="17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TextDirectory</a:t>
            </a: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 and apply basic regular expressions.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 Python for text manipulation.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 Python to perform concordance and frequency analysis.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 annotate texts (PoS, Universal Dependencies, NER) using spaCy.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scrape web data in order to build corpora (Web as Corpus) using Python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7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 basic statistics using Python.</a:t>
            </a:r>
          </a:p>
        </p:txBody>
      </p:sp>
    </p:spTree>
    <p:extLst>
      <p:ext uri="{BB962C8B-B14F-4D97-AF65-F5344CB8AC3E}">
        <p14:creationId xmlns:p14="http://schemas.microsoft.com/office/powerpoint/2010/main" val="301776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Lists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F908C-EBC2-4F4E-98E6-DD100EE68F9C}"/>
              </a:ext>
            </a:extLst>
          </p:cNvPr>
          <p:cNvSpPr txBox="1"/>
          <p:nvPr/>
        </p:nvSpPr>
        <p:spPr>
          <a:xfrm>
            <a:off x="1837821" y="3136613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 = [1, 2, 3, 4, a]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4220E02-F2A2-4C65-8442-A693F510F95B}"/>
              </a:ext>
            </a:extLst>
          </p:cNvPr>
          <p:cNvSpPr/>
          <p:nvPr/>
        </p:nvSpPr>
        <p:spPr>
          <a:xfrm>
            <a:off x="5216903" y="3035683"/>
            <a:ext cx="545180" cy="786634"/>
          </a:xfrm>
          <a:prstGeom prst="rightBrace">
            <a:avLst/>
          </a:prstGeom>
          <a:ln w="34925">
            <a:solidFill>
              <a:srgbClr val="01B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B60C1B8-1894-4585-90F8-0572B9C433DC}"/>
              </a:ext>
            </a:extLst>
          </p:cNvPr>
          <p:cNvSpPr txBox="1"/>
          <p:nvPr/>
        </p:nvSpPr>
        <p:spPr>
          <a:xfrm>
            <a:off x="6096000" y="2890391"/>
            <a:ext cx="675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(named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containing 4 integers and the variable a. 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Lists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A6D9D1-2A16-4F18-99D1-99925E751C4E}"/>
              </a:ext>
            </a:extLst>
          </p:cNvPr>
          <p:cNvSpPr txBox="1"/>
          <p:nvPr/>
        </p:nvSpPr>
        <p:spPr>
          <a:xfrm>
            <a:off x="838200" y="1903634"/>
            <a:ext cx="332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 = [1, 2, 3, 4, a]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92EAF3C-DA24-4B93-8BC7-A3C97BCB6F1B}"/>
              </a:ext>
            </a:extLst>
          </p:cNvPr>
          <p:cNvSpPr/>
          <p:nvPr/>
        </p:nvSpPr>
        <p:spPr>
          <a:xfrm>
            <a:off x="962527" y="2942929"/>
            <a:ext cx="770021" cy="5847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90A669-2CC4-4073-B47D-B8435CEF6B6D}"/>
              </a:ext>
            </a:extLst>
          </p:cNvPr>
          <p:cNvSpPr/>
          <p:nvPr/>
        </p:nvSpPr>
        <p:spPr>
          <a:xfrm>
            <a:off x="1774062" y="2942929"/>
            <a:ext cx="770021" cy="5847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B12280-D765-4FB8-8007-2AE3B9AA79B1}"/>
              </a:ext>
            </a:extLst>
          </p:cNvPr>
          <p:cNvSpPr/>
          <p:nvPr/>
        </p:nvSpPr>
        <p:spPr>
          <a:xfrm>
            <a:off x="2585597" y="2942928"/>
            <a:ext cx="770021" cy="5847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D0350-7C9B-4244-9595-F6D7C326A13E}"/>
              </a:ext>
            </a:extLst>
          </p:cNvPr>
          <p:cNvSpPr/>
          <p:nvPr/>
        </p:nvSpPr>
        <p:spPr>
          <a:xfrm>
            <a:off x="3397132" y="2942928"/>
            <a:ext cx="770021" cy="5847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EAE8F1-9EC4-427A-BD65-42A40B7C4A9B}"/>
              </a:ext>
            </a:extLst>
          </p:cNvPr>
          <p:cNvSpPr/>
          <p:nvPr/>
        </p:nvSpPr>
        <p:spPr>
          <a:xfrm>
            <a:off x="4208667" y="2942928"/>
            <a:ext cx="770021" cy="5847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600502-E715-4956-86C8-B035AE6E94FE}"/>
              </a:ext>
            </a:extLst>
          </p:cNvPr>
          <p:cNvSpPr/>
          <p:nvPr/>
        </p:nvSpPr>
        <p:spPr>
          <a:xfrm>
            <a:off x="960141" y="3794673"/>
            <a:ext cx="770021" cy="584775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613D2D-AE01-4959-A0FD-242105CB73E0}"/>
              </a:ext>
            </a:extLst>
          </p:cNvPr>
          <p:cNvSpPr/>
          <p:nvPr/>
        </p:nvSpPr>
        <p:spPr>
          <a:xfrm>
            <a:off x="1771676" y="3794673"/>
            <a:ext cx="770021" cy="584775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767D230-3AED-45EF-9B59-121BD0599843}"/>
              </a:ext>
            </a:extLst>
          </p:cNvPr>
          <p:cNvSpPr/>
          <p:nvPr/>
        </p:nvSpPr>
        <p:spPr>
          <a:xfrm>
            <a:off x="2583211" y="3794672"/>
            <a:ext cx="770021" cy="584775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B1B1D10-041D-4BFE-A245-7786AAF16AAC}"/>
              </a:ext>
            </a:extLst>
          </p:cNvPr>
          <p:cNvSpPr/>
          <p:nvPr/>
        </p:nvSpPr>
        <p:spPr>
          <a:xfrm>
            <a:off x="3394746" y="3794672"/>
            <a:ext cx="770021" cy="584775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427F07-2658-4317-B73A-D2BC3E157EA6}"/>
              </a:ext>
            </a:extLst>
          </p:cNvPr>
          <p:cNvSpPr/>
          <p:nvPr/>
        </p:nvSpPr>
        <p:spPr>
          <a:xfrm>
            <a:off x="4206281" y="3794672"/>
            <a:ext cx="770021" cy="584775"/>
          </a:xfrm>
          <a:prstGeom prst="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AD1EE8-0DE8-4A56-A672-EA40BD42DDAE}"/>
              </a:ext>
            </a:extLst>
          </p:cNvPr>
          <p:cNvSpPr txBox="1"/>
          <p:nvPr/>
        </p:nvSpPr>
        <p:spPr>
          <a:xfrm>
            <a:off x="838200" y="4899878"/>
            <a:ext cx="675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l[0]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1</a:t>
            </a:r>
          </a:p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l[3]  4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DD16ECA-6D45-4EEF-995E-B7859766C75F}"/>
              </a:ext>
            </a:extLst>
          </p:cNvPr>
          <p:cNvCxnSpPr/>
          <p:nvPr/>
        </p:nvCxnSpPr>
        <p:spPr>
          <a:xfrm flipH="1">
            <a:off x="5340350" y="4064000"/>
            <a:ext cx="1511300" cy="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7973200-D066-496F-9788-B09A984BB10F}"/>
              </a:ext>
            </a:extLst>
          </p:cNvPr>
          <p:cNvSpPr txBox="1"/>
          <p:nvPr/>
        </p:nvSpPr>
        <p:spPr>
          <a:xfrm>
            <a:off x="7021380" y="3586946"/>
            <a:ext cx="3634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always start 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counting at 0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1F25759-3FDA-4A3B-80FE-B4E7C147F392}"/>
              </a:ext>
            </a:extLst>
          </p:cNvPr>
          <p:cNvCxnSpPr/>
          <p:nvPr/>
        </p:nvCxnSpPr>
        <p:spPr>
          <a:xfrm flipV="1">
            <a:off x="4762500" y="1767840"/>
            <a:ext cx="2514600" cy="10287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7C170F5-3FE6-4F08-A0EE-7ED478E96E96}"/>
              </a:ext>
            </a:extLst>
          </p:cNvPr>
          <p:cNvSpPr txBox="1"/>
          <p:nvPr/>
        </p:nvSpPr>
        <p:spPr>
          <a:xfrm>
            <a:off x="7452360" y="1504774"/>
            <a:ext cx="332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=10</a:t>
            </a:r>
          </a:p>
        </p:txBody>
      </p:sp>
    </p:spTree>
    <p:extLst>
      <p:ext uri="{BB962C8B-B14F-4D97-AF65-F5344CB8AC3E}">
        <p14:creationId xmlns:p14="http://schemas.microsoft.com/office/powerpoint/2010/main" val="13333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Lists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C54F4B-EAD9-43B6-972F-68B34F9824ED}"/>
              </a:ext>
            </a:extLst>
          </p:cNvPr>
          <p:cNvSpPr txBox="1"/>
          <p:nvPr/>
        </p:nvSpPr>
        <p:spPr>
          <a:xfrm>
            <a:off x="838200" y="1955701"/>
            <a:ext cx="675816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= [1, </a:t>
            </a:r>
            <a:r>
              <a:rPr lang="en-US" sz="3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3]</a:t>
            </a:r>
          </a:p>
          <a:p>
            <a:r>
              <a:rPr lang="en-US" sz="3200" dirty="0" err="1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lb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[4, 5, 6]</a:t>
            </a:r>
          </a:p>
          <a:p>
            <a:endParaRPr lang="en-US" sz="3200" dirty="0">
              <a:solidFill>
                <a:srgbClr val="D0D0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lol = [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3200" dirty="0">
                <a:solidFill>
                  <a:srgbClr val="D0D0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lb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r>
              <a:rPr lang="en-US" sz="3200" dirty="0">
                <a:solidFill>
                  <a:srgbClr val="D0D0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[ 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[1,</a:t>
            </a:r>
            <a:r>
              <a:rPr lang="en-US" sz="3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2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,3]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</a:t>
            </a:r>
            <a:r>
              <a:rPr lang="en-US" sz="3200" dirty="0">
                <a:solidFill>
                  <a:srgbClr val="D0D0C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[4,5,6]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]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6C751182-A13A-40D8-A352-A7F4C94CB6FE}"/>
              </a:ext>
            </a:extLst>
          </p:cNvPr>
          <p:cNvSpPr/>
          <p:nvPr/>
        </p:nvSpPr>
        <p:spPr>
          <a:xfrm>
            <a:off x="6854015" y="3253452"/>
            <a:ext cx="545180" cy="1031052"/>
          </a:xfrm>
          <a:prstGeom prst="rightBrace">
            <a:avLst/>
          </a:prstGeom>
          <a:noFill/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CB5CF2-E427-471F-A747-FA0437C6AD01}"/>
              </a:ext>
            </a:extLst>
          </p:cNvPr>
          <p:cNvSpPr/>
          <p:nvPr/>
        </p:nvSpPr>
        <p:spPr>
          <a:xfrm>
            <a:off x="3291840" y="4980291"/>
            <a:ext cx="2387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lol</a:t>
            </a:r>
            <a:r>
              <a:rPr lang="en-US" sz="3200" i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</a:t>
            </a:r>
            <a:r>
              <a:rPr lang="en-US" sz="3200" i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200" i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2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0A854A-DE95-4514-8F96-648C574BD774}"/>
              </a:ext>
            </a:extLst>
          </p:cNvPr>
          <p:cNvCxnSpPr>
            <a:cxnSpLocks/>
          </p:cNvCxnSpPr>
          <p:nvPr/>
        </p:nvCxnSpPr>
        <p:spPr>
          <a:xfrm flipV="1">
            <a:off x="4384922" y="4188924"/>
            <a:ext cx="0" cy="565956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667D29E-BD61-4D05-A46E-559EF81D2433}"/>
              </a:ext>
            </a:extLst>
          </p:cNvPr>
          <p:cNvSpPr txBox="1"/>
          <p:nvPr/>
        </p:nvSpPr>
        <p:spPr>
          <a:xfrm>
            <a:off x="7712579" y="3476591"/>
            <a:ext cx="675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of lists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C47FC19-9191-4582-BD87-F56D1C440908}"/>
              </a:ext>
            </a:extLst>
          </p:cNvPr>
          <p:cNvSpPr/>
          <p:nvPr/>
        </p:nvSpPr>
        <p:spPr>
          <a:xfrm>
            <a:off x="3606028" y="2189824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la[</a:t>
            </a:r>
            <a:r>
              <a:rPr lang="en-US" sz="3200" i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2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Lists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A6D9D1-2A16-4F18-99D1-99925E751C4E}"/>
              </a:ext>
            </a:extLst>
          </p:cNvPr>
          <p:cNvSpPr txBox="1"/>
          <p:nvPr/>
        </p:nvSpPr>
        <p:spPr>
          <a:xfrm>
            <a:off x="838200" y="1903634"/>
            <a:ext cx="332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[1, 2, 3, 4, 5]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D9CF86-6B66-4F2B-99A0-C72C35B8B07B}"/>
              </a:ext>
            </a:extLst>
          </p:cNvPr>
          <p:cNvSpPr txBox="1"/>
          <p:nvPr/>
        </p:nvSpPr>
        <p:spPr>
          <a:xfrm>
            <a:off x="838199" y="2701355"/>
            <a:ext cx="3326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.append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(0)</a:t>
            </a:r>
          </a:p>
          <a:p>
            <a:r>
              <a:rPr lang="en-US" sz="3200" dirty="0" err="1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.append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</a:p>
          <a:p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.sort()</a:t>
            </a:r>
          </a:p>
        </p:txBody>
      </p:sp>
    </p:spTree>
    <p:extLst>
      <p:ext uri="{BB962C8B-B14F-4D97-AF65-F5344CB8AC3E}">
        <p14:creationId xmlns:p14="http://schemas.microsoft.com/office/powerpoint/2010/main" val="388851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Loops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1BEAA-90DF-43B9-9A15-028AACFD8C2E}"/>
              </a:ext>
            </a:extLst>
          </p:cNvPr>
          <p:cNvSpPr txBox="1"/>
          <p:nvPr/>
        </p:nvSpPr>
        <p:spPr>
          <a:xfrm>
            <a:off x="838200" y="1690688"/>
            <a:ext cx="675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['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i0', 'i1'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'i2'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print(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CA7A2F-7393-4CB1-9B2B-9B37E47EE46D}"/>
              </a:ext>
            </a:extLst>
          </p:cNvPr>
          <p:cNvSpPr/>
          <p:nvPr/>
        </p:nvSpPr>
        <p:spPr>
          <a:xfrm>
            <a:off x="3503131" y="4014278"/>
            <a:ext cx="1690777" cy="8885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41B216-6219-4A44-8E0A-5FD6D1CCED32}"/>
              </a:ext>
            </a:extLst>
          </p:cNvPr>
          <p:cNvSpPr/>
          <p:nvPr/>
        </p:nvSpPr>
        <p:spPr>
          <a:xfrm>
            <a:off x="5260044" y="4014277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C72E-69E0-4295-A7D1-AC280C5380C3}"/>
              </a:ext>
            </a:extLst>
          </p:cNvPr>
          <p:cNvSpPr/>
          <p:nvPr/>
        </p:nvSpPr>
        <p:spPr>
          <a:xfrm>
            <a:off x="7016957" y="4014277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667138-5922-4E4C-9FCC-864D57576169}"/>
              </a:ext>
            </a:extLst>
          </p:cNvPr>
          <p:cNvSpPr txBox="1"/>
          <p:nvPr/>
        </p:nvSpPr>
        <p:spPr>
          <a:xfrm>
            <a:off x="1836795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Step: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AB9EFBC-89E9-400E-9CB0-A9DA46B86480}"/>
              </a:ext>
            </a:extLst>
          </p:cNvPr>
          <p:cNvCxnSpPr/>
          <p:nvPr/>
        </p:nvCxnSpPr>
        <p:spPr>
          <a:xfrm>
            <a:off x="4353638" y="3233016"/>
            <a:ext cx="0" cy="59574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748F2F3-A0A5-488A-96BC-3A8EE40FF9E5}"/>
              </a:ext>
            </a:extLst>
          </p:cNvPr>
          <p:cNvSpPr txBox="1"/>
          <p:nvPr/>
        </p:nvSpPr>
        <p:spPr>
          <a:xfrm>
            <a:off x="3503131" y="5094498"/>
            <a:ext cx="169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</a:p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3BB2E40-6501-4ED8-91AD-50F4FD9D4820}"/>
              </a:ext>
            </a:extLst>
          </p:cNvPr>
          <p:cNvSpPr txBox="1"/>
          <p:nvPr/>
        </p:nvSpPr>
        <p:spPr>
          <a:xfrm>
            <a:off x="9024294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sz="24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Loops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1BEAA-90DF-43B9-9A15-028AACFD8C2E}"/>
              </a:ext>
            </a:extLst>
          </p:cNvPr>
          <p:cNvSpPr txBox="1"/>
          <p:nvPr/>
        </p:nvSpPr>
        <p:spPr>
          <a:xfrm>
            <a:off x="838200" y="1690688"/>
            <a:ext cx="675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['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i0', 'i1'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'i2'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print(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CA7A2F-7393-4CB1-9B2B-9B37E47EE46D}"/>
              </a:ext>
            </a:extLst>
          </p:cNvPr>
          <p:cNvSpPr/>
          <p:nvPr/>
        </p:nvSpPr>
        <p:spPr>
          <a:xfrm>
            <a:off x="3503131" y="4014278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41B216-6219-4A44-8E0A-5FD6D1CCED32}"/>
              </a:ext>
            </a:extLst>
          </p:cNvPr>
          <p:cNvSpPr/>
          <p:nvPr/>
        </p:nvSpPr>
        <p:spPr>
          <a:xfrm>
            <a:off x="5260044" y="4014277"/>
            <a:ext cx="1690777" cy="8885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C72E-69E0-4295-A7D1-AC280C5380C3}"/>
              </a:ext>
            </a:extLst>
          </p:cNvPr>
          <p:cNvSpPr/>
          <p:nvPr/>
        </p:nvSpPr>
        <p:spPr>
          <a:xfrm>
            <a:off x="7016957" y="4014277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667138-5922-4E4C-9FCC-864D57576169}"/>
              </a:ext>
            </a:extLst>
          </p:cNvPr>
          <p:cNvSpPr txBox="1"/>
          <p:nvPr/>
        </p:nvSpPr>
        <p:spPr>
          <a:xfrm>
            <a:off x="1859655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Step: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B6E00A-BD5F-4FEC-A5DA-70AD7724A649}"/>
              </a:ext>
            </a:extLst>
          </p:cNvPr>
          <p:cNvSpPr txBox="1"/>
          <p:nvPr/>
        </p:nvSpPr>
        <p:spPr>
          <a:xfrm>
            <a:off x="9024294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sz="24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AB9EFBC-89E9-400E-9CB0-A9DA46B86480}"/>
              </a:ext>
            </a:extLst>
          </p:cNvPr>
          <p:cNvCxnSpPr/>
          <p:nvPr/>
        </p:nvCxnSpPr>
        <p:spPr>
          <a:xfrm>
            <a:off x="6083378" y="3233016"/>
            <a:ext cx="0" cy="59574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748F2F3-A0A5-488A-96BC-3A8EE40FF9E5}"/>
              </a:ext>
            </a:extLst>
          </p:cNvPr>
          <p:cNvSpPr txBox="1"/>
          <p:nvPr/>
        </p:nvSpPr>
        <p:spPr>
          <a:xfrm>
            <a:off x="3503131" y="5094498"/>
            <a:ext cx="169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</a:p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0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Loops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1BEAA-90DF-43B9-9A15-028AACFD8C2E}"/>
              </a:ext>
            </a:extLst>
          </p:cNvPr>
          <p:cNvSpPr txBox="1"/>
          <p:nvPr/>
        </p:nvSpPr>
        <p:spPr>
          <a:xfrm>
            <a:off x="838200" y="1690688"/>
            <a:ext cx="675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['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i0', 'i1'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'i2'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de-DE" sz="28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print(</a:t>
            </a:r>
            <a:r>
              <a:rPr lang="de-DE" sz="28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CA7A2F-7393-4CB1-9B2B-9B37E47EE46D}"/>
              </a:ext>
            </a:extLst>
          </p:cNvPr>
          <p:cNvSpPr/>
          <p:nvPr/>
        </p:nvSpPr>
        <p:spPr>
          <a:xfrm>
            <a:off x="3503131" y="4014278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i0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41B216-6219-4A44-8E0A-5FD6D1CCED32}"/>
              </a:ext>
            </a:extLst>
          </p:cNvPr>
          <p:cNvSpPr/>
          <p:nvPr/>
        </p:nvSpPr>
        <p:spPr>
          <a:xfrm>
            <a:off x="5260044" y="4014277"/>
            <a:ext cx="1690777" cy="8885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C72E-69E0-4295-A7D1-AC280C5380C3}"/>
              </a:ext>
            </a:extLst>
          </p:cNvPr>
          <p:cNvSpPr/>
          <p:nvPr/>
        </p:nvSpPr>
        <p:spPr>
          <a:xfrm>
            <a:off x="7016957" y="4014277"/>
            <a:ext cx="1690777" cy="8885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i2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667138-5922-4E4C-9FCC-864D57576169}"/>
              </a:ext>
            </a:extLst>
          </p:cNvPr>
          <p:cNvSpPr txBox="1"/>
          <p:nvPr/>
        </p:nvSpPr>
        <p:spPr>
          <a:xfrm>
            <a:off x="1836795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Step: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AB9EFBC-89E9-400E-9CB0-A9DA46B86480}"/>
              </a:ext>
            </a:extLst>
          </p:cNvPr>
          <p:cNvCxnSpPr/>
          <p:nvPr/>
        </p:nvCxnSpPr>
        <p:spPr>
          <a:xfrm>
            <a:off x="7843598" y="3233016"/>
            <a:ext cx="0" cy="59574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748F2F3-A0A5-488A-96BC-3A8EE40FF9E5}"/>
              </a:ext>
            </a:extLst>
          </p:cNvPr>
          <p:cNvSpPr txBox="1"/>
          <p:nvPr/>
        </p:nvSpPr>
        <p:spPr>
          <a:xfrm>
            <a:off x="3503131" y="5094498"/>
            <a:ext cx="169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</a:p>
          <a:p>
            <a:pPr algn="ctr"/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75E594-0E9B-4FED-A6FD-60BAA7644373}"/>
              </a:ext>
            </a:extLst>
          </p:cNvPr>
          <p:cNvSpPr txBox="1"/>
          <p:nvPr/>
        </p:nvSpPr>
        <p:spPr>
          <a:xfrm>
            <a:off x="9024294" y="4227704"/>
            <a:ext cx="20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sz="2400" dirty="0">
                <a:solidFill>
                  <a:srgbClr val="A0A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i2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8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If-Constructions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43B8D3-1102-44BC-B459-1877B458915C}"/>
              </a:ext>
            </a:extLst>
          </p:cNvPr>
          <p:cNvSpPr txBox="1"/>
          <p:nvPr/>
        </p:nvSpPr>
        <p:spPr>
          <a:xfrm>
            <a:off x="838200" y="1690688"/>
            <a:ext cx="6758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= 10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&gt; 15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print (‘A is greater than 15’)</a:t>
            </a:r>
          </a:p>
          <a:p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else: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print (‘A is not greater than 15’)</a:t>
            </a:r>
          </a:p>
        </p:txBody>
      </p:sp>
    </p:spTree>
    <p:extLst>
      <p:ext uri="{BB962C8B-B14F-4D97-AF65-F5344CB8AC3E}">
        <p14:creationId xmlns:p14="http://schemas.microsoft.com/office/powerpoint/2010/main" val="1644745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Functions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FC2BEE-52B2-4F08-8E41-53A42CE972EF}"/>
              </a:ext>
            </a:extLst>
          </p:cNvPr>
          <p:cNvSpPr txBox="1"/>
          <p:nvPr/>
        </p:nvSpPr>
        <p:spPr>
          <a:xfrm>
            <a:off x="838200" y="2213271"/>
            <a:ext cx="3322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 add(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result = </a:t>
            </a:r>
            <a:r>
              <a:rPr lang="en-US" sz="32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sz="3200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return result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F263B17-DB81-4DFA-9D92-38D29CB4C73D}"/>
              </a:ext>
            </a:extLst>
          </p:cNvPr>
          <p:cNvCxnSpPr>
            <a:cxnSpLocks/>
          </p:cNvCxnSpPr>
          <p:nvPr/>
        </p:nvCxnSpPr>
        <p:spPr>
          <a:xfrm flipH="1">
            <a:off x="2857500" y="1653814"/>
            <a:ext cx="1935480" cy="48795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9B0A732F-7A27-4857-B60A-9AF411635396}"/>
              </a:ext>
            </a:extLst>
          </p:cNvPr>
          <p:cNvSpPr txBox="1"/>
          <p:nvPr/>
        </p:nvSpPr>
        <p:spPr>
          <a:xfrm>
            <a:off x="5029641" y="1187665"/>
            <a:ext cx="551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parameters which we pass to the function.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F307B8-F294-4383-B1DC-E038D7068736}"/>
              </a:ext>
            </a:extLst>
          </p:cNvPr>
          <p:cNvCxnSpPr>
            <a:cxnSpLocks/>
          </p:cNvCxnSpPr>
          <p:nvPr/>
        </p:nvCxnSpPr>
        <p:spPr>
          <a:xfrm flipH="1">
            <a:off x="3848100" y="3846840"/>
            <a:ext cx="1485900" cy="12574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46CED97-E716-4554-9ADB-D35494647FE9}"/>
              </a:ext>
            </a:extLst>
          </p:cNvPr>
          <p:cNvSpPr txBox="1"/>
          <p:nvPr/>
        </p:nvSpPr>
        <p:spPr>
          <a:xfrm>
            <a:off x="5506720" y="3585230"/>
            <a:ext cx="551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function </a:t>
            </a:r>
            <a:r>
              <a:rPr lang="de-D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de-DE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de-DE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517D14-D854-43CF-8DBB-4914E77D4C49}"/>
              </a:ext>
            </a:extLst>
          </p:cNvPr>
          <p:cNvSpPr txBox="1"/>
          <p:nvPr/>
        </p:nvSpPr>
        <p:spPr>
          <a:xfrm>
            <a:off x="838200" y="5051514"/>
            <a:ext cx="675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add(5, 10)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15</a:t>
            </a:r>
          </a:p>
          <a:p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add(2, 2)  4</a:t>
            </a:r>
            <a:endParaRPr lang="en-US" sz="3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Dictionaries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9C5D73-7471-4D1C-B318-9B48BD881B4E}"/>
              </a:ext>
            </a:extLst>
          </p:cNvPr>
          <p:cNvSpPr txBox="1"/>
          <p:nvPr/>
        </p:nvSpPr>
        <p:spPr>
          <a:xfrm>
            <a:off x="838200" y="1905476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006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word1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{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lemma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 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 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 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CE2540D-409C-4738-9780-788DB9AB6515}"/>
              </a:ext>
            </a:extLst>
          </p:cNvPr>
          <p:cNvSpPr/>
          <p:nvPr/>
        </p:nvSpPr>
        <p:spPr>
          <a:xfrm>
            <a:off x="4347035" y="2421001"/>
            <a:ext cx="545180" cy="1031052"/>
          </a:xfrm>
          <a:prstGeom prst="rightBrace">
            <a:avLst/>
          </a:prstGeom>
          <a:noFill/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D48747-25DD-4894-9FD7-B3D767368DB1}"/>
              </a:ext>
            </a:extLst>
          </p:cNvPr>
          <p:cNvSpPr txBox="1"/>
          <p:nvPr/>
        </p:nvSpPr>
        <p:spPr>
          <a:xfrm>
            <a:off x="5227147" y="27056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</a:t>
            </a: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key: value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pairs </a:t>
            </a:r>
            <a:endParaRPr lang="en-US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3A2ACC-D58C-4B9B-A59D-776DC0BFD74F}"/>
              </a:ext>
            </a:extLst>
          </p:cNvPr>
          <p:cNvSpPr txBox="1"/>
          <p:nvPr/>
        </p:nvSpPr>
        <p:spPr>
          <a:xfrm>
            <a:off x="838200" y="4252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1" dirty="0">
                <a:solidFill>
                  <a:srgbClr val="FF006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word1</a:t>
            </a:r>
            <a:r>
              <a:rPr lang="en-US" sz="32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‘pos‘]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‘noun‘</a:t>
            </a:r>
          </a:p>
        </p:txBody>
      </p:sp>
    </p:spTree>
    <p:extLst>
      <p:ext uri="{BB962C8B-B14F-4D97-AF65-F5344CB8AC3E}">
        <p14:creationId xmlns:p14="http://schemas.microsoft.com/office/powerpoint/2010/main" val="1612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 Outline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F0C146-0071-4BF0-950D-0C9AB32BC0FB}"/>
              </a:ext>
            </a:extLst>
          </p:cNvPr>
          <p:cNvSpPr/>
          <p:nvPr/>
        </p:nvSpPr>
        <p:spPr>
          <a:xfrm>
            <a:off x="1586412" y="1704976"/>
            <a:ext cx="9019176" cy="400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</a:t>
            </a:r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Absolute Beginners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F251DF-5E7C-433B-BD4A-3661BB73D03E}"/>
              </a:ext>
            </a:extLst>
          </p:cNvPr>
          <p:cNvSpPr/>
          <p:nvPr/>
        </p:nvSpPr>
        <p:spPr>
          <a:xfrm>
            <a:off x="1586412" y="2295585"/>
            <a:ext cx="9019176" cy="4000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Exercises 1 – 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0AB67E-DC74-4B72-A730-CD477260853A}"/>
              </a:ext>
            </a:extLst>
          </p:cNvPr>
          <p:cNvSpPr/>
          <p:nvPr/>
        </p:nvSpPr>
        <p:spPr>
          <a:xfrm>
            <a:off x="1586412" y="2886194"/>
            <a:ext cx="9019176" cy="400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</a:t>
            </a:r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Pizza Problem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7E987F-44D5-4E28-A323-A9A74DC574E3}"/>
              </a:ext>
            </a:extLst>
          </p:cNvPr>
          <p:cNvSpPr/>
          <p:nvPr/>
        </p:nvSpPr>
        <p:spPr>
          <a:xfrm>
            <a:off x="1586412" y="3476803"/>
            <a:ext cx="9019176" cy="4000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Exercises 4 – 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C683B0-BCAC-49E7-B345-19C99D380748}"/>
              </a:ext>
            </a:extLst>
          </p:cNvPr>
          <p:cNvSpPr/>
          <p:nvPr/>
        </p:nvSpPr>
        <p:spPr>
          <a:xfrm>
            <a:off x="1586412" y="4067412"/>
            <a:ext cx="9019176" cy="400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Files, Texts, and Regular Expressions</a:t>
            </a:r>
            <a:endParaRPr lang="de-DE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570DC4-639E-4917-8023-287A2DF811D6}"/>
              </a:ext>
            </a:extLst>
          </p:cNvPr>
          <p:cNvSpPr/>
          <p:nvPr/>
        </p:nvSpPr>
        <p:spPr>
          <a:xfrm>
            <a:off x="1586412" y="4658021"/>
            <a:ext cx="9019176" cy="4000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Exercises 6 – 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FC1CF5E-D005-4978-80AA-EE1EE04B931E}"/>
              </a:ext>
            </a:extLst>
          </p:cNvPr>
          <p:cNvSpPr/>
          <p:nvPr/>
        </p:nvSpPr>
        <p:spPr>
          <a:xfrm>
            <a:off x="1586412" y="5248630"/>
            <a:ext cx="9019176" cy="40001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006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Session </a:t>
            </a:r>
            <a:r>
              <a:rPr lang="de-DE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(or Recording)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Exercises 8 – 16</a:t>
            </a:r>
            <a:endParaRPr lang="de-DE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E81C9C-EA5E-4E95-B488-A97B8C54C4B6}"/>
              </a:ext>
            </a:extLst>
          </p:cNvPr>
          <p:cNvSpPr/>
          <p:nvPr/>
        </p:nvSpPr>
        <p:spPr>
          <a:xfrm>
            <a:off x="1586412" y="5879879"/>
            <a:ext cx="9019176" cy="400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Resources</a:t>
            </a:r>
            <a:endParaRPr lang="de-DE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1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 Cited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10668000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1B731"/>
              </a:buClr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Rosenberg, Scott. 2006. 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Dreaming in Code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New York: Three Rivers Press.</a:t>
            </a:r>
          </a:p>
        </p:txBody>
      </p:sp>
    </p:spTree>
    <p:extLst>
      <p:ext uri="{BB962C8B-B14F-4D97-AF65-F5344CB8AC3E}">
        <p14:creationId xmlns:p14="http://schemas.microsoft.com/office/powerpoint/2010/main" val="5218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Along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F8925-1759-4D55-B5FF-7AF41AB0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690688"/>
            <a:ext cx="7172021" cy="446532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39940C0-D217-4ABB-BCE6-81DBABE89D02}"/>
              </a:ext>
            </a:extLst>
          </p:cNvPr>
          <p:cNvCxnSpPr>
            <a:cxnSpLocks/>
          </p:cNvCxnSpPr>
          <p:nvPr/>
        </p:nvCxnSpPr>
        <p:spPr>
          <a:xfrm flipH="1">
            <a:off x="2644140" y="5021580"/>
            <a:ext cx="1135380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349DC0B-374C-4A35-BF48-7A789E485016}"/>
              </a:ext>
            </a:extLst>
          </p:cNvPr>
          <p:cNvSpPr txBox="1"/>
          <p:nvPr/>
        </p:nvSpPr>
        <p:spPr>
          <a:xfrm>
            <a:off x="8648700" y="1913572"/>
            <a:ext cx="293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all videos, materials, and exercises on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66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Disclaimer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DEBC6-1223-4A46-87A0-111B198F9F20}"/>
              </a:ext>
            </a:extLst>
          </p:cNvPr>
          <p:cNvSpPr txBox="1"/>
          <p:nvPr/>
        </p:nvSpPr>
        <p:spPr>
          <a:xfrm>
            <a:off x="1899557" y="2770935"/>
            <a:ext cx="8392886" cy="131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that follows should be considered a (gross) oversimplification of reality!</a:t>
            </a:r>
          </a:p>
        </p:txBody>
      </p:sp>
    </p:spTree>
    <p:extLst>
      <p:ext uri="{BB962C8B-B14F-4D97-AF65-F5344CB8AC3E}">
        <p14:creationId xmlns:p14="http://schemas.microsoft.com/office/powerpoint/2010/main" val="51835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714BA42-9910-411D-9606-03DEE528F111}"/>
              </a:ext>
            </a:extLst>
          </p:cNvPr>
          <p:cNvSpPr/>
          <p:nvPr/>
        </p:nvSpPr>
        <p:spPr>
          <a:xfrm>
            <a:off x="0" y="2848131"/>
            <a:ext cx="12192000" cy="35226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Workshop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165826" y="2075641"/>
            <a:ext cx="10668000" cy="62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workshop is heavily inspired by a number of workshops I held at 35c3 and 36c3.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A8DC08-3A1E-4B00-ACBD-D907A18C3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26" y="4100584"/>
            <a:ext cx="6841761" cy="13098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3E419E-89E2-4655-B880-B901387B3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5" y="3163853"/>
            <a:ext cx="4086416" cy="28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1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B55446B-6539-42C3-91D9-9C64B316A38E}"/>
              </a:ext>
            </a:extLst>
          </p:cNvPr>
          <p:cNvSpPr txBox="1"/>
          <p:nvPr/>
        </p:nvSpPr>
        <p:spPr>
          <a:xfrm>
            <a:off x="1764374" y="1280159"/>
            <a:ext cx="82877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Absolute Beginners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122553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…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365CCE-FD71-49B2-B27A-F2D1D244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37"/>
            <a:ext cx="9294203" cy="4543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instructing machines and computers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solving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thinking differently (computationally)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 problems and other things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art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</a:p>
          <a:p>
            <a:pPr>
              <a:lnSpc>
                <a:spcPct val="150000"/>
              </a:lnSpc>
              <a:buClr>
                <a:srgbClr val="FF0066"/>
              </a:buClr>
              <a:buFont typeface="Symbol" panose="05050102010706020507" pitchFamily="18" charset="2"/>
              <a:buChar char="-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89271D-0F6C-4602-A109-9238959741B1}"/>
              </a:ext>
            </a:extLst>
          </p:cNvPr>
          <p:cNvSpPr txBox="1"/>
          <p:nvPr/>
        </p:nvSpPr>
        <p:spPr>
          <a:xfrm>
            <a:off x="7126605" y="1583436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0A1E8F-9EA0-492E-9CF7-AF92A5AF0215}"/>
              </a:ext>
            </a:extLst>
          </p:cNvPr>
          <p:cNvSpPr txBox="1"/>
          <p:nvPr/>
        </p:nvSpPr>
        <p:spPr>
          <a:xfrm>
            <a:off x="7114883" y="4772788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Everyday Coding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3C05C73-6D38-483D-9FC8-F9B298A8D74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038933" y="2051436"/>
            <a:ext cx="11722" cy="2721352"/>
          </a:xfrm>
          <a:prstGeom prst="straightConnector1">
            <a:avLst/>
          </a:prstGeom>
          <a:ln w="82550">
            <a:solidFill>
              <a:srgbClr val="D0D0C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6FC4BDF-336A-4F4A-82DB-ED2BB7E24224}"/>
              </a:ext>
            </a:extLst>
          </p:cNvPr>
          <p:cNvSpPr txBox="1"/>
          <p:nvPr/>
        </p:nvSpPr>
        <p:spPr>
          <a:xfrm>
            <a:off x="7126605" y="3178111"/>
            <a:ext cx="38481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Scientific Coding</a:t>
            </a:r>
          </a:p>
        </p:txBody>
      </p:sp>
    </p:spTree>
    <p:extLst>
      <p:ext uri="{BB962C8B-B14F-4D97-AF65-F5344CB8AC3E}">
        <p14:creationId xmlns:p14="http://schemas.microsoft.com/office/powerpoint/2010/main" val="8921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365CCE-FD71-49B2-B27A-F2D1D244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898" y="2406397"/>
            <a:ext cx="9294203" cy="222808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“It’s difficult not to have a love/hate relationship with computer programming if you have any relationship with it at all.”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(Rosenberg 2006)</a:t>
            </a:r>
          </a:p>
        </p:txBody>
      </p:sp>
    </p:spTree>
    <p:extLst>
      <p:ext uri="{BB962C8B-B14F-4D97-AF65-F5344CB8AC3E}">
        <p14:creationId xmlns:p14="http://schemas.microsoft.com/office/powerpoint/2010/main" val="197169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Breitbild</PresentationFormat>
  <Paragraphs>195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Open Sans</vt:lpstr>
      <vt:lpstr>Symbol</vt:lpstr>
      <vt:lpstr>Office</vt:lpstr>
      <vt:lpstr>PowerPoint-Präsentation</vt:lpstr>
      <vt:lpstr>Learning Objectives</vt:lpstr>
      <vt:lpstr>Workshop Outline</vt:lpstr>
      <vt:lpstr>Coding Along</vt:lpstr>
      <vt:lpstr>Disclaimer</vt:lpstr>
      <vt:lpstr>This Workshop</vt:lpstr>
      <vt:lpstr>PowerPoint-Präsentation</vt:lpstr>
      <vt:lpstr>Programming is …</vt:lpstr>
      <vt:lpstr>Programming</vt:lpstr>
      <vt:lpstr>What Does Code Look Like? Snap!</vt:lpstr>
      <vt:lpstr>Python</vt:lpstr>
      <vt:lpstr>R</vt:lpstr>
      <vt:lpstr>What Does Code Look Like? Python</vt:lpstr>
      <vt:lpstr>Executing Python Code</vt:lpstr>
      <vt:lpstr>Script</vt:lpstr>
      <vt:lpstr>Interactive (using IPython)</vt:lpstr>
      <vt:lpstr>Our Tools</vt:lpstr>
      <vt:lpstr>Basics – The Building Blocks</vt:lpstr>
      <vt:lpstr>1. Variables</vt:lpstr>
      <vt:lpstr>2. Lists</vt:lpstr>
      <vt:lpstr>2. Lists</vt:lpstr>
      <vt:lpstr>2. Lists</vt:lpstr>
      <vt:lpstr>2. Lists</vt:lpstr>
      <vt:lpstr>3. Loops</vt:lpstr>
      <vt:lpstr>3. Loops</vt:lpstr>
      <vt:lpstr>3. Loops</vt:lpstr>
      <vt:lpstr>4. If-Constructions</vt:lpstr>
      <vt:lpstr>5. Functions</vt:lpstr>
      <vt:lpstr>6. Dictionaries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115</cp:revision>
  <dcterms:created xsi:type="dcterms:W3CDTF">2020-08-12T11:35:07Z</dcterms:created>
  <dcterms:modified xsi:type="dcterms:W3CDTF">2021-01-02T23:43:04Z</dcterms:modified>
</cp:coreProperties>
</file>