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FD668-29F6-432E-8F16-6A393347E57B}"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F801A-4DA5-459F-9389-C7D03A4CD226}" type="slidenum">
              <a:rPr lang="en-US" smtClean="0"/>
              <a:t>‹#›</a:t>
            </a:fld>
            <a:endParaRPr lang="en-US"/>
          </a:p>
        </p:txBody>
      </p:sp>
    </p:spTree>
    <p:extLst>
      <p:ext uri="{BB962C8B-B14F-4D97-AF65-F5344CB8AC3E}">
        <p14:creationId xmlns:p14="http://schemas.microsoft.com/office/powerpoint/2010/main" val="2565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CF801A-4DA5-459F-9389-C7D03A4CD226}" type="slidenum">
              <a:rPr lang="en-US" smtClean="0"/>
              <a:t>6</a:t>
            </a:fld>
            <a:endParaRPr lang="en-US"/>
          </a:p>
        </p:txBody>
      </p:sp>
    </p:spTree>
    <p:extLst>
      <p:ext uri="{BB962C8B-B14F-4D97-AF65-F5344CB8AC3E}">
        <p14:creationId xmlns:p14="http://schemas.microsoft.com/office/powerpoint/2010/main" val="2928069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382625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5C903-95BF-4551-80D3-32D7281A62FF}"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328194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1680468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4F18-A7E4-4B46-BD13-CC0CB164746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1413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1953520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15C903-95BF-4551-80D3-32D7281A62FF}" type="datetimeFigureOut">
              <a:rPr lang="en-US" smtClean="0"/>
              <a:t>1/25/2023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3002965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15C903-95BF-4551-80D3-32D7281A62FF}" type="datetimeFigureOut">
              <a:rPr lang="en-US" smtClean="0"/>
              <a:t>1/25/2023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78195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3738085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205048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271969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244337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5C903-95BF-4551-80D3-32D7281A62FF}"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130452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15C903-95BF-4551-80D3-32D7281A62FF}"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341451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255958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170033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15C903-95BF-4551-80D3-32D7281A62FF}" type="datetimeFigureOut">
              <a:rPr lang="en-US" smtClean="0"/>
              <a:t>1/25/2023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308204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5C903-95BF-4551-80D3-32D7281A62FF}"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4F18-A7E4-4B46-BD13-CC0CB1647465}" type="slidenum">
              <a:rPr lang="en-US" smtClean="0"/>
              <a:t>‹#›</a:t>
            </a:fld>
            <a:endParaRPr lang="en-US"/>
          </a:p>
        </p:txBody>
      </p:sp>
    </p:spTree>
    <p:extLst>
      <p:ext uri="{BB962C8B-B14F-4D97-AF65-F5344CB8AC3E}">
        <p14:creationId xmlns:p14="http://schemas.microsoft.com/office/powerpoint/2010/main" val="207042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15C903-95BF-4551-80D3-32D7281A62FF}" type="datetimeFigureOut">
              <a:rPr lang="en-US" smtClean="0"/>
              <a:t>1/25/2023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2B4F18-A7E4-4B46-BD13-CC0CB1647465}" type="slidenum">
              <a:rPr lang="en-US" smtClean="0"/>
              <a:t>‹#›</a:t>
            </a:fld>
            <a:endParaRPr lang="en-US"/>
          </a:p>
        </p:txBody>
      </p:sp>
    </p:spTree>
    <p:extLst>
      <p:ext uri="{BB962C8B-B14F-4D97-AF65-F5344CB8AC3E}">
        <p14:creationId xmlns:p14="http://schemas.microsoft.com/office/powerpoint/2010/main" val="191274090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ibco.com/reference-center/what-is-et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ntellifysolutions.com/blog/etl-or-elt-approach-to-choos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intellifysolutions.com/blog/top-bi-tools-to-look-for-in-2022/"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sql/relational-databases/polybase/polybase-guid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C8C0-1BDF-74C9-7ABD-E36D9118BC44}"/>
              </a:ext>
            </a:extLst>
          </p:cNvPr>
          <p:cNvSpPr>
            <a:spLocks noGrp="1"/>
          </p:cNvSpPr>
          <p:nvPr>
            <p:ph type="ctrTitle"/>
          </p:nvPr>
        </p:nvSpPr>
        <p:spPr/>
        <p:txBody>
          <a:bodyPr/>
          <a:lstStyle/>
          <a:p>
            <a:r>
              <a:rPr lang="en-US" dirty="0"/>
              <a:t>Azure Synapse Analytics</a:t>
            </a:r>
          </a:p>
        </p:txBody>
      </p:sp>
    </p:spTree>
    <p:extLst>
      <p:ext uri="{BB962C8B-B14F-4D97-AF65-F5344CB8AC3E}">
        <p14:creationId xmlns:p14="http://schemas.microsoft.com/office/powerpoint/2010/main" val="418276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3CC5-8100-E800-47D0-05B3C64C2579}"/>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8CC73DC7-F5D5-9435-0CD9-9D7EE57E0A84}"/>
              </a:ext>
            </a:extLst>
          </p:cNvPr>
          <p:cNvSpPr>
            <a:spLocks noGrp="1"/>
          </p:cNvSpPr>
          <p:nvPr>
            <p:ph idx="1"/>
          </p:nvPr>
        </p:nvSpPr>
        <p:spPr/>
        <p:txBody>
          <a:bodyPr/>
          <a:lstStyle/>
          <a:p>
            <a:r>
              <a:rPr lang="en-US" dirty="0"/>
              <a:t>Introduction</a:t>
            </a:r>
            <a:r>
              <a:rPr lang="en-US" b="0" i="0" dirty="0">
                <a:solidFill>
                  <a:srgbClr val="BDC1C6"/>
                </a:solidFill>
                <a:effectLst/>
                <a:latin typeface="arial" panose="020B0604020202020204" pitchFamily="34" charset="0"/>
              </a:rPr>
              <a:t>.</a:t>
            </a:r>
          </a:p>
          <a:p>
            <a:r>
              <a:rPr lang="en-US" dirty="0"/>
              <a:t>Why Azure Synapse Analytics</a:t>
            </a:r>
          </a:p>
          <a:p>
            <a:r>
              <a:rPr lang="en-US" dirty="0"/>
              <a:t>Data warehousing,</a:t>
            </a:r>
            <a:r>
              <a:rPr lang="en-US" b="0" i="0" dirty="0">
                <a:solidFill>
                  <a:srgbClr val="BDC1C6"/>
                </a:solidFill>
                <a:effectLst/>
                <a:latin typeface="arial" panose="020B0604020202020204" pitchFamily="34" charset="0"/>
              </a:rPr>
              <a:t> </a:t>
            </a:r>
            <a:r>
              <a:rPr lang="en-US" dirty="0"/>
              <a:t>Data</a:t>
            </a:r>
            <a:r>
              <a:rPr lang="en-US" b="0" i="0" dirty="0">
                <a:solidFill>
                  <a:srgbClr val="BDC1C6"/>
                </a:solidFill>
                <a:effectLst/>
                <a:latin typeface="arial" panose="020B0604020202020204" pitchFamily="34" charset="0"/>
              </a:rPr>
              <a:t> </a:t>
            </a:r>
            <a:r>
              <a:rPr lang="en-US" dirty="0"/>
              <a:t>integration,</a:t>
            </a:r>
            <a:r>
              <a:rPr lang="en-US" b="0" i="0" dirty="0">
                <a:solidFill>
                  <a:srgbClr val="BDC1C6"/>
                </a:solidFill>
                <a:effectLst/>
                <a:latin typeface="arial" panose="020B0604020202020204" pitchFamily="34" charset="0"/>
              </a:rPr>
              <a:t> </a:t>
            </a:r>
            <a:r>
              <a:rPr lang="en-US" dirty="0"/>
              <a:t>Big</a:t>
            </a:r>
            <a:r>
              <a:rPr lang="en-US" b="0" i="0" dirty="0">
                <a:solidFill>
                  <a:srgbClr val="BDC1C6"/>
                </a:solidFill>
                <a:effectLst/>
                <a:latin typeface="arial" panose="020B0604020202020204" pitchFamily="34" charset="0"/>
              </a:rPr>
              <a:t> </a:t>
            </a:r>
            <a:r>
              <a:rPr lang="en-US" dirty="0"/>
              <a:t>data</a:t>
            </a:r>
            <a:r>
              <a:rPr lang="en-US" b="0" i="0" dirty="0">
                <a:solidFill>
                  <a:srgbClr val="BDC1C6"/>
                </a:solidFill>
                <a:effectLst/>
                <a:latin typeface="arial" panose="020B0604020202020204" pitchFamily="34" charset="0"/>
              </a:rPr>
              <a:t> </a:t>
            </a:r>
            <a:r>
              <a:rPr lang="en-US" dirty="0"/>
              <a:t>analytics</a:t>
            </a:r>
            <a:r>
              <a:rPr lang="en-US" dirty="0">
                <a:solidFill>
                  <a:srgbClr val="BDC1C6"/>
                </a:solidFill>
                <a:latin typeface="arial" panose="020B0604020202020204" pitchFamily="34" charset="0"/>
              </a:rPr>
              <a:t>.</a:t>
            </a:r>
            <a:endParaRPr lang="en-US" dirty="0"/>
          </a:p>
          <a:p>
            <a:r>
              <a:rPr lang="en-US" dirty="0"/>
              <a:t>Components</a:t>
            </a:r>
          </a:p>
          <a:p>
            <a:r>
              <a:rPr lang="en-US" dirty="0"/>
              <a:t>TRIGGERS</a:t>
            </a:r>
          </a:p>
          <a:p>
            <a:endParaRPr lang="en-US" dirty="0"/>
          </a:p>
          <a:p>
            <a:endParaRPr lang="en-US" dirty="0"/>
          </a:p>
        </p:txBody>
      </p:sp>
    </p:spTree>
    <p:extLst>
      <p:ext uri="{BB962C8B-B14F-4D97-AF65-F5344CB8AC3E}">
        <p14:creationId xmlns:p14="http://schemas.microsoft.com/office/powerpoint/2010/main" val="26543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3AE-C330-625B-EC5E-E826FEE040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8C701DE-3D0F-592C-AE63-4981FC6BAF57}"/>
              </a:ext>
            </a:extLst>
          </p:cNvPr>
          <p:cNvSpPr>
            <a:spLocks noGrp="1"/>
          </p:cNvSpPr>
          <p:nvPr>
            <p:ph idx="1"/>
          </p:nvPr>
        </p:nvSpPr>
        <p:spPr/>
        <p:txBody>
          <a:bodyPr/>
          <a:lstStyle/>
          <a:p>
            <a:r>
              <a:rPr lang="en-US" dirty="0"/>
              <a:t>Definition</a:t>
            </a:r>
          </a:p>
          <a:p>
            <a:pPr marL="0" indent="0">
              <a:buNone/>
            </a:pPr>
            <a:r>
              <a:rPr lang="en-US" dirty="0"/>
              <a:t>                      </a:t>
            </a:r>
            <a:r>
              <a:rPr lang="en-US" b="0" i="0" dirty="0">
                <a:solidFill>
                  <a:srgbClr val="BDC1C6"/>
                </a:solidFill>
                <a:effectLst/>
                <a:latin typeface="arial" panose="020B0604020202020204" pitchFamily="34" charset="0"/>
              </a:rPr>
              <a:t>Azure Synapse Analytics is </a:t>
            </a:r>
            <a:r>
              <a:rPr lang="en-US" b="1" i="0" dirty="0">
                <a:solidFill>
                  <a:srgbClr val="BCC0C3"/>
                </a:solidFill>
                <a:effectLst/>
                <a:latin typeface="arial" panose="020B0604020202020204" pitchFamily="34" charset="0"/>
              </a:rPr>
              <a:t>a limitless analytics service</a:t>
            </a:r>
            <a:r>
              <a:rPr lang="en-US" b="0" i="0" dirty="0">
                <a:solidFill>
                  <a:srgbClr val="BDC1C6"/>
                </a:solidFill>
                <a:effectLst/>
                <a:latin typeface="arial" panose="020B0604020202020204" pitchFamily="34" charset="0"/>
              </a:rPr>
              <a:t> that brings together data integration, enterprise data warehousing and big data analytics.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84907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5CB4-D1DB-32E3-F658-291336B5AD97}"/>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671608A9-CED1-52AB-D895-2F8B396573EA}"/>
              </a:ext>
            </a:extLst>
          </p:cNvPr>
          <p:cNvSpPr>
            <a:spLocks noGrp="1"/>
          </p:cNvSpPr>
          <p:nvPr>
            <p:ph idx="1"/>
          </p:nvPr>
        </p:nvSpPr>
        <p:spPr/>
        <p:txBody>
          <a:bodyPr>
            <a:normAutofit fontScale="47500" lnSpcReduction="20000"/>
          </a:bodyPr>
          <a:lstStyle/>
          <a:p>
            <a:pPr algn="l" fontAlgn="base"/>
            <a:r>
              <a:rPr lang="en-US" sz="4200" dirty="0">
                <a:solidFill>
                  <a:schemeClr val="tx2"/>
                </a:solidFill>
              </a:rPr>
              <a:t>Azure Synapse is used for Run analytics at a massive scale by using a cloud-based enterprise data warehouse that takes advantage of massively parallel processing to run complex queries quickly across petabytes of data.</a:t>
            </a:r>
          </a:p>
          <a:p>
            <a:pPr algn="l" fontAlgn="base"/>
            <a:r>
              <a:rPr lang="en-US" sz="4200" dirty="0">
                <a:solidFill>
                  <a:schemeClr val="tx2"/>
                </a:solidFill>
              </a:rPr>
              <a:t>Traditional data warehouses and reports can’t scale to provide the intelligence and insight that business executives demand in today’s world. To make good strategic decisions, businesses need to find new insights quickly and effectively in their data. This can only come through more advanced tools and an improved understanding of how to get the most from them.</a:t>
            </a:r>
          </a:p>
          <a:p>
            <a:pPr algn="l" fontAlgn="base"/>
            <a:r>
              <a:rPr lang="en-US" sz="4200" dirty="0">
                <a:solidFill>
                  <a:schemeClr val="tx2"/>
                </a:solidFill>
              </a:rPr>
              <a:t>Azure Synapse has an intelligent architecture that makes it industry-leading in unifying big data workloads with traditional data warehousing.</a:t>
            </a:r>
          </a:p>
          <a:p>
            <a:pPr marL="0" indent="0">
              <a:buNone/>
            </a:pPr>
            <a:br>
              <a:rPr lang="en-US" sz="4200" dirty="0">
                <a:solidFill>
                  <a:schemeClr val="tx2"/>
                </a:solidFill>
              </a:rPr>
            </a:br>
            <a:endParaRPr lang="en-US" sz="4200" dirty="0">
              <a:solidFill>
                <a:schemeClr val="tx2"/>
              </a:solidFill>
            </a:endParaRPr>
          </a:p>
        </p:txBody>
      </p:sp>
    </p:spTree>
    <p:extLst>
      <p:ext uri="{BB962C8B-B14F-4D97-AF65-F5344CB8AC3E}">
        <p14:creationId xmlns:p14="http://schemas.microsoft.com/office/powerpoint/2010/main" val="310237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06907-7789-6414-9401-69E6A9260F3E}"/>
              </a:ext>
            </a:extLst>
          </p:cNvPr>
          <p:cNvSpPr>
            <a:spLocks noGrp="1"/>
          </p:cNvSpPr>
          <p:nvPr>
            <p:ph idx="1"/>
          </p:nvPr>
        </p:nvSpPr>
        <p:spPr>
          <a:xfrm>
            <a:off x="343026" y="234392"/>
            <a:ext cx="10064696" cy="6094489"/>
          </a:xfrm>
        </p:spPr>
        <p:txBody>
          <a:bodyPr/>
          <a:lstStyle/>
          <a:p>
            <a:r>
              <a:rPr lang="en-US" dirty="0"/>
              <a:t>What is Data Warehousing?</a:t>
            </a:r>
          </a:p>
          <a:p>
            <a:pPr>
              <a:buFont typeface="Wingdings" panose="05000000000000000000" pitchFamily="2" charset="2"/>
              <a:buChar char="è"/>
            </a:pPr>
            <a:r>
              <a:rPr lang="en-US" b="0" i="0" dirty="0">
                <a:solidFill>
                  <a:srgbClr val="BDC1C6"/>
                </a:solidFill>
                <a:effectLst/>
                <a:latin typeface="arial" panose="020B0604020202020204" pitchFamily="34" charset="0"/>
              </a:rPr>
              <a:t>A data warehouse is </a:t>
            </a:r>
            <a:r>
              <a:rPr lang="en-US" b="1" i="0" dirty="0">
                <a:solidFill>
                  <a:srgbClr val="BDC1C6"/>
                </a:solidFill>
                <a:effectLst/>
                <a:latin typeface="arial" panose="020B0604020202020204" pitchFamily="34" charset="0"/>
              </a:rPr>
              <a:t>a central repository of information that can be analyzed to make more informed decisions</a:t>
            </a:r>
            <a:r>
              <a:rPr lang="en-US" b="0" i="0" dirty="0">
                <a:solidFill>
                  <a:srgbClr val="BDC1C6"/>
                </a:solidFill>
                <a:effectLst/>
                <a:latin typeface="arial" panose="020B0604020202020204" pitchFamily="34" charset="0"/>
              </a:rPr>
              <a:t>. Data flows into a data warehouse from transactional systems, relational databases, and other sources, typically on a regular cadence.</a:t>
            </a:r>
          </a:p>
          <a:p>
            <a:r>
              <a:rPr lang="en-US" dirty="0"/>
              <a:t>What is Data Integration?</a:t>
            </a:r>
          </a:p>
          <a:p>
            <a:pPr>
              <a:buFont typeface="Wingdings" panose="05000000000000000000" pitchFamily="2" charset="2"/>
              <a:buChar char="è"/>
            </a:pPr>
            <a:r>
              <a:rPr lang="en-US" dirty="0">
                <a:solidFill>
                  <a:srgbClr val="BDC1C6"/>
                </a:solidFill>
                <a:latin typeface="arial" panose="020B0604020202020204" pitchFamily="34" charset="0"/>
              </a:rPr>
              <a:t>Data integration is the process of bringing data from disparate sources together to provide users with a unified view.</a:t>
            </a:r>
            <a:r>
              <a:rPr lang="en-US" b="0" i="0" dirty="0">
                <a:solidFill>
                  <a:srgbClr val="333333"/>
                </a:solidFill>
                <a:effectLst/>
                <a:latin typeface="Gotham SSm A"/>
              </a:rPr>
              <a:t> </a:t>
            </a:r>
            <a:r>
              <a:rPr lang="en-US" dirty="0">
                <a:solidFill>
                  <a:srgbClr val="BDC1C6"/>
                </a:solidFill>
                <a:latin typeface="arial" panose="020B0604020202020204" pitchFamily="34" charset="0"/>
              </a:rPr>
              <a:t>A common data integration technique is </a:t>
            </a:r>
            <a:r>
              <a:rPr lang="en-US" dirty="0">
                <a:solidFill>
                  <a:srgbClr val="BDC1C6"/>
                </a:solidFill>
                <a:latin typeface="arial" panose="020B0604020202020204" pitchFamily="34" charset="0"/>
                <a:hlinkClick r:id="rId2">
                  <a:extLst>
                    <a:ext uri="{A12FA001-AC4F-418D-AE19-62706E023703}">
                      <ahyp:hlinkClr xmlns:ahyp="http://schemas.microsoft.com/office/drawing/2018/hyperlinkcolor" val="tx"/>
                    </a:ext>
                  </a:extLst>
                </a:hlinkClick>
              </a:rPr>
              <a:t>Extract Transform and Load (ETL)</a:t>
            </a:r>
            <a:r>
              <a:rPr lang="en-US" dirty="0">
                <a:solidFill>
                  <a:srgbClr val="BDC1C6"/>
                </a:solidFill>
                <a:latin typeface="arial" panose="020B0604020202020204" pitchFamily="34" charset="0"/>
              </a:rPr>
              <a:t> where data is physically extracted from multiple source systems, transformed into a different format, and loaded into a centralized data store.</a:t>
            </a:r>
          </a:p>
          <a:p>
            <a:r>
              <a:rPr lang="en-US" dirty="0"/>
              <a:t>What is Big</a:t>
            </a:r>
            <a:r>
              <a:rPr lang="en-US" b="0" i="0" dirty="0">
                <a:solidFill>
                  <a:srgbClr val="BDC1C6"/>
                </a:solidFill>
                <a:effectLst/>
                <a:latin typeface="arial" panose="020B0604020202020204" pitchFamily="34" charset="0"/>
              </a:rPr>
              <a:t> </a:t>
            </a:r>
            <a:r>
              <a:rPr lang="en-US" dirty="0"/>
              <a:t>data</a:t>
            </a:r>
            <a:r>
              <a:rPr lang="en-US" b="0" i="0" dirty="0">
                <a:solidFill>
                  <a:srgbClr val="BDC1C6"/>
                </a:solidFill>
                <a:effectLst/>
                <a:latin typeface="arial" panose="020B0604020202020204" pitchFamily="34" charset="0"/>
              </a:rPr>
              <a:t> </a:t>
            </a:r>
            <a:r>
              <a:rPr lang="en-US" dirty="0"/>
              <a:t>analytics?</a:t>
            </a:r>
          </a:p>
          <a:p>
            <a:pPr>
              <a:buFont typeface="Wingdings" panose="05000000000000000000" pitchFamily="2" charset="2"/>
              <a:buChar char="è"/>
            </a:pPr>
            <a:r>
              <a:rPr lang="en-US" b="0" i="0" dirty="0">
                <a:solidFill>
                  <a:srgbClr val="BDC1C6"/>
                </a:solidFill>
                <a:effectLst/>
                <a:latin typeface="arial" panose="020B0604020202020204" pitchFamily="34" charset="0"/>
              </a:rPr>
              <a:t>Big data analytics describes </a:t>
            </a:r>
            <a:r>
              <a:rPr lang="en-US" b="1" i="0" dirty="0">
                <a:solidFill>
                  <a:srgbClr val="BDC1C6"/>
                </a:solidFill>
                <a:effectLst/>
                <a:latin typeface="arial" panose="020B0604020202020204" pitchFamily="34" charset="0"/>
              </a:rPr>
              <a:t>the process of uncovering trends, patterns, and correlations in large amounts of raw data to help make data-informed decisions</a:t>
            </a:r>
            <a:r>
              <a:rPr lang="en-US" b="0" i="0" dirty="0">
                <a:solidFill>
                  <a:srgbClr val="BDC1C6"/>
                </a:solidFill>
                <a:effectLst/>
                <a:latin typeface="arial" panose="020B0604020202020204" pitchFamily="34" charset="0"/>
              </a:rPr>
              <a:t>. These processes use familiar statistical analysis techniques—like clustering and regression—and apply them to more extensive datasets with the help of newer tools.</a:t>
            </a:r>
            <a:endParaRPr lang="en-US" dirty="0">
              <a:solidFill>
                <a:srgbClr val="BDC1C6"/>
              </a:solidFill>
              <a:latin typeface="arial" panose="020B0604020202020204" pitchFamily="34" charset="0"/>
            </a:endParaRPr>
          </a:p>
          <a:p>
            <a:pPr marL="0" indent="0">
              <a:buNone/>
            </a:pPr>
            <a:endParaRPr lang="en-US" dirty="0"/>
          </a:p>
          <a:p>
            <a:pPr marL="0" indent="0">
              <a:buNone/>
            </a:pPr>
            <a:endParaRPr lang="en-US" b="0" i="0" dirty="0">
              <a:solidFill>
                <a:srgbClr val="BDC1C6"/>
              </a:solidFill>
              <a:effectLst/>
              <a:latin typeface="arial" panose="020B0604020202020204" pitchFamily="34" charset="0"/>
            </a:endParaRPr>
          </a:p>
          <a:p>
            <a:pPr marL="0" indent="0">
              <a:buNone/>
            </a:pPr>
            <a:endParaRPr lang="en-US" dirty="0">
              <a:solidFill>
                <a:srgbClr val="BDC1C6"/>
              </a:solidFill>
              <a:latin typeface="arial" panose="020B0604020202020204" pitchFamily="34" charset="0"/>
            </a:endParaRPr>
          </a:p>
          <a:p>
            <a:pPr marL="0" indent="0">
              <a:buNone/>
            </a:pPr>
            <a:endParaRPr lang="en-US" dirty="0">
              <a:solidFill>
                <a:srgbClr val="BDC1C6"/>
              </a:solidFill>
              <a:latin typeface="arial" panose="020B0604020202020204" pitchFamily="34" charset="0"/>
            </a:endParaRPr>
          </a:p>
        </p:txBody>
      </p:sp>
    </p:spTree>
    <p:extLst>
      <p:ext uri="{BB962C8B-B14F-4D97-AF65-F5344CB8AC3E}">
        <p14:creationId xmlns:p14="http://schemas.microsoft.com/office/powerpoint/2010/main" val="379250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A2C-4A36-C085-2051-CF2A4553638B}"/>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A70A30BF-2926-D464-62DC-8B9CBEB3FF18}"/>
              </a:ext>
            </a:extLst>
          </p:cNvPr>
          <p:cNvSpPr>
            <a:spLocks noGrp="1"/>
          </p:cNvSpPr>
          <p:nvPr>
            <p:ph idx="1"/>
          </p:nvPr>
        </p:nvSpPr>
        <p:spPr>
          <a:xfrm>
            <a:off x="431516" y="1448656"/>
            <a:ext cx="9618338" cy="4799743"/>
          </a:xfrm>
        </p:spPr>
        <p:txBody>
          <a:bodyPr/>
          <a:lstStyle/>
          <a:p>
            <a:pPr fontAlgn="base"/>
            <a:r>
              <a:rPr lang="en-US" dirty="0"/>
              <a:t>Key components of Azure Synapse Analytics:</a:t>
            </a:r>
          </a:p>
          <a:p>
            <a:pPr fontAlgn="base">
              <a:buNone/>
            </a:pPr>
            <a:r>
              <a:rPr lang="en-US" dirty="0"/>
              <a:t>                                   Azure Synapse Analytics being an enterprise analytics service offered by Microsoft, consists of various key components like  –</a:t>
            </a:r>
          </a:p>
          <a:p>
            <a:pPr fontAlgn="base">
              <a:buFont typeface="Arial" panose="020B0604020202020204" pitchFamily="34" charset="0"/>
              <a:buChar char="•"/>
            </a:pPr>
            <a:r>
              <a:rPr lang="en-US" dirty="0"/>
              <a:t>the best of SQL technologies used in enterprise data warehousing,</a:t>
            </a:r>
          </a:p>
          <a:p>
            <a:pPr fontAlgn="base">
              <a:buFont typeface="Arial" panose="020B0604020202020204" pitchFamily="34" charset="0"/>
              <a:buChar char="•"/>
            </a:pPr>
            <a:r>
              <a:rPr lang="en-US" dirty="0"/>
              <a:t>Spark technologies used for big data,</a:t>
            </a:r>
          </a:p>
          <a:p>
            <a:pPr fontAlgn="base">
              <a:buFont typeface="Arial" panose="020B0604020202020204" pitchFamily="34" charset="0"/>
              <a:buChar char="•"/>
            </a:pPr>
            <a:r>
              <a:rPr lang="en-US" dirty="0"/>
              <a:t>Data Explorer for log and time series analytics,</a:t>
            </a:r>
          </a:p>
          <a:p>
            <a:pPr fontAlgn="base">
              <a:buFont typeface="Arial" panose="020B0604020202020204" pitchFamily="34" charset="0"/>
              <a:buChar char="•"/>
            </a:pPr>
            <a:r>
              <a:rPr lang="en-US" dirty="0"/>
              <a:t>Pipelines for data integration and </a:t>
            </a:r>
            <a:r>
              <a:rPr lang="en-US" dirty="0">
                <a:hlinkClick r:id="rId3">
                  <a:extLst>
                    <a:ext uri="{A12FA001-AC4F-418D-AE19-62706E023703}">
                      <ahyp:hlinkClr xmlns:ahyp="http://schemas.microsoft.com/office/drawing/2018/hyperlinkcolor" val="tx"/>
                    </a:ext>
                  </a:extLst>
                </a:hlinkClick>
              </a:rPr>
              <a:t>ETL / ELT</a:t>
            </a:r>
            <a:r>
              <a:rPr lang="en-US" dirty="0"/>
              <a:t>,</a:t>
            </a:r>
          </a:p>
          <a:p>
            <a:pPr fontAlgn="base">
              <a:buFont typeface="Arial" panose="020B0604020202020204" pitchFamily="34" charset="0"/>
              <a:buChar char="•"/>
            </a:pPr>
            <a:r>
              <a:rPr lang="en-US" dirty="0"/>
              <a:t>Deep integration with other Azure services such as</a:t>
            </a:r>
          </a:p>
          <a:p>
            <a:pPr fontAlgn="base">
              <a:buFont typeface="Arial" panose="020B0604020202020204" pitchFamily="34" charset="0"/>
              <a:buChar char="•"/>
            </a:pPr>
            <a:r>
              <a:rPr lang="en-US" dirty="0">
                <a:hlinkClick r:id="rId4">
                  <a:extLst>
                    <a:ext uri="{A12FA001-AC4F-418D-AE19-62706E023703}">
                      <ahyp:hlinkClr xmlns:ahyp="http://schemas.microsoft.com/office/drawing/2018/hyperlinkcolor" val="tx"/>
                    </a:ext>
                  </a:extLst>
                </a:hlinkClick>
              </a:rPr>
              <a:t>Power BI</a:t>
            </a:r>
            <a:r>
              <a:rPr lang="en-US" dirty="0"/>
              <a:t>, Cosmos DB, and </a:t>
            </a:r>
            <a:r>
              <a:rPr lang="en-US" dirty="0" err="1"/>
              <a:t>AzureML</a:t>
            </a:r>
            <a:r>
              <a:rPr lang="en-US" dirty="0"/>
              <a:t>.</a:t>
            </a:r>
          </a:p>
          <a:p>
            <a:endParaRPr lang="en-US" dirty="0"/>
          </a:p>
        </p:txBody>
      </p:sp>
    </p:spTree>
    <p:extLst>
      <p:ext uri="{BB962C8B-B14F-4D97-AF65-F5344CB8AC3E}">
        <p14:creationId xmlns:p14="http://schemas.microsoft.com/office/powerpoint/2010/main" val="319769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DFB35-1821-4732-6612-EDD16AD2AF6E}"/>
              </a:ext>
            </a:extLst>
          </p:cNvPr>
          <p:cNvSpPr>
            <a:spLocks noGrp="1"/>
          </p:cNvSpPr>
          <p:nvPr>
            <p:ph idx="1"/>
          </p:nvPr>
        </p:nvSpPr>
        <p:spPr>
          <a:xfrm>
            <a:off x="322476" y="80280"/>
            <a:ext cx="10013326" cy="6546551"/>
          </a:xfrm>
        </p:spPr>
        <p:txBody>
          <a:bodyPr>
            <a:normAutofit fontScale="47500" lnSpcReduction="20000"/>
          </a:bodyPr>
          <a:lstStyle/>
          <a:p>
            <a:pPr algn="l" fontAlgn="base"/>
            <a:r>
              <a:rPr lang="en-US" sz="4500" dirty="0"/>
              <a:t>Industry-leading SQL</a:t>
            </a:r>
          </a:p>
          <a:p>
            <a:pPr marL="0" indent="0" algn="l" fontAlgn="base">
              <a:buNone/>
            </a:pPr>
            <a:r>
              <a:rPr lang="en-US" sz="4500" dirty="0"/>
              <a:t>          Synapse SQL is a distributed query system for T-SQL that enables data warehousing and data virtualization scenarios and extends T-SQL to address streaming and machine learning scenarios.</a:t>
            </a:r>
          </a:p>
          <a:p>
            <a:pPr marL="0" indent="0" algn="l" fontAlgn="base">
              <a:buNone/>
            </a:pPr>
            <a:r>
              <a:rPr lang="en-US" sz="4500" dirty="0"/>
              <a:t>          Unlike an ordinary SQL Server database engine, Azure Synapse Analytics can receive data from a wide variety of sources. To do this, Azure Synapse Analytics uses a technology named </a:t>
            </a:r>
            <a:r>
              <a:rPr lang="en-US" sz="4500" dirty="0">
                <a:hlinkClick r:id="rId2">
                  <a:extLst>
                    <a:ext uri="{A12FA001-AC4F-418D-AE19-62706E023703}">
                      <ahyp:hlinkClr xmlns:ahyp="http://schemas.microsoft.com/office/drawing/2018/hyperlinkcolor" val="tx"/>
                    </a:ext>
                  </a:extLst>
                </a:hlinkClick>
              </a:rPr>
              <a:t>PolyBase</a:t>
            </a:r>
            <a:r>
              <a:rPr lang="en-US" sz="4500" dirty="0"/>
              <a:t>. PolyBase enables you to retrieve data from relational and non-relational Data sources DB without separately installing client connection software.</a:t>
            </a:r>
          </a:p>
          <a:p>
            <a:pPr marL="0" indent="0" algn="l" fontAlgn="base">
              <a:buNone/>
            </a:pPr>
            <a:endParaRPr lang="en-US" sz="4500" dirty="0"/>
          </a:p>
          <a:p>
            <a:pPr algn="l" fontAlgn="base"/>
            <a:r>
              <a:rPr lang="en-US" sz="4500" dirty="0"/>
              <a:t>Industry-standard Apache Spark</a:t>
            </a:r>
          </a:p>
          <a:p>
            <a:pPr marL="0" indent="0" algn="l" fontAlgn="base">
              <a:buNone/>
            </a:pPr>
            <a:r>
              <a:rPr lang="en-US" sz="4500" dirty="0"/>
              <a:t>         Apache Spark for Azure Synapse deeply and seamlessly integrates Apache Spark–the most popular open-source big data engine used for data preparation, data engineering, ETL, and machine learning.</a:t>
            </a:r>
          </a:p>
          <a:p>
            <a:pPr algn="l" fontAlgn="base"/>
            <a:r>
              <a:rPr lang="en-US" sz="4500" dirty="0"/>
              <a:t>Working with your Data Lake</a:t>
            </a:r>
          </a:p>
          <a:p>
            <a:pPr marL="0" indent="0" algn="l" fontAlgn="base">
              <a:buNone/>
            </a:pPr>
            <a:r>
              <a:rPr lang="en-US" sz="4500" dirty="0"/>
              <a:t>        Azure Synapse Analytics removes the traditional technology barriers between using SQL and Spark together. You can seamlessly mix, and match based on your needs and expertise.</a:t>
            </a:r>
          </a:p>
          <a:p>
            <a:endParaRPr lang="en-US" dirty="0"/>
          </a:p>
        </p:txBody>
      </p:sp>
    </p:spTree>
    <p:extLst>
      <p:ext uri="{BB962C8B-B14F-4D97-AF65-F5344CB8AC3E}">
        <p14:creationId xmlns:p14="http://schemas.microsoft.com/office/powerpoint/2010/main" val="30933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8BA985-B0C8-2D79-FA41-D58CD7063763}"/>
              </a:ext>
            </a:extLst>
          </p:cNvPr>
          <p:cNvSpPr>
            <a:spLocks noGrp="1"/>
          </p:cNvSpPr>
          <p:nvPr>
            <p:ph idx="1"/>
          </p:nvPr>
        </p:nvSpPr>
        <p:spPr>
          <a:xfrm>
            <a:off x="267128" y="164388"/>
            <a:ext cx="9782725" cy="6084012"/>
          </a:xfrm>
        </p:spPr>
        <p:txBody>
          <a:bodyPr>
            <a:normAutofit fontScale="92500" lnSpcReduction="10000"/>
          </a:bodyPr>
          <a:lstStyle/>
          <a:p>
            <a:pPr algn="l" fontAlgn="base"/>
            <a:r>
              <a:rPr lang="en-US" sz="2000" dirty="0"/>
              <a:t>Built-in data integration</a:t>
            </a:r>
          </a:p>
          <a:p>
            <a:pPr marL="0" indent="0" algn="l" fontAlgn="base">
              <a:buNone/>
            </a:pPr>
            <a:r>
              <a:rPr lang="en-US" sz="2000" dirty="0"/>
              <a:t>          Azure Synapse contains the same Data Integration engine and experiences as Azure Data Factory, allowing you to create rich at-scale ETL pipelines without leaving Azure Synapse Analytics.</a:t>
            </a:r>
          </a:p>
          <a:p>
            <a:pPr algn="l" fontAlgn="base"/>
            <a:r>
              <a:rPr lang="en-US" sz="2000" dirty="0"/>
              <a:t>Data Explorer</a:t>
            </a:r>
          </a:p>
          <a:p>
            <a:pPr marL="0" indent="0" algn="l" fontAlgn="base">
              <a:buNone/>
            </a:pPr>
            <a:r>
              <a:rPr lang="en-US" sz="2000" dirty="0"/>
              <a:t>          Azure Synapse Data Explorer provides customers with an interactive query experience to unlock insights from log and telemetry data. To complement existing SQL and Apache Spark analytics runtime engines, Data Explorer analytics runtime is optimized for efficient log analytics using powerful indexing technology to automatically index free-text and semi-structured data commonly found in the telemetry data.</a:t>
            </a:r>
          </a:p>
          <a:p>
            <a:pPr algn="l" fontAlgn="base"/>
            <a:r>
              <a:rPr lang="en-US" sz="2000" dirty="0"/>
              <a:t>Unified experience</a:t>
            </a:r>
          </a:p>
          <a:p>
            <a:pPr marL="0" indent="0" algn="l" fontAlgn="base">
              <a:buNone/>
            </a:pPr>
            <a:r>
              <a:rPr lang="en-US" sz="2000" dirty="0"/>
              <a:t>Synapse Studio provides a single way for enterprises to build solutions, maintain, and secure all in a single user experience</a:t>
            </a:r>
          </a:p>
          <a:p>
            <a:pPr algn="l" fontAlgn="base">
              <a:buFont typeface="Arial" panose="020B0604020202020204" pitchFamily="34" charset="0"/>
              <a:buChar char="•"/>
            </a:pPr>
            <a:r>
              <a:rPr lang="en-US" sz="2000" dirty="0"/>
              <a:t>Perform key tasks: ingest, explore, prepare, orchestrate, visualize</a:t>
            </a:r>
          </a:p>
          <a:p>
            <a:pPr algn="l" fontAlgn="base">
              <a:buFont typeface="Arial" panose="020B0604020202020204" pitchFamily="34" charset="0"/>
              <a:buChar char="•"/>
            </a:pPr>
            <a:r>
              <a:rPr lang="en-US" sz="2000" dirty="0"/>
              <a:t>Monitor resources, usage, and users across SQL, Spark, and Data Explorer</a:t>
            </a:r>
          </a:p>
          <a:p>
            <a:pPr algn="l" fontAlgn="base">
              <a:buFont typeface="Arial" panose="020B0604020202020204" pitchFamily="34" charset="0"/>
              <a:buChar char="•"/>
            </a:pPr>
            <a:r>
              <a:rPr lang="en-US" sz="2000" dirty="0"/>
              <a:t>Use Role-based access control to simplify access to analytics resources</a:t>
            </a:r>
          </a:p>
          <a:p>
            <a:pPr algn="l" fontAlgn="base">
              <a:buFont typeface="Arial" panose="020B0604020202020204" pitchFamily="34" charset="0"/>
              <a:buChar char="•"/>
            </a:pPr>
            <a:r>
              <a:rPr lang="en-US" sz="2000" dirty="0"/>
              <a:t>Write SQL, Spark or KQL code and integrate with enterprise CI/CD processes</a:t>
            </a:r>
          </a:p>
          <a:p>
            <a:endParaRPr lang="en-US" dirty="0"/>
          </a:p>
        </p:txBody>
      </p:sp>
    </p:spTree>
    <p:extLst>
      <p:ext uri="{BB962C8B-B14F-4D97-AF65-F5344CB8AC3E}">
        <p14:creationId xmlns:p14="http://schemas.microsoft.com/office/powerpoint/2010/main" val="3161883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31522</TotalTime>
  <Words>746</Words>
  <Application>Microsoft Office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vt:lpstr>
      <vt:lpstr>Calibri</vt:lpstr>
      <vt:lpstr>Century Gothic</vt:lpstr>
      <vt:lpstr>Gotham SSm A</vt:lpstr>
      <vt:lpstr>Wingdings</vt:lpstr>
      <vt:lpstr>Wingdings 3</vt:lpstr>
      <vt:lpstr>Ion</vt:lpstr>
      <vt:lpstr>Azure Synapse Analytics</vt:lpstr>
      <vt:lpstr>Topics</vt:lpstr>
      <vt:lpstr>Introduction</vt:lpstr>
      <vt:lpstr>WHY?</vt:lpstr>
      <vt:lpstr>PowerPoint Presentation</vt:lpstr>
      <vt:lpstr>Components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Synapse Analytics</dc:title>
  <dc:creator>Pratik Devidas Ingole</dc:creator>
  <cp:lastModifiedBy>Pratik Devidas Ingole</cp:lastModifiedBy>
  <cp:revision>1</cp:revision>
  <dcterms:created xsi:type="dcterms:W3CDTF">2023-01-25T08:04:08Z</dcterms:created>
  <dcterms:modified xsi:type="dcterms:W3CDTF">2023-02-16T05:26:29Z</dcterms:modified>
</cp:coreProperties>
</file>