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688638" cy="75628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910692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795600" y="4233240"/>
            <a:ext cx="910692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46192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795600" y="423324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461920" y="423324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874680" y="189288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954120" y="189288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795600" y="423324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874680" y="423324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954120" y="4233240"/>
            <a:ext cx="293220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795600" y="1892880"/>
            <a:ext cx="910692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910692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444384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461920" y="1892880"/>
            <a:ext cx="444384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795600" y="246960"/>
            <a:ext cx="9106920" cy="317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461920" y="1892880"/>
            <a:ext cx="444384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95600" y="423324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4443840" cy="44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46192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461920" y="423324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9560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461920" y="1892880"/>
            <a:ext cx="444384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95600" y="4233240"/>
            <a:ext cx="910692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3"/>
          <p:cNvSpPr/>
          <p:nvPr/>
        </p:nvSpPr>
        <p:spPr>
          <a:xfrm>
            <a:off x="795240" y="1023840"/>
            <a:ext cx="9107640" cy="360"/>
          </a:xfrm>
          <a:prstGeom prst="line">
            <a:avLst/>
          </a:prstGeom>
          <a:ln w="57150">
            <a:solidFill>
              <a:srgbClr val="478fb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onfidentialInternal"/>
          <p:cNvSpPr/>
          <p:nvPr/>
        </p:nvSpPr>
        <p:spPr>
          <a:xfrm>
            <a:off x="2724840" y="246960"/>
            <a:ext cx="717768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onfidential" hidden="1"/>
          <p:cNvSpPr/>
          <p:nvPr/>
        </p:nvSpPr>
        <p:spPr>
          <a:xfrm>
            <a:off x="475560" y="7059240"/>
            <a:ext cx="7177680" cy="2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SubsectionTracker"/>
          <p:cNvSpPr/>
          <p:nvPr/>
        </p:nvSpPr>
        <p:spPr>
          <a:xfrm>
            <a:off x="795600" y="216000"/>
            <a:ext cx="360" cy="1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ageNumber"/>
          <p:cNvSpPr/>
          <p:nvPr/>
        </p:nvSpPr>
        <p:spPr>
          <a:xfrm>
            <a:off x="5235120" y="6903720"/>
            <a:ext cx="22824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lientName"/>
          <p:cNvSpPr/>
          <p:nvPr/>
        </p:nvSpPr>
        <p:spPr>
          <a:xfrm>
            <a:off x="795600" y="6967800"/>
            <a:ext cx="182844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10000"/>
              </a:lnSpc>
            </a:pPr>
            <a:r>
              <a:rPr b="0" lang="en-GB" sz="900" spc="148" strike="noStrike" cap="all">
                <a:solidFill>
                  <a:srgbClr val="6d6e6a"/>
                </a:solidFill>
                <a:latin typeface="Arial"/>
                <a:ea typeface="LF_Kai"/>
              </a:rPr>
              <a:t>Worldwide Brewing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" name="Rectangle 12"/>
          <p:cNvSpPr/>
          <p:nvPr/>
        </p:nvSpPr>
        <p:spPr>
          <a:xfrm>
            <a:off x="8614080" y="6821280"/>
            <a:ext cx="1288440" cy="258840"/>
          </a:xfrm>
          <a:prstGeom prst="rect">
            <a:avLst/>
          </a:prstGeom>
          <a:blipFill rotWithShape="0">
            <a:blip r:embed="rId2"/>
            <a:srcRect/>
            <a:stretch/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6d6e6a"/>
                </a:solidFill>
                <a:latin typeface="Arial"/>
                <a:ea typeface="LF_Ka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95600" y="1892880"/>
            <a:ext cx="9106920" cy="4480200"/>
          </a:xfrm>
          <a:prstGeom prst="rect">
            <a:avLst/>
          </a:prstGeom>
          <a:noFill/>
          <a:ln w="0">
            <a:noFill/>
          </a:ln>
        </p:spPr>
        <p:txBody>
          <a:bodyPr rIns="36720" tIns="36720" bIns="36720" anchor="t">
            <a:noAutofit/>
          </a:bodyPr>
          <a:p>
            <a:pPr marL="12240" indent="-9000">
              <a:lnSpc>
                <a:spcPct val="110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6d6e6a"/>
                </a:solidFill>
                <a:latin typeface="Arial"/>
                <a:ea typeface="LF_Kai"/>
              </a:rPr>
              <a:t>Click to edit Master text styles</a:t>
            </a:r>
            <a:endParaRPr b="0" lang="en-US" sz="1200" spc="-1" strike="noStrike">
              <a:solidFill>
                <a:srgbClr val="313335"/>
              </a:solidFill>
              <a:latin typeface="Arial"/>
            </a:endParaRPr>
          </a:p>
          <a:p>
            <a:pPr lvl="1" marL="210240" indent="-210240">
              <a:lnSpc>
                <a:spcPct val="110000"/>
              </a:lnSpc>
              <a:spcBef>
                <a:spcPts val="601"/>
              </a:spcBef>
              <a:buClr>
                <a:srgbClr val="478fbf"/>
              </a:buClr>
              <a:buSzPct val="92000"/>
              <a:buFont typeface="Wingdings" charset="2"/>
              <a:buChar char=""/>
              <a:tabLst>
                <a:tab algn="l" pos="0"/>
              </a:tabLst>
            </a:pPr>
            <a:r>
              <a:rPr b="0" lang="en-US" sz="1200" spc="-1" strike="noStrike">
                <a:solidFill>
                  <a:srgbClr val="6d6e6a"/>
                </a:solidFill>
                <a:latin typeface="Arial"/>
                <a:ea typeface="LF_Kai"/>
              </a:rPr>
              <a:t>Second level</a:t>
            </a:r>
            <a:endParaRPr b="0" lang="en-US" sz="1200" spc="-1" strike="noStrike">
              <a:solidFill>
                <a:srgbClr val="313335"/>
              </a:solidFill>
              <a:latin typeface="Arial"/>
            </a:endParaRPr>
          </a:p>
          <a:p>
            <a:pPr lvl="2" marL="420480" indent="-210240">
              <a:lnSpc>
                <a:spcPct val="110000"/>
              </a:lnSpc>
              <a:spcBef>
                <a:spcPts val="300"/>
              </a:spcBef>
              <a:buClr>
                <a:srgbClr val="6d6e6a"/>
              </a:buClr>
              <a:buSzPct val="92000"/>
              <a:buFont typeface="Wingdings" charset="2"/>
              <a:buChar char=""/>
              <a:tabLst>
                <a:tab algn="l" pos="0"/>
              </a:tabLst>
            </a:pPr>
            <a:r>
              <a:rPr b="0" lang="en-US" sz="1200" spc="-1" strike="noStrike">
                <a:solidFill>
                  <a:srgbClr val="6d6e6a"/>
                </a:solidFill>
                <a:latin typeface="Arial"/>
                <a:ea typeface="LF_Kai"/>
              </a:rPr>
              <a:t>Third level</a:t>
            </a:r>
            <a:endParaRPr b="0" lang="en-US" sz="1200" spc="-1" strike="noStrike">
              <a:solidFill>
                <a:srgbClr val="313335"/>
              </a:solidFill>
              <a:latin typeface="Arial"/>
            </a:endParaRPr>
          </a:p>
          <a:p>
            <a:pPr lvl="3" marL="649080" indent="-228600">
              <a:lnSpc>
                <a:spcPct val="110000"/>
              </a:lnSpc>
              <a:spcBef>
                <a:spcPts val="99"/>
              </a:spcBef>
              <a:buClr>
                <a:srgbClr val="6d6e6a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200" spc="-1" strike="noStrike">
                <a:solidFill>
                  <a:srgbClr val="6d6e6a"/>
                </a:solidFill>
                <a:latin typeface="Arial"/>
                <a:ea typeface="LF_Kai"/>
              </a:rPr>
              <a:t>Fourth level</a:t>
            </a:r>
            <a:endParaRPr b="0" lang="en-US" sz="1200" spc="-1" strike="noStrike">
              <a:solidFill>
                <a:srgbClr val="313335"/>
              </a:solidFill>
              <a:latin typeface="Arial"/>
            </a:endParaRPr>
          </a:p>
          <a:p>
            <a:pPr lvl="4" marL="877680" indent="-228600">
              <a:lnSpc>
                <a:spcPct val="110000"/>
              </a:lnSpc>
              <a:buClr>
                <a:srgbClr val="6d6e6a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200" spc="-1" strike="noStrike">
                <a:solidFill>
                  <a:srgbClr val="6d6e6a"/>
                </a:solidFill>
                <a:latin typeface="Arial"/>
                <a:ea typeface="LF_Kai"/>
              </a:rPr>
              <a:t>Fifth level</a:t>
            </a:r>
            <a:endParaRPr b="0" lang="en-US" sz="1200" spc="-1" strike="noStrike">
              <a:solidFill>
                <a:srgbClr val="313335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"/>
          <p:cNvGraphicFramePr/>
          <p:nvPr/>
        </p:nvGraphicFramePr>
        <p:xfrm>
          <a:off x="1042560" y="5596560"/>
          <a:ext cx="3904560" cy="1295640"/>
        </p:xfrm>
        <a:graphic>
          <a:graphicData uri="http://schemas.openxmlformats.org/drawingml/2006/table">
            <a:tbl>
              <a:tblPr/>
              <a:tblGrid>
                <a:gridCol w="2201400"/>
                <a:gridCol w="910080"/>
                <a:gridCol w="793080"/>
              </a:tblGrid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700" spc="-1" strike="noStrike">
                          <a:latin typeface="Arial"/>
                        </a:rPr>
                        <a:t>Value based on 8.5% WACC &amp; 0.5% TGR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Amount ($M)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% of NPV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700" spc="-1" strike="noStrike">
                          <a:latin typeface="Arial"/>
                        </a:rPr>
                        <a:t>Present Value of Cashflow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542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36.1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700" spc="-1" strike="noStrike">
                          <a:latin typeface="Arial"/>
                        </a:rPr>
                        <a:t>PV of Terminal Value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958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63.9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700" spc="-1" strike="noStrike">
                          <a:latin typeface="Arial"/>
                        </a:rPr>
                        <a:t>IMPLIED FIRM NPV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1,500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100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en-US" sz="700" spc="-1" strike="noStrike">
                          <a:latin typeface="Arial"/>
                        </a:rPr>
                        <a:t>IMPLIED EQUITY VALUE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1,416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en-US" sz="700" spc="-1" strike="noStrike">
                          <a:latin typeface="Arial"/>
                        </a:rPr>
                        <a:t>(% premium to current)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lang="en-US" sz="700" spc="-1" strike="noStrike">
                          <a:latin typeface="Arial"/>
                        </a:rPr>
                        <a:t>331.2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  <a:tc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</a:tr>
            </a:tbl>
          </a:graphicData>
        </a:graphic>
      </p:graphicFrame>
      <p:graphicFrame>
        <p:nvGraphicFramePr>
          <p:cNvPr id="46" name=""/>
          <p:cNvGraphicFramePr/>
          <p:nvPr/>
        </p:nvGraphicFramePr>
        <p:xfrm>
          <a:off x="1098000" y="1562760"/>
          <a:ext cx="8804880" cy="3782880"/>
        </p:xfrm>
        <a:graphic>
          <a:graphicData uri="http://schemas.openxmlformats.org/drawingml/2006/table">
            <a:tbl>
              <a:tblPr/>
              <a:tblGrid>
                <a:gridCol w="2083320"/>
                <a:gridCol w="685080"/>
                <a:gridCol w="697320"/>
                <a:gridCol w="694080"/>
                <a:gridCol w="710640"/>
                <a:gridCol w="663480"/>
                <a:gridCol w="686880"/>
                <a:gridCol w="652320"/>
                <a:gridCol w="631440"/>
                <a:gridCol w="645480"/>
                <a:gridCol w="654840"/>
              </a:tblGrid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800" spc="-1" strike="noStrike">
                          <a:latin typeface="Arial"/>
                        </a:rPr>
                        <a:t>Revenue (% Growth)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2021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2022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2023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2024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2025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2026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2027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2028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2029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800" spc="-1" strike="noStrike">
                          <a:latin typeface="Arial"/>
                        </a:rPr>
                        <a:t>2030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solidFill>
                      <a:srgbClr val="a8a8a5"/>
                    </a:solidFill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Revenue</a:t>
                      </a:r>
                      <a:r>
                        <a:rPr b="0" lang="en-US" sz="800" spc="-1" strike="noStrike">
                          <a:latin typeface="Arial"/>
                        </a:rPr>
                        <a:t>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Growth)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9.3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7.8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EBITDA</a:t>
                      </a:r>
                      <a:r>
                        <a:rPr b="0" lang="en-US" sz="800" spc="-1" strike="noStrike">
                          <a:latin typeface="Arial"/>
                        </a:rPr>
                        <a:t>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Growth)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10.3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4.1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20.7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11.3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3.8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D&amp;A</a:t>
                      </a:r>
                      <a:r>
                        <a:rPr b="0" lang="en-US" sz="800" spc="-1" strike="noStrike">
                          <a:latin typeface="Arial"/>
                        </a:rPr>
                        <a:t>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of revenue)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(of capex)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84.7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101.9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87.8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62.0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63.2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63.2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63.2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(63.2)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(63.2)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(63.2)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EBIT</a:t>
                      </a:r>
                      <a:r>
                        <a:rPr b="0" lang="en-US" sz="800" spc="-1" strike="noStrike">
                          <a:latin typeface="Arial"/>
                        </a:rPr>
                        <a:t>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Margin)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4.9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4.3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4.2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5.5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32292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TAX ON EBIT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tax of rate)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CAPEX</a:t>
                      </a:r>
                      <a:r>
                        <a:rPr b="0" lang="en-US" sz="800" spc="-1" strike="noStrike">
                          <a:latin typeface="Arial"/>
                        </a:rPr>
                        <a:t> (%of revenue)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2.5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(3.3)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(3.3)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(3.2)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CHANGE IN NWC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OTHER CASHFLOWS</a:t>
                      </a:r>
                      <a:r>
                        <a:rPr b="0" lang="en-US" sz="800" spc="-1" strike="noStrike">
                          <a:latin typeface="Arial"/>
                        </a:rPr>
                        <a:t>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of revenue)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(0.3)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EXCEPTIONAL ITEMS </a:t>
                      </a:r>
                      <a:endParaRPr b="0" lang="en-US" sz="800" spc="-1" strike="noStrike">
                        <a:latin typeface="Arial"/>
                      </a:endParaRPr>
                    </a:p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(% of revenue)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1.7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UNLEVERED FREE CASH FLOW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79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25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173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0" lang="en-US" sz="800" spc="-1" strike="noStrike">
                          <a:latin typeface="Arial"/>
                        </a:rPr>
                        <a:t>(Discount Factor)</a:t>
                      </a:r>
                      <a:endParaRPr b="0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0.92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0.85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0.78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0.72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0.67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0.61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0.56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0.52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0" i="1" lang="en-US" sz="800" spc="-1" strike="noStrike">
                          <a:latin typeface="Times New Roman"/>
                        </a:rPr>
                        <a:t>0.48</a:t>
                      </a:r>
                      <a:endParaRPr b="0" i="1" lang="en-US" sz="800" spc="-1" strike="noStrike">
                        <a:latin typeface="Times New Roman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0.44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  <a:tr h="218160"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/>
                      <a:r>
                        <a:rPr b="1" lang="en-US" sz="800" spc="-1" strike="noStrike">
                          <a:latin typeface="Arial"/>
                        </a:rPr>
                        <a:t>DISCOUNTED DCF CASHFLOWS</a:t>
                      </a:r>
                      <a:endParaRPr b="1" lang="en-US" sz="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a8a8a5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53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50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62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18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35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37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89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82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800" spc="-1" strike="noStrike">
                          <a:latin typeface="Arial"/>
                        </a:rPr>
                        <a:t>76</a:t>
                      </a:r>
                      <a:endParaRPr b="0" i="1" lang="en-US" sz="800" spc="-1" strike="noStrike">
                        <a:latin typeface="Arial"/>
                      </a:endParaRPr>
                    </a:p>
                  </a:txBody>
                  <a:tcPr anchor="ctr" marL="90000" marR="90000">
                    <a:noFill/>
                  </a:tcPr>
                </a:tc>
              </a:tr>
            </a:tbl>
          </a:graphicData>
        </a:graphic>
      </p:graphicFrame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95600" y="246960"/>
            <a:ext cx="910692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6d6e6a"/>
                </a:solidFill>
                <a:latin typeface="Arial"/>
                <a:ea typeface="LF_Kai"/>
              </a:rPr>
              <a:t>Illustrative DCF analysis for Happy Hour Co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ubtitle 12"/>
          <p:cNvSpPr/>
          <p:nvPr/>
        </p:nvSpPr>
        <p:spPr>
          <a:xfrm>
            <a:off x="795600" y="1044360"/>
            <a:ext cx="9106920" cy="246600"/>
          </a:xfrm>
          <a:prstGeom prst="rect">
            <a:avLst/>
          </a:prstGeom>
          <a:gradFill rotWithShape="0">
            <a:gsLst>
              <a:gs pos="96000">
                <a:srgbClr val="a8a8a5">
                  <a:alpha val="0"/>
                </a:srgbClr>
              </a:gs>
              <a:gs pos="100000">
                <a:srgbClr val="a8a8a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bIns="273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LF_Kai"/>
              </a:rPr>
              <a:t>Summary financials and cash flow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Subtitle 12"/>
          <p:cNvSpPr/>
          <p:nvPr/>
        </p:nvSpPr>
        <p:spPr>
          <a:xfrm>
            <a:off x="1170720" y="5344200"/>
            <a:ext cx="9106920" cy="246600"/>
          </a:xfrm>
          <a:prstGeom prst="rect">
            <a:avLst/>
          </a:prstGeom>
          <a:gradFill rotWithShape="0">
            <a:gsLst>
              <a:gs pos="96000">
                <a:srgbClr val="a8a8a5">
                  <a:alpha val="0"/>
                </a:srgbClr>
              </a:gs>
              <a:gs pos="100000">
                <a:srgbClr val="a8a8a5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45720" bIns="2736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  <a:ea typeface="LF_Kai"/>
              </a:rPr>
              <a:t>Net present value based on perpetuity growth method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TextBox 14"/>
          <p:cNvSpPr/>
          <p:nvPr/>
        </p:nvSpPr>
        <p:spPr>
          <a:xfrm>
            <a:off x="6026760" y="5427720"/>
            <a:ext cx="4123080" cy="15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10000"/>
              </a:lnSpc>
            </a:pPr>
            <a:r>
              <a:rPr b="1" lang="en-GB" sz="900" spc="-1" strike="noStrike">
                <a:solidFill>
                  <a:srgbClr val="000000"/>
                </a:solidFill>
                <a:latin typeface="Arial"/>
                <a:ea typeface="LF_Kai"/>
              </a:rPr>
              <a:t>Sensitising firm value ($m) and implied offer price to WACC and TGR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1" name="TextBox 16"/>
          <p:cNvSpPr/>
          <p:nvPr/>
        </p:nvSpPr>
        <p:spPr>
          <a:xfrm>
            <a:off x="807120" y="7086600"/>
            <a:ext cx="341496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GB" sz="700" spc="-1" strike="noStrike">
                <a:solidFill>
                  <a:srgbClr val="6d6e6a"/>
                </a:solidFill>
                <a:latin typeface="Arial"/>
                <a:ea typeface="LF_Kai"/>
              </a:rPr>
              <a:t>Source: Company Business Plan (January 2020); Equity research; J.P. Morgan analysis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52" name="Rectangle 18"/>
          <p:cNvSpPr/>
          <p:nvPr/>
        </p:nvSpPr>
        <p:spPr>
          <a:xfrm>
            <a:off x="3180600" y="1312920"/>
            <a:ext cx="2772360" cy="4001040"/>
          </a:xfrm>
          <a:prstGeom prst="rect">
            <a:avLst/>
          </a:prstGeom>
          <a:noFill/>
          <a:ln w="12700">
            <a:solidFill>
              <a:srgbClr val="0069a3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8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0069a3"/>
                </a:solidFill>
                <a:latin typeface="Arial"/>
                <a:ea typeface="LF_Kai"/>
              </a:rPr>
              <a:t>Management estimates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3" name="Rectangle 19"/>
          <p:cNvSpPr/>
          <p:nvPr/>
        </p:nvSpPr>
        <p:spPr>
          <a:xfrm>
            <a:off x="6019920" y="1312920"/>
            <a:ext cx="3882960" cy="4001040"/>
          </a:xfrm>
          <a:prstGeom prst="rect">
            <a:avLst/>
          </a:prstGeom>
          <a:noFill/>
          <a:ln w="12700">
            <a:solidFill>
              <a:srgbClr val="818a37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8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GB" sz="900" spc="-1" strike="noStrike">
                <a:solidFill>
                  <a:srgbClr val="818a37"/>
                </a:solidFill>
                <a:latin typeface="Arial"/>
                <a:ea typeface="LF_Kai"/>
              </a:rPr>
              <a:t>J.P. Morgan outside-in extrapolation</a:t>
            </a:r>
            <a:endParaRPr b="0" lang="en-US" sz="900" spc="-1" strike="noStrike">
              <a:latin typeface="Arial"/>
            </a:endParaRPr>
          </a:p>
        </p:txBody>
      </p:sp>
      <p:grpSp>
        <p:nvGrpSpPr>
          <p:cNvPr id="54" name="Group 13"/>
          <p:cNvGrpSpPr/>
          <p:nvPr/>
        </p:nvGrpSpPr>
        <p:grpSpPr>
          <a:xfrm>
            <a:off x="795600" y="228600"/>
            <a:ext cx="1543680" cy="216000"/>
            <a:chOff x="795600" y="228600"/>
            <a:chExt cx="1543680" cy="216000"/>
          </a:xfrm>
        </p:grpSpPr>
        <p:sp>
          <p:nvSpPr>
            <p:cNvPr id="55" name="Rectangle 11"/>
            <p:cNvSpPr/>
            <p:nvPr/>
          </p:nvSpPr>
          <p:spPr>
            <a:xfrm>
              <a:off x="795600" y="228600"/>
              <a:ext cx="770760" cy="216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rgbClr val="ffffff"/>
              </a:solidFill>
              <a:miter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36720" rIns="36720" tIns="329040" bIns="329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700" spc="-1" strike="noStrike">
                  <a:solidFill>
                    <a:srgbClr val="000000"/>
                  </a:solidFill>
                  <a:latin typeface="Arial"/>
                  <a:ea typeface="LF_Kai"/>
                </a:rPr>
                <a:t>Broker case</a:t>
              </a:r>
              <a:endParaRPr b="0" lang="en-US" sz="700" spc="-1" strike="noStrike">
                <a:latin typeface="Arial"/>
              </a:endParaRPr>
            </a:p>
          </p:txBody>
        </p:sp>
        <p:sp>
          <p:nvSpPr>
            <p:cNvPr id="56" name="Rectangle 11"/>
            <p:cNvSpPr/>
            <p:nvPr/>
          </p:nvSpPr>
          <p:spPr>
            <a:xfrm>
              <a:off x="1568520" y="228600"/>
              <a:ext cx="770760" cy="216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rgbClr val="ffffff"/>
              </a:solidFill>
              <a:miter/>
            </a:ln>
            <a:effectLst>
              <a:outerShdw algn="tl" blurRad="50760" dir="2700000" dist="37674" rotWithShape="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36720" rIns="36720" tIns="329040" bIns="32904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US" sz="700" spc="-1" strike="noStrike">
                  <a:solidFill>
                    <a:srgbClr val="ffffff"/>
                  </a:solidFill>
                  <a:latin typeface="Arial"/>
                  <a:ea typeface="LF_Kai"/>
                </a:rPr>
                <a:t>Management case</a:t>
              </a:r>
              <a:endParaRPr b="0" lang="en-US" sz="700" spc="-1" strike="noStrike">
                <a:latin typeface="Arial"/>
              </a:endParaRPr>
            </a:p>
          </p:txBody>
        </p:sp>
      </p:grpSp>
      <p:sp>
        <p:nvSpPr>
          <p:cNvPr id="57" name="PageNumber"/>
          <p:cNvSpPr/>
          <p:nvPr/>
        </p:nvSpPr>
        <p:spPr>
          <a:xfrm>
            <a:off x="5235120" y="6903720"/>
            <a:ext cx="228240" cy="1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10000"/>
              </a:lnSpc>
            </a:pPr>
            <a:r>
              <a:rPr b="0" lang="en-GB" sz="900" spc="-1" strike="noStrike">
                <a:solidFill>
                  <a:srgbClr val="6d6e6a"/>
                </a:solidFill>
                <a:latin typeface="Arial"/>
                <a:ea typeface="LF_Kai"/>
              </a:rPr>
              <a:t>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566880" y="1312920"/>
            <a:ext cx="2148120" cy="21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n-GB" sz="900" spc="-1" strike="noStrike">
                <a:solidFill>
                  <a:srgbClr val="3465a4"/>
                </a:solidFill>
                <a:latin typeface="Arial"/>
                <a:ea typeface="LF_Kai"/>
              </a:rPr>
              <a:t>Management Expectations</a:t>
            </a:r>
            <a:endParaRPr b="0" lang="en-US" sz="900" spc="-1" strike="noStrike">
              <a:solidFill>
                <a:srgbClr val="3465a4"/>
              </a:solidFill>
              <a:latin typeface="Arial"/>
            </a:endParaRPr>
          </a:p>
        </p:txBody>
      </p:sp>
      <p:graphicFrame>
        <p:nvGraphicFramePr>
          <p:cNvPr id="59" name=""/>
          <p:cNvGraphicFramePr/>
          <p:nvPr/>
        </p:nvGraphicFramePr>
        <p:xfrm>
          <a:off x="6098040" y="5594400"/>
          <a:ext cx="5075280" cy="4306680"/>
        </p:xfrm>
        <a:graphic>
          <a:graphicData uri="http://schemas.openxmlformats.org/drawingml/2006/table">
            <a:tbl>
              <a:tblPr/>
              <a:tblGrid>
                <a:gridCol w="531000"/>
                <a:gridCol w="1018080"/>
                <a:gridCol w="1047600"/>
                <a:gridCol w="1077480"/>
              </a:tblGrid>
              <a:tr h="216000">
                <a:tc gridSpan="4"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Perpetuity Growth Rate (%)</a:t>
                      </a:r>
                      <a:endParaRPr b="0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  <a:tc gridSpan="3"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  <a:tc hMerge="1"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  <a:tc hMerge="1">
                  <a:tcPr anchor="ctr" marL="90000" marR="90000">
                    <a:lnB w="720">
                      <a:solidFill>
                        <a:srgbClr val="a8a8a5"/>
                      </a:solidFill>
                    </a:lnB>
                    <a:solidFill>
                      <a:srgbClr val="a8a8a5"/>
                    </a:solidFill>
                  </a:tcPr>
                </a:tc>
              </a:tr>
              <a:tr h="216000">
                <a:tc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0.25%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0.50%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0.75%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8.0%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1591 / 757c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1628 / 776c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1668 / 796c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8.5%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1469 / 696c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1500 / 771c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1534 / 728c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lnB w="720">
                      <a:solidFill>
                        <a:srgbClr val="a8a8a5"/>
                      </a:solidFill>
                    </a:lnB>
                    <a:noFill/>
                  </a:tcPr>
                </a:tc>
              </a:tr>
              <a:tr h="2160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1" lang="en-US" sz="700" spc="-1" strike="noStrike">
                          <a:latin typeface="Arial"/>
                        </a:rPr>
                        <a:t>9.0%</a:t>
                      </a:r>
                      <a:endParaRPr b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1362 / 642c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1389 / 655c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/>
                      <a:r>
                        <a:rPr b="0" i="1" lang="en-US" sz="700" spc="-1" strike="noStrike">
                          <a:latin typeface="Arial"/>
                        </a:rPr>
                        <a:t>1417 / 669c</a:t>
                      </a:r>
                      <a:endParaRPr b="0" i="1" lang="en-US" sz="700" spc="-1" strike="noStrike">
                        <a:latin typeface="Arial"/>
                      </a:endParaRPr>
                    </a:p>
                  </a:txBody>
                  <a:tcPr anchor="ctr" marL="90000" marR="90000">
                    <a:lnT w="720">
                      <a:solidFill>
                        <a:srgbClr val="a8a8a5"/>
                      </a:solidFill>
                    </a:lnT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16034</TotalTime>
  <Application>LibreOffice/7.2.1.2$Linux_X86_64 LibreOffice_project/20$Build-2</Application>
  <AppVersion>15.0000</AppVersion>
  <Words>66</Words>
  <Paragraphs>10</Paragraphs>
  <Company>JPMorgan Chase &amp; Co.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2015-06-19T14:55:37Z</dcterms:created>
  <dc:creator>Chauhan, Soumya (CIB DCM, GBR)</dc:creator>
  <dc:description/>
  <dc:language>en-US</dc:language>
  <cp:lastModifiedBy/>
  <cp:lastPrinted>2020-01-28T09:55:08Z</cp:lastPrinted>
  <dcterms:modified xsi:type="dcterms:W3CDTF">2021-11-01T17:29:06Z</dcterms:modified>
  <cp:revision>870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