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00" r:id="rId4"/>
  </p:sldMasterIdLst>
  <p:notesMasterIdLst>
    <p:notesMasterId r:id="rId37"/>
  </p:notesMasterIdLst>
  <p:handoutMasterIdLst>
    <p:handoutMasterId r:id="rId38"/>
  </p:handoutMasterIdLst>
  <p:sldIdLst>
    <p:sldId id="256" r:id="rId5"/>
    <p:sldId id="310" r:id="rId6"/>
    <p:sldId id="311" r:id="rId7"/>
    <p:sldId id="361" r:id="rId8"/>
    <p:sldId id="484" r:id="rId9"/>
    <p:sldId id="463" r:id="rId10"/>
    <p:sldId id="446" r:id="rId11"/>
    <p:sldId id="464" r:id="rId12"/>
    <p:sldId id="466" r:id="rId13"/>
    <p:sldId id="470" r:id="rId14"/>
    <p:sldId id="472" r:id="rId15"/>
    <p:sldId id="468" r:id="rId16"/>
    <p:sldId id="469" r:id="rId17"/>
    <p:sldId id="467" r:id="rId18"/>
    <p:sldId id="473" r:id="rId19"/>
    <p:sldId id="476" r:id="rId20"/>
    <p:sldId id="474" r:id="rId21"/>
    <p:sldId id="479" r:id="rId22"/>
    <p:sldId id="480" r:id="rId23"/>
    <p:sldId id="488" r:id="rId24"/>
    <p:sldId id="481" r:id="rId25"/>
    <p:sldId id="477" r:id="rId26"/>
    <p:sldId id="485" r:id="rId27"/>
    <p:sldId id="486" r:id="rId28"/>
    <p:sldId id="487" r:id="rId29"/>
    <p:sldId id="475" r:id="rId30"/>
    <p:sldId id="478" r:id="rId31"/>
    <p:sldId id="482" r:id="rId32"/>
    <p:sldId id="483" r:id="rId33"/>
    <p:sldId id="388" r:id="rId34"/>
    <p:sldId id="389" r:id="rId35"/>
    <p:sldId id="390" r:id="rId36"/>
  </p:sldIdLst>
  <p:sldSz cx="12192000" cy="6858000"/>
  <p:notesSz cx="7099300" cy="10234613"/>
  <p:custDataLst>
    <p:tags r:id="rId3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960" userDrawn="1">
          <p15:clr>
            <a:srgbClr val="A4A3A4"/>
          </p15:clr>
        </p15:guide>
        <p15:guide id="2" orient="horz" pos="528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pos="512" userDrawn="1">
          <p15:clr>
            <a:srgbClr val="A4A3A4"/>
          </p15:clr>
        </p15:guide>
        <p15:guide id="5" pos="640" userDrawn="1">
          <p15:clr>
            <a:srgbClr val="A4A3A4"/>
          </p15:clr>
        </p15:guide>
        <p15:guide id="6" pos="10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6134" userDrawn="1">
          <p15:clr>
            <a:srgbClr val="A4A3A4"/>
          </p15:clr>
        </p15:guide>
        <p15:guide id="2" orient="horz" pos="312" userDrawn="1">
          <p15:clr>
            <a:srgbClr val="A4A3A4"/>
          </p15:clr>
        </p15:guide>
        <p15:guide id="3" orient="horz" pos="3699" userDrawn="1">
          <p15:clr>
            <a:srgbClr val="A4A3A4"/>
          </p15:clr>
        </p15:guide>
        <p15:guide id="4" pos="2236" userDrawn="1">
          <p15:clr>
            <a:srgbClr val="A4A3A4"/>
          </p15:clr>
        </p15:guide>
        <p15:guide id="5" pos="384" userDrawn="1">
          <p15:clr>
            <a:srgbClr val="A4A3A4"/>
          </p15:clr>
        </p15:guide>
        <p15:guide id="6" pos="433" userDrawn="1">
          <p15:clr>
            <a:srgbClr val="A4A3A4"/>
          </p15:clr>
        </p15:guide>
        <p15:guide id="7" pos="530" userDrawn="1">
          <p15:clr>
            <a:srgbClr val="A4A3A4"/>
          </p15:clr>
        </p15:guide>
        <p15:guide id="8" pos="676" userDrawn="1">
          <p15:clr>
            <a:srgbClr val="A4A3A4"/>
          </p15:clr>
        </p15:guide>
        <p15:guide id="9" pos="725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rancisco" initials="F" lastIdx="2" clrIdx="0"/>
  <p:cmAuthor id="1" name="Maria Isabel Velarde Arevalo" initials="MIVA" lastIdx="4" clrIdx="1">
    <p:extLst>
      <p:ext uri="{19B8F6BF-5375-455C-9EA6-DF929625EA0E}">
        <p15:presenceInfo xmlns:p15="http://schemas.microsoft.com/office/powerpoint/2012/main" userId="699ee256ed9f1d0d" providerId="Windows Live"/>
      </p:ext>
    </p:extLst>
  </p:cmAuthor>
  <p:cmAuthor id="2" name="Sofia Diaz" initials="SD" lastIdx="3" clrIdx="2">
    <p:extLst>
      <p:ext uri="{19B8F6BF-5375-455C-9EA6-DF929625EA0E}">
        <p15:presenceInfo xmlns:p15="http://schemas.microsoft.com/office/powerpoint/2012/main" userId="46975670f84ca49c" providerId="Windows Live"/>
      </p:ext>
    </p:extLst>
  </p:cmAuthor>
  <p:cmAuthor id="3" name="Carmen Elena Hinostroza Calderón" initials="CEHC" lastIdx="1" clrIdx="3">
    <p:extLst>
      <p:ext uri="{19B8F6BF-5375-455C-9EA6-DF929625EA0E}">
        <p15:presenceInfo xmlns:p15="http://schemas.microsoft.com/office/powerpoint/2012/main" userId="S-1-5-21-3172917347-3171773395-561413812-18468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5C6A"/>
    <a:srgbClr val="FFFFFF"/>
    <a:srgbClr val="BDD7EE"/>
    <a:srgbClr val="FFC000"/>
    <a:srgbClr val="F4DB8E"/>
    <a:srgbClr val="EFC955"/>
    <a:srgbClr val="FFCC66"/>
    <a:srgbClr val="99CCFF"/>
    <a:srgbClr val="CCEC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30" autoAdjust="0"/>
    <p:restoredTop sz="94291" autoAdjust="0"/>
  </p:normalViewPr>
  <p:slideViewPr>
    <p:cSldViewPr>
      <p:cViewPr varScale="1">
        <p:scale>
          <a:sx n="115" d="100"/>
          <a:sy n="115" d="100"/>
        </p:scale>
        <p:origin x="800" y="200"/>
      </p:cViewPr>
      <p:guideLst>
        <p:guide orient="horz" pos="960"/>
        <p:guide orient="horz" pos="528"/>
        <p:guide pos="3840"/>
        <p:guide pos="512"/>
        <p:guide pos="640"/>
        <p:guide pos="10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71" d="100"/>
          <a:sy n="71" d="100"/>
        </p:scale>
        <p:origin x="2466" y="-498"/>
      </p:cViewPr>
      <p:guideLst>
        <p:guide orient="horz" pos="6134"/>
        <p:guide orient="horz" pos="312"/>
        <p:guide orient="horz" pos="3699"/>
        <p:guide pos="2236"/>
        <p:guide pos="384"/>
        <p:guide pos="433"/>
        <p:guide pos="530"/>
        <p:guide pos="676"/>
        <p:guide pos="72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gs" Target="tags/tag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3075719" cy="511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8" tIns="48329" rIns="96658" bIns="48329" numCol="1" anchor="t" anchorCtr="0" compatLnSpc="1">
            <a:prstTxWarp prst="textNoShape">
              <a:avLst/>
            </a:prstTxWarp>
          </a:bodyPr>
          <a:lstStyle>
            <a:lvl1pPr algn="l" defTabSz="967021">
              <a:spcBef>
                <a:spcPct val="0"/>
              </a:spcBef>
              <a:buClr>
                <a:srgbClr val="000000"/>
              </a:buClr>
              <a:buFont typeface="Arial" pitchFamily="34" charset="0"/>
              <a:buNone/>
              <a:defRPr sz="1200" b="1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57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3581" y="9654356"/>
            <a:ext cx="3075719" cy="511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8" tIns="48329" rIns="96658" bIns="48329" numCol="1" anchor="b" anchorCtr="0" compatLnSpc="1">
            <a:prstTxWarp prst="textNoShape">
              <a:avLst/>
            </a:prstTxWarp>
          </a:bodyPr>
          <a:lstStyle>
            <a:lvl1pPr algn="r" defTabSz="967021">
              <a:spcBef>
                <a:spcPct val="0"/>
              </a:spcBef>
              <a:buClr>
                <a:srgbClr val="000000"/>
              </a:buClr>
              <a:buFont typeface="Arial" pitchFamily="34" charset="0"/>
              <a:buNone/>
              <a:defRPr sz="1200" b="1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3A32F9B1-DFA8-432D-A64A-C8E90F867C32}" type="slidenum">
              <a:rPr lang="en-US" sz="900" b="0" i="1"/>
              <a:pPr>
                <a:defRPr/>
              </a:pPr>
              <a:t>‹Nº›</a:t>
            </a:fld>
            <a:endParaRPr lang="en-US" sz="1000" b="0" i="1" dirty="0"/>
          </a:p>
        </p:txBody>
      </p:sp>
      <p:sp>
        <p:nvSpPr>
          <p:cNvPr id="2" name="Rectángulo 1"/>
          <p:cNvSpPr/>
          <p:nvPr/>
        </p:nvSpPr>
        <p:spPr>
          <a:xfrm>
            <a:off x="145083" y="9903952"/>
            <a:ext cx="5080967" cy="234480"/>
          </a:xfrm>
          <a:prstGeom prst="rect">
            <a:avLst/>
          </a:prstGeom>
        </p:spPr>
        <p:txBody>
          <a:bodyPr wrap="square" lIns="95052" tIns="47526" rIns="95052" bIns="47526">
            <a:spAutoFit/>
          </a:bodyPr>
          <a:lstStyle/>
          <a:p>
            <a:r>
              <a:rPr lang="es-PE" sz="900" i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Cibertec Perú S.A.C - </a:t>
            </a:r>
            <a:r>
              <a:rPr lang="es-ES" sz="900" i="1" dirty="0"/>
              <a:t> </a:t>
            </a:r>
            <a:r>
              <a:rPr lang="en-US" sz="900" i="1" dirty="0"/>
              <a:t>Data Analytics - Power BI Cloud 2016</a:t>
            </a:r>
            <a:endParaRPr lang="es-PE" altLang="es-PE" sz="800" i="1" dirty="0"/>
          </a:p>
        </p:txBody>
      </p:sp>
      <p:cxnSp>
        <p:nvCxnSpPr>
          <p:cNvPr id="4" name="Conector recto 3"/>
          <p:cNvCxnSpPr/>
          <p:nvPr/>
        </p:nvCxnSpPr>
        <p:spPr>
          <a:xfrm>
            <a:off x="0" y="985179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>
            <a:off x="0" y="9917906"/>
            <a:ext cx="7099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3 Grupo"/>
          <p:cNvGrpSpPr>
            <a:grpSpLocks/>
          </p:cNvGrpSpPr>
          <p:nvPr/>
        </p:nvGrpSpPr>
        <p:grpSpPr bwMode="auto">
          <a:xfrm>
            <a:off x="6236775" y="33280"/>
            <a:ext cx="795076" cy="477838"/>
            <a:chOff x="0" y="0"/>
            <a:chExt cx="1960685" cy="1178170"/>
          </a:xfrm>
        </p:grpSpPr>
        <p:pic>
          <p:nvPicPr>
            <p:cNvPr id="13" name="Imagen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629" t="24245" r="66458" b="54298"/>
            <a:stretch>
              <a:fillRect/>
            </a:stretch>
          </p:blipFill>
          <p:spPr bwMode="auto">
            <a:xfrm>
              <a:off x="624254" y="0"/>
              <a:ext cx="668216" cy="677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Imagen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639" t="29260" r="23824" b="54298"/>
            <a:stretch>
              <a:fillRect/>
            </a:stretch>
          </p:blipFill>
          <p:spPr bwMode="auto">
            <a:xfrm>
              <a:off x="0" y="738554"/>
              <a:ext cx="1960685" cy="439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84500248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Notes_TextBox_Placeholder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56145" y="5820097"/>
            <a:ext cx="6033760" cy="352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425" tIns="13425" rIns="13425" bIns="134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0" name="Rectangle 1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64259" y="9693737"/>
            <a:ext cx="6170782" cy="252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52" tIns="47526" rIns="95052" bIns="47526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FontTx/>
              <a:buNone/>
              <a:defRPr sz="1100" b="1" dirty="0" smtClean="0">
                <a:latin typeface="Arial" pitchFamily="34" charset="0"/>
                <a:cs typeface="Arial" charset="0"/>
              </a:defRPr>
            </a:lvl1pPr>
          </a:lstStyle>
          <a:p>
            <a:pPr>
              <a:defRPr/>
            </a:pPr>
            <a:r>
              <a:rPr lang="en-US" dirty="0"/>
              <a:t>1 - 3</a:t>
            </a:r>
          </a:p>
        </p:txBody>
      </p:sp>
    </p:spTree>
    <p:extLst>
      <p:ext uri="{BB962C8B-B14F-4D97-AF65-F5344CB8AC3E}">
        <p14:creationId xmlns:p14="http://schemas.microsoft.com/office/powerpoint/2010/main" val="1974209236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algn="l" defTabSz="457200" rtl="0" eaLnBrk="0" fontAlgn="base" hangingPunct="0">
      <a:spcBef>
        <a:spcPts val="400"/>
      </a:spcBef>
      <a:spcAft>
        <a:spcPct val="0"/>
      </a:spcAft>
      <a:buSzPct val="100000"/>
      <a:buFont typeface="Arial" charset="0"/>
      <a:defRPr sz="1200" b="1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114300" algn="l" defTabSz="457200" rtl="0" eaLnBrk="0" fontAlgn="base" hangingPunct="0">
      <a:spcBef>
        <a:spcPts val="400"/>
      </a:spcBef>
      <a:spcAft>
        <a:spcPct val="0"/>
      </a:spcAft>
      <a:buSzPct val="100000"/>
      <a:buFont typeface="Times New Roman" pitchFamily="18" charset="0"/>
      <a:defRPr sz="1100" kern="1200">
        <a:solidFill>
          <a:srgbClr val="000000"/>
        </a:solidFill>
        <a:latin typeface="Arial" pitchFamily="34" charset="0"/>
        <a:ea typeface="+mn-ea"/>
        <a:cs typeface="+mn-cs"/>
      </a:defRPr>
    </a:lvl2pPr>
    <a:lvl3pPr marL="457200" indent="-228600" algn="l" defTabSz="457200" rtl="0" eaLnBrk="0" fontAlgn="base" hangingPunct="0">
      <a:spcBef>
        <a:spcPts val="300"/>
      </a:spcBef>
      <a:spcAft>
        <a:spcPct val="0"/>
      </a:spcAft>
      <a:buSzPct val="100000"/>
      <a:buFont typeface="Times New Roman" pitchFamily="18" charset="0"/>
      <a:buChar char="•"/>
      <a:defRPr sz="1100" kern="1200">
        <a:solidFill>
          <a:srgbClr val="000000"/>
        </a:solidFill>
        <a:latin typeface="Arial" pitchFamily="34" charset="0"/>
        <a:ea typeface="+mn-ea"/>
        <a:cs typeface="+mn-cs"/>
      </a:defRPr>
    </a:lvl3pPr>
    <a:lvl4pPr marL="800100" indent="-228600" algn="l" defTabSz="457200" rtl="0" eaLnBrk="0" fontAlgn="base" hangingPunct="0">
      <a:spcBef>
        <a:spcPts val="300"/>
      </a:spcBef>
      <a:spcAft>
        <a:spcPct val="0"/>
      </a:spcAft>
      <a:buSzPct val="100000"/>
      <a:buFont typeface="Times New Roman" pitchFamily="18" charset="0"/>
      <a:buChar char="-"/>
      <a:defRPr sz="1100" kern="1200">
        <a:solidFill>
          <a:srgbClr val="000000"/>
        </a:solidFill>
        <a:latin typeface="Arial" pitchFamily="34" charset="0"/>
        <a:ea typeface="+mn-ea"/>
        <a:cs typeface="+mn-cs"/>
      </a:defRPr>
    </a:lvl4pPr>
    <a:lvl5pPr marL="914400" algn="l" defTabSz="457200" rtl="0" eaLnBrk="0" fontAlgn="base" hangingPunct="0">
      <a:spcBef>
        <a:spcPts val="300"/>
      </a:spcBef>
      <a:spcAft>
        <a:spcPct val="0"/>
      </a:spcAft>
      <a:buSzPct val="100000"/>
      <a:buFont typeface="Times New Roman" pitchFamily="18" charset="0"/>
      <a:defRPr sz="1000" kern="1200">
        <a:solidFill>
          <a:srgbClr val="000000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Notes Placeholder 10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endParaRPr lang="es-PE" altLang="es-PE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093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1 - 3</a:t>
            </a:r>
          </a:p>
        </p:txBody>
      </p:sp>
    </p:spTree>
    <p:extLst>
      <p:ext uri="{BB962C8B-B14F-4D97-AF65-F5344CB8AC3E}">
        <p14:creationId xmlns:p14="http://schemas.microsoft.com/office/powerpoint/2010/main" val="3581358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1 - 3</a:t>
            </a:r>
          </a:p>
        </p:txBody>
      </p:sp>
    </p:spTree>
    <p:extLst>
      <p:ext uri="{BB962C8B-B14F-4D97-AF65-F5344CB8AC3E}">
        <p14:creationId xmlns:p14="http://schemas.microsoft.com/office/powerpoint/2010/main" val="710538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1 - 3</a:t>
            </a:r>
          </a:p>
        </p:txBody>
      </p:sp>
    </p:spTree>
    <p:extLst>
      <p:ext uri="{BB962C8B-B14F-4D97-AF65-F5344CB8AC3E}">
        <p14:creationId xmlns:p14="http://schemas.microsoft.com/office/powerpoint/2010/main" val="3319917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1 - 3</a:t>
            </a:r>
          </a:p>
        </p:txBody>
      </p:sp>
    </p:spTree>
    <p:extLst>
      <p:ext uri="{BB962C8B-B14F-4D97-AF65-F5344CB8AC3E}">
        <p14:creationId xmlns:p14="http://schemas.microsoft.com/office/powerpoint/2010/main" val="1875302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1 - 3</a:t>
            </a:r>
          </a:p>
        </p:txBody>
      </p:sp>
    </p:spTree>
    <p:extLst>
      <p:ext uri="{BB962C8B-B14F-4D97-AF65-F5344CB8AC3E}">
        <p14:creationId xmlns:p14="http://schemas.microsoft.com/office/powerpoint/2010/main" val="3330446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1 - 3</a:t>
            </a:r>
          </a:p>
        </p:txBody>
      </p:sp>
    </p:spTree>
    <p:extLst>
      <p:ext uri="{BB962C8B-B14F-4D97-AF65-F5344CB8AC3E}">
        <p14:creationId xmlns:p14="http://schemas.microsoft.com/office/powerpoint/2010/main" val="1302926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1 - 3</a:t>
            </a:r>
          </a:p>
        </p:txBody>
      </p:sp>
    </p:spTree>
    <p:extLst>
      <p:ext uri="{BB962C8B-B14F-4D97-AF65-F5344CB8AC3E}">
        <p14:creationId xmlns:p14="http://schemas.microsoft.com/office/powerpoint/2010/main" val="133362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0"/>
            <a:ext cx="12191999" cy="6858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86606AB-C97E-CE7E-598C-8CEB8A6F57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85455"/>
            <a:ext cx="9144000" cy="2124508"/>
          </a:xfrm>
        </p:spPr>
        <p:txBody>
          <a:bodyPr anchor="b">
            <a:normAutofit/>
          </a:bodyPr>
          <a:lstStyle>
            <a:lvl1pPr algn="ctr">
              <a:defRPr sz="3375"/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97AFD4-21F6-EC26-AED2-557F8ABB5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688"/>
            </a:lvl1pPr>
            <a:lvl2pPr marL="192881" indent="0" algn="ctr">
              <a:buNone/>
              <a:defRPr sz="844"/>
            </a:lvl2pPr>
            <a:lvl3pPr marL="385763" indent="0" algn="ctr">
              <a:buNone/>
              <a:defRPr sz="760"/>
            </a:lvl3pPr>
            <a:lvl4pPr marL="578644" indent="0" algn="ctr">
              <a:buNone/>
              <a:defRPr sz="675"/>
            </a:lvl4pPr>
            <a:lvl5pPr marL="771525" indent="0" algn="ctr">
              <a:buNone/>
              <a:defRPr sz="675"/>
            </a:lvl5pPr>
            <a:lvl6pPr marL="964406" indent="0" algn="ctr">
              <a:buNone/>
              <a:defRPr sz="675"/>
            </a:lvl6pPr>
            <a:lvl7pPr marL="1157288" indent="0" algn="ctr">
              <a:buNone/>
              <a:defRPr sz="675"/>
            </a:lvl7pPr>
            <a:lvl8pPr marL="1350169" indent="0" algn="ctr">
              <a:buNone/>
              <a:defRPr sz="675"/>
            </a:lvl8pPr>
            <a:lvl9pPr marL="1543050" indent="0" algn="ctr">
              <a:buNone/>
              <a:defRPr sz="675"/>
            </a:lvl9pPr>
          </a:lstStyle>
          <a:p>
            <a:r>
              <a:rPr lang="es-ES" dirty="0"/>
              <a:t>Haga clic para editar el estilo de subtítulo del patrón</a:t>
            </a:r>
            <a:endParaRPr lang="es-PE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562E8F-B664-85DB-2014-7298CD715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2A0AC-BBE1-164C-8F12-973C18039728}" type="datetimeFigureOut">
              <a:rPr lang="es-PE" smtClean="0"/>
              <a:t>28/02/24</a:t>
            </a:fld>
            <a:endParaRPr lang="es-PE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57ECAE-FB38-7A7A-4E0E-1208E1D79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BFACE8-1CCF-D4EE-1B66-EE5A419F8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E46F-95B4-C84B-B630-E20AF8DF420E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998516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" y="0"/>
            <a:ext cx="12187067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25D70A8-A3FF-0BAA-F541-E2C400C40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9"/>
            <a:ext cx="9053945" cy="1325563"/>
          </a:xfrm>
        </p:spPr>
        <p:txBody>
          <a:bodyPr>
            <a:normAutofit/>
          </a:bodyPr>
          <a:lstStyle>
            <a:lvl1pPr algn="l">
              <a:defRPr sz="2475">
                <a:solidFill>
                  <a:srgbClr val="03446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0C60D6-F0D9-8677-BC64-4CF264242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238">
                <a:solidFill>
                  <a:srgbClr val="034461"/>
                </a:solidFill>
              </a:defRPr>
            </a:lvl1pPr>
            <a:lvl2pPr>
              <a:defRPr>
                <a:solidFill>
                  <a:srgbClr val="034461"/>
                </a:solidFill>
              </a:defRPr>
            </a:lvl2pPr>
            <a:lvl3pPr>
              <a:defRPr>
                <a:solidFill>
                  <a:srgbClr val="034461"/>
                </a:solidFill>
              </a:defRPr>
            </a:lvl3pPr>
            <a:lvl4pPr>
              <a:defRPr>
                <a:solidFill>
                  <a:srgbClr val="034461"/>
                </a:solidFill>
              </a:defRPr>
            </a:lvl4pPr>
            <a:lvl5pPr>
              <a:defRPr>
                <a:solidFill>
                  <a:srgbClr val="034461"/>
                </a:solidFill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702F91-BE28-9FD2-660A-9CE0D94D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2A0AC-BBE1-164C-8F12-973C18039728}" type="datetimeFigureOut">
              <a:rPr lang="es-PE" smtClean="0"/>
              <a:t>28/02/24</a:t>
            </a:fld>
            <a:endParaRPr lang="es-PE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A29A66-62B1-E141-4B83-F4457BC23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DBB4B2-8F96-6DDC-1BDE-C36CE6A70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E46F-95B4-C84B-B630-E20AF8DF420E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059812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" y="0"/>
            <a:ext cx="12187067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3" y="365129"/>
            <a:ext cx="9007764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2A0AC-BBE1-164C-8F12-973C18039728}" type="datetimeFigureOut">
              <a:rPr lang="es-PE" smtClean="0"/>
              <a:t>28/02/24</a:t>
            </a:fld>
            <a:endParaRPr lang="es-PE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E46F-95B4-C84B-B630-E20AF8DF420E}" type="slidenum">
              <a:rPr lang="es-PE" smtClean="0"/>
              <a:t>‹Nº›</a:t>
            </a:fld>
            <a:endParaRPr lang="es-PE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A50C60D6-F0D9-8677-BC64-4CF264242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409626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erre">
    <p:bg>
      <p:bgPr>
        <a:solidFill>
          <a:srgbClr val="009A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4245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7638C37-C4E4-819A-4ABE-0793D73C8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2A0AC-BBE1-164C-8F12-973C18039728}" type="datetimeFigureOut">
              <a:rPr lang="es-PE" smtClean="0"/>
              <a:t>28/02/24</a:t>
            </a:fld>
            <a:endParaRPr lang="es-PE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C5FAB76-A732-6F1B-1596-1E52CCF58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1817C1D-A5EA-E474-A735-7BE954B00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E46F-95B4-C84B-B630-E20AF8DF420E}" type="slidenum">
              <a:rPr lang="es-PE" smtClean="0"/>
              <a:t>‹Nº›</a:t>
            </a:fld>
            <a:endParaRPr lang="es-PE" dirty="0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619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 estático 1">
    <p:bg>
      <p:bgPr>
        <a:solidFill>
          <a:srgbClr val="009A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3658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ítulo estático 1">
    <p:bg>
      <p:bgPr>
        <a:solidFill>
          <a:srgbClr val="009A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5435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E88DDC1-14A3-C6A9-B097-512ED0B45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9EF6BF9-086F-65CD-B94B-31A6BC040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DF783F-FA67-9D6E-C8F6-9575CCEE57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6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2AE2A0AC-BBE1-164C-8F12-973C18039728}" type="datetimeFigureOut">
              <a:rPr lang="es-PE" smtClean="0"/>
              <a:pPr/>
              <a:t>28/02/24</a:t>
            </a:fld>
            <a:endParaRPr lang="es-PE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9DB767-EF16-0C25-D092-ACBCD48378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6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s-PE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374E18-932E-411E-DED4-1C6CEFDFE3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6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1226E46F-95B4-C84B-B630-E20AF8DF420E}" type="slidenum">
              <a:rPr lang="es-PE" smtClean="0"/>
              <a:pPr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6776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1" r:id="rId1"/>
    <p:sldLayoutId id="2147484202" r:id="rId2"/>
    <p:sldLayoutId id="2147484203" r:id="rId3"/>
    <p:sldLayoutId id="2147484204" r:id="rId4"/>
    <p:sldLayoutId id="2147484205" r:id="rId5"/>
    <p:sldLayoutId id="2147484206" r:id="rId6"/>
    <p:sldLayoutId id="2147484207" r:id="rId7"/>
  </p:sldLayoutIdLst>
  <p:txStyles>
    <p:titleStyle>
      <a:lvl1pPr algn="l" defTabSz="385763" rtl="0" eaLnBrk="1" latinLnBrk="0" hangingPunct="1">
        <a:lnSpc>
          <a:spcPct val="90000"/>
        </a:lnSpc>
        <a:spcBef>
          <a:spcPct val="0"/>
        </a:spcBef>
        <a:buNone/>
        <a:defRPr sz="1856" kern="1200">
          <a:solidFill>
            <a:schemeClr val="tx1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</p:titleStyle>
    <p:bodyStyle>
      <a:lvl1pPr marL="96441" indent="-96441" algn="l" defTabSz="385763" rtl="0" eaLnBrk="1" latinLnBrk="0" hangingPunct="1">
        <a:lnSpc>
          <a:spcPct val="90000"/>
        </a:lnSpc>
        <a:spcBef>
          <a:spcPts val="422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289322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482204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675085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867966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1060847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253729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446610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639491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esitdigital.com/ejemplos-practicos-de-como-el-business-intelligence-hace-tu-empresa-mas-competitiva/" TargetMode="External"/><Relationship Id="rId2" Type="http://schemas.openxmlformats.org/officeDocument/2006/relationships/hyperlink" Target="https://blog.comparasoftware.com/modelo-de-negoc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s-es/power-bi/connect-data/desktop-dynamic-m-query-parameters" TargetMode="External"/><Relationship Id="rId5" Type="http://schemas.openxmlformats.org/officeDocument/2006/relationships/hyperlink" Target="https://docs.microsoft.com/en-us/powerquery-m/power-query-m-function-reference" TargetMode="External"/><Relationship Id="rId4" Type="http://schemas.openxmlformats.org/officeDocument/2006/relationships/hyperlink" Target="https://www.youtube.com/watch?v=LDi58x7OAVw/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1524000" y="1766455"/>
            <a:ext cx="9144000" cy="2124508"/>
          </a:xfrm>
        </p:spPr>
        <p:txBody>
          <a:bodyPr>
            <a:noAutofit/>
          </a:bodyPr>
          <a:lstStyle/>
          <a:p>
            <a:r>
              <a:rPr lang="es-PE" sz="6000" b="1" dirty="0"/>
              <a:t>DATA ANALYTICS POWER BI  NIVEL AVANZADO</a:t>
            </a:r>
          </a:p>
        </p:txBody>
      </p:sp>
      <p:sp>
        <p:nvSpPr>
          <p:cNvPr id="6" name="Subtitle 5"/>
          <p:cNvSpPr txBox="1">
            <a:spLocks/>
          </p:cNvSpPr>
          <p:nvPr/>
        </p:nvSpPr>
        <p:spPr>
          <a:xfrm>
            <a:off x="1524000" y="3983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385763" rtl="0" eaLnBrk="1" latinLnBrk="0" hangingPunct="1">
              <a:lnSpc>
                <a:spcPct val="90000"/>
              </a:lnSpc>
              <a:spcBef>
                <a:spcPts val="422"/>
              </a:spcBef>
              <a:buFont typeface="Arial" panose="020B0604020202020204" pitchFamily="34" charset="0"/>
              <a:buNone/>
              <a:defRPr sz="1688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192881" indent="0" algn="ctr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None/>
              <a:defRPr sz="844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385763" indent="0" algn="ctr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None/>
              <a:defRPr sz="76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578644" indent="0" algn="ctr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None/>
              <a:defRPr sz="675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771525" indent="0" algn="ctr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None/>
              <a:defRPr sz="675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964406" indent="0" algn="ctr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None/>
              <a:defRPr sz="6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57288" indent="0" algn="ctr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None/>
              <a:defRPr sz="6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50169" indent="0" algn="ctr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None/>
              <a:defRPr sz="6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43050" indent="0" algn="ctr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None/>
              <a:defRPr sz="6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s-ES" sz="3000" dirty="0"/>
              <a:t>Capítulo 2:  </a:t>
            </a:r>
            <a:r>
              <a:rPr lang="es-PE" sz="3000" dirty="0"/>
              <a:t>Editor de consultas (avanzado)</a:t>
            </a:r>
            <a:r>
              <a:rPr lang="es-ES" sz="3000" dirty="0"/>
              <a:t>	</a:t>
            </a:r>
          </a:p>
        </p:txBody>
      </p:sp>
    </p:spTree>
    <p:custDataLst>
      <p:tags r:id="rId1"/>
    </p:custData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400" dirty="0">
                <a:solidFill>
                  <a:srgbClr val="3B5C6A"/>
                </a:solidFill>
              </a:rPr>
              <a:t>2. LENGUAJE M </a:t>
            </a:r>
          </a:p>
        </p:txBody>
      </p:sp>
      <p:sp>
        <p:nvSpPr>
          <p:cNvPr id="9" name="Rectángulo 8"/>
          <p:cNvSpPr/>
          <p:nvPr/>
        </p:nvSpPr>
        <p:spPr>
          <a:xfrm>
            <a:off x="838200" y="1830895"/>
            <a:ext cx="105156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938" algn="just" defTabSz="228600" eaLnBrk="0" hangingPunct="0">
              <a:spcBef>
                <a:spcPct val="20000"/>
              </a:spcBef>
              <a:buClr>
                <a:srgbClr val="FF0000"/>
              </a:buClr>
            </a:pPr>
            <a:r>
              <a:rPr lang="es-MX" sz="2000" b="1" dirty="0">
                <a:solidFill>
                  <a:srgbClr val="3B5C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Registros</a:t>
            </a:r>
          </a:p>
          <a:p>
            <a:pPr marL="350838" indent="-342900" algn="just" defTabSz="228600" eaLnBrk="0" hangingPunct="0">
              <a:spcBef>
                <a:spcPct val="20000"/>
              </a:spcBef>
              <a:buClr>
                <a:srgbClr val="3B5C6A"/>
              </a:buClr>
              <a:buFont typeface="Arial" panose="020B0604020202020204" pitchFamily="34" charset="0"/>
              <a:buChar char="•"/>
            </a:pPr>
            <a:r>
              <a:rPr lang="es-PE" sz="2000" dirty="0">
                <a:solidFill>
                  <a:srgbClr val="3B5C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Un registro es una secuencia ordenada de campos. </a:t>
            </a:r>
          </a:p>
          <a:p>
            <a:pPr marL="350838" indent="-342900" algn="just" defTabSz="228600" eaLnBrk="0" hangingPunct="0">
              <a:spcBef>
                <a:spcPct val="20000"/>
              </a:spcBef>
              <a:buClr>
                <a:srgbClr val="3B5C6A"/>
              </a:buClr>
              <a:buFont typeface="Arial" panose="020B0604020202020204" pitchFamily="34" charset="0"/>
              <a:buChar char="•"/>
            </a:pPr>
            <a:r>
              <a:rPr lang="es-PE" sz="2000" dirty="0">
                <a:solidFill>
                  <a:srgbClr val="3B5C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Cada campo cuenta con un nombre que lo identifica como un único y un valor que puede ser de cualquier tipo. </a:t>
            </a:r>
          </a:p>
          <a:p>
            <a:pPr marL="350838" indent="-342900" algn="just" defTabSz="228600" eaLnBrk="0" hangingPunct="0">
              <a:spcBef>
                <a:spcPct val="20000"/>
              </a:spcBef>
              <a:buClr>
                <a:srgbClr val="3B5C6A"/>
              </a:buClr>
              <a:buFont typeface="Arial" panose="020B0604020202020204" pitchFamily="34" charset="0"/>
              <a:buChar char="•"/>
            </a:pPr>
            <a:r>
              <a:rPr lang="es-PE" sz="2000" dirty="0">
                <a:solidFill>
                  <a:srgbClr val="3B5C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Los campos se pueden definir usando llaves cuadradas «[]».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4471170" y="3814386"/>
            <a:ext cx="28716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1600" dirty="0">
                <a:solidFill>
                  <a:srgbClr val="3B5C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 [Nombre = "Sebas", Edad = 28]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1" y="4309781"/>
            <a:ext cx="4803623" cy="201481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31494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400" dirty="0">
                <a:solidFill>
                  <a:srgbClr val="3B5C6A"/>
                </a:solidFill>
              </a:rPr>
              <a:t>2. LENGUAJE M </a:t>
            </a:r>
          </a:p>
        </p:txBody>
      </p:sp>
      <p:sp>
        <p:nvSpPr>
          <p:cNvPr id="9" name="Rectángulo 8"/>
          <p:cNvSpPr/>
          <p:nvPr/>
        </p:nvSpPr>
        <p:spPr>
          <a:xfrm>
            <a:off x="827964" y="1803094"/>
            <a:ext cx="10525836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938" algn="just" defTabSz="228600" eaLnBrk="0" hangingPunct="0">
              <a:spcBef>
                <a:spcPct val="20000"/>
              </a:spcBef>
              <a:buClr>
                <a:srgbClr val="FF0000"/>
              </a:buClr>
            </a:pPr>
            <a:r>
              <a:rPr lang="es-MX" sz="2000" b="1" dirty="0">
                <a:solidFill>
                  <a:srgbClr val="3B5C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Tablas</a:t>
            </a:r>
          </a:p>
          <a:p>
            <a:pPr marL="350838" indent="-342900" algn="just" defTabSz="228600" eaLnBrk="0" hangingPunct="0">
              <a:spcBef>
                <a:spcPct val="20000"/>
              </a:spcBef>
              <a:buClr>
                <a:srgbClr val="3B5C6A"/>
              </a:buClr>
              <a:buFont typeface="Arial" panose="020B0604020202020204" pitchFamily="34" charset="0"/>
              <a:buChar char="•"/>
            </a:pPr>
            <a:r>
              <a:rPr lang="es-PE" sz="2000" dirty="0">
                <a:solidFill>
                  <a:srgbClr val="3B5C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Una tabla es una secuencia ordenada de columnas en donde cada fila es una lista. </a:t>
            </a:r>
          </a:p>
          <a:p>
            <a:pPr marL="350838" indent="-342900" algn="just" defTabSz="228600" eaLnBrk="0" hangingPunct="0">
              <a:spcBef>
                <a:spcPct val="20000"/>
              </a:spcBef>
              <a:buClr>
                <a:srgbClr val="3B5C6A"/>
              </a:buClr>
              <a:buFont typeface="Arial" panose="020B0604020202020204" pitchFamily="34" charset="0"/>
              <a:buChar char="•"/>
            </a:pPr>
            <a:r>
              <a:rPr lang="es-PE" sz="2000" dirty="0">
                <a:solidFill>
                  <a:srgbClr val="3B5C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Solo pueden ser construidas si se usa una función intrínseca. </a:t>
            </a:r>
          </a:p>
          <a:p>
            <a:pPr marL="350838" indent="-342900" algn="just" defTabSz="228600" eaLnBrk="0" hangingPunct="0">
              <a:spcBef>
                <a:spcPct val="20000"/>
              </a:spcBef>
              <a:buClr>
                <a:srgbClr val="3B5C6A"/>
              </a:buClr>
              <a:buFont typeface="Arial" panose="020B0604020202020204" pitchFamily="34" charset="0"/>
              <a:buChar char="•"/>
            </a:pPr>
            <a:r>
              <a:rPr lang="es-PE" sz="2000" dirty="0">
                <a:solidFill>
                  <a:srgbClr val="3B5C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Para hacer una tabla, se debe usar la función «#table()».</a:t>
            </a:r>
          </a:p>
        </p:txBody>
      </p:sp>
      <p:sp>
        <p:nvSpPr>
          <p:cNvPr id="5" name="Rectángulo 4"/>
          <p:cNvSpPr/>
          <p:nvPr/>
        </p:nvSpPr>
        <p:spPr>
          <a:xfrm>
            <a:off x="2971799" y="3549913"/>
            <a:ext cx="6019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1600" dirty="0">
                <a:solidFill>
                  <a:srgbClr val="3B5C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#table({"Nombre","Edad"},{{"Sebas",28},{"Claudia",30},{"Ivan",24}})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487" y="4076700"/>
            <a:ext cx="5686425" cy="20193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71440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400" dirty="0"/>
              <a:t>3. OPERADORES DE LENGUAJE M</a:t>
            </a:r>
            <a:endParaRPr lang="es-PE" sz="4400" dirty="0"/>
          </a:p>
        </p:txBody>
      </p:sp>
      <p:sp>
        <p:nvSpPr>
          <p:cNvPr id="10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0838" indent="-342900" algn="just">
              <a:buClr>
                <a:srgbClr val="3B5C6A"/>
              </a:buClr>
            </a:pPr>
            <a:r>
              <a:rPr lang="es-MX" sz="2000" b="1" dirty="0"/>
              <a:t>Aritmética</a:t>
            </a:r>
            <a:r>
              <a:rPr lang="es-MX" sz="2000" dirty="0"/>
              <a:t> </a:t>
            </a:r>
          </a:p>
          <a:p>
            <a:pPr marL="917575" lvl="1" indent="-342900" algn="just">
              <a:buClr>
                <a:srgbClr val="3B5C6A"/>
              </a:buClr>
              <a:buFont typeface="Arial" panose="020B0604020202020204" pitchFamily="34" charset="0"/>
              <a:buChar char="−"/>
            </a:pPr>
            <a:r>
              <a:rPr lang="es-PE" sz="1800" dirty="0"/>
              <a:t>El código M viene con las funciones básicas de una calculadora con las que también cuenta el Excel básico (+, -, *, /)</a:t>
            </a:r>
          </a:p>
          <a:p>
            <a:pPr marL="917575" lvl="1" indent="-342900" algn="just">
              <a:buFont typeface="Arial" panose="020B0604020202020204" pitchFamily="34" charset="0"/>
              <a:buChar char="−"/>
            </a:pPr>
            <a:endParaRPr lang="es-MX" sz="2000" dirty="0"/>
          </a:p>
          <a:p>
            <a:pPr marL="917575" lvl="1" indent="-342900" algn="just">
              <a:buFont typeface="Arial" panose="020B0604020202020204" pitchFamily="34" charset="0"/>
              <a:buChar char="−"/>
            </a:pPr>
            <a:endParaRPr lang="es-MX" sz="2000" dirty="0"/>
          </a:p>
          <a:p>
            <a:pPr marL="917575" lvl="1" indent="-342900" algn="just">
              <a:buFont typeface="Arial" panose="020B0604020202020204" pitchFamily="34" charset="0"/>
              <a:buChar char="−"/>
            </a:pPr>
            <a:endParaRPr lang="es-PE" sz="2000" dirty="0"/>
          </a:p>
          <a:p>
            <a:pPr marL="350838" indent="-342900" algn="just">
              <a:buClr>
                <a:srgbClr val="FF0000"/>
              </a:buClr>
            </a:pPr>
            <a:endParaRPr lang="es-PE" sz="2000" dirty="0"/>
          </a:p>
          <a:p>
            <a:pPr marL="350838" indent="-342900" algn="just">
              <a:buClr>
                <a:srgbClr val="3B5C6A"/>
              </a:buClr>
            </a:pPr>
            <a:r>
              <a:rPr lang="es-PE" sz="2000" b="1" dirty="0"/>
              <a:t>Comparación</a:t>
            </a:r>
          </a:p>
          <a:p>
            <a:pPr marL="917575" lvl="1" indent="-342900" algn="just">
              <a:buClr>
                <a:srgbClr val="3B5C6A"/>
              </a:buClr>
              <a:buFont typeface="Arial" panose="020B0604020202020204" pitchFamily="34" charset="0"/>
              <a:buChar char="−"/>
            </a:pPr>
            <a:r>
              <a:rPr lang="es-PE" sz="1800" dirty="0"/>
              <a:t>Es posible comparar valores en código M usando los símbolos de comparación correspondientes (&lt;, &gt;, &lt;=, &gt;=, =, &lt;&gt;)</a:t>
            </a: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2673721"/>
            <a:ext cx="4213508" cy="124105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4937125"/>
            <a:ext cx="2886075" cy="116929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4" name="Rectángulo 13"/>
          <p:cNvSpPr/>
          <p:nvPr/>
        </p:nvSpPr>
        <p:spPr>
          <a:xfrm>
            <a:off x="5170038" y="4942972"/>
            <a:ext cx="17684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1400" b="1" dirty="0">
                <a:latin typeface="+mj-lt"/>
              </a:rPr>
              <a:t>= {1,2,3,4} = {1,2,3}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4811222" y="2300694"/>
            <a:ext cx="35012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1400" b="1" dirty="0">
                <a:latin typeface="+mj-lt"/>
              </a:rPr>
              <a:t>= #date(2020,04,28) + #duration(3,0,0,0)</a:t>
            </a:r>
          </a:p>
        </p:txBody>
      </p:sp>
    </p:spTree>
    <p:extLst>
      <p:ext uri="{BB962C8B-B14F-4D97-AF65-F5344CB8AC3E}">
        <p14:creationId xmlns:p14="http://schemas.microsoft.com/office/powerpoint/2010/main" val="2061065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400" dirty="0">
                <a:solidFill>
                  <a:srgbClr val="3B5C6A"/>
                </a:solidFill>
              </a:rPr>
              <a:t>3. OPERADORES DE LENGUAJE M</a:t>
            </a:r>
            <a:endParaRPr lang="es-PE" sz="4400" dirty="0">
              <a:solidFill>
                <a:srgbClr val="3B5C6A"/>
              </a:solidFill>
            </a:endParaRPr>
          </a:p>
        </p:txBody>
      </p:sp>
      <p:sp>
        <p:nvSpPr>
          <p:cNvPr id="10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0838" indent="-342900" algn="just">
              <a:buClr>
                <a:srgbClr val="3B5C6A"/>
              </a:buClr>
            </a:pPr>
            <a:r>
              <a:rPr lang="es-MX" sz="2000" b="1" dirty="0">
                <a:solidFill>
                  <a:srgbClr val="3B5C6A"/>
                </a:solidFill>
              </a:rPr>
              <a:t>Concatenación y Fusión </a:t>
            </a:r>
          </a:p>
          <a:p>
            <a:pPr marL="917575" lvl="1" indent="-342900" algn="just">
              <a:buClr>
                <a:srgbClr val="3B5C6A"/>
              </a:buClr>
              <a:buFont typeface="Arial" panose="020B0604020202020204" pitchFamily="34" charset="0"/>
              <a:buChar char="−"/>
            </a:pPr>
            <a:r>
              <a:rPr lang="es-PE" sz="1800" dirty="0">
                <a:solidFill>
                  <a:srgbClr val="3B5C6A"/>
                </a:solidFill>
              </a:rPr>
              <a:t>Se puede concatenar un texto, así como, se pueden fusionar listas, registros y tablas usando el símbolo «&amp;»</a:t>
            </a:r>
            <a:endParaRPr lang="es-MX" sz="1800" dirty="0">
              <a:solidFill>
                <a:srgbClr val="3B5C6A"/>
              </a:solidFill>
            </a:endParaRPr>
          </a:p>
          <a:p>
            <a:pPr marL="917575" lvl="1" indent="-342900" algn="just">
              <a:buFont typeface="Arial" panose="020B0604020202020204" pitchFamily="34" charset="0"/>
              <a:buChar char="−"/>
            </a:pPr>
            <a:endParaRPr lang="es-MX" sz="2000" dirty="0">
              <a:solidFill>
                <a:srgbClr val="3B5C6A"/>
              </a:solidFill>
            </a:endParaRPr>
          </a:p>
          <a:p>
            <a:pPr marL="917575" lvl="1" indent="-342900" algn="just">
              <a:buFont typeface="Arial" panose="020B0604020202020204" pitchFamily="34" charset="0"/>
              <a:buChar char="−"/>
            </a:pPr>
            <a:endParaRPr lang="es-PE" sz="2000" dirty="0">
              <a:solidFill>
                <a:srgbClr val="3B5C6A"/>
              </a:solidFill>
            </a:endParaRPr>
          </a:p>
          <a:p>
            <a:pPr marL="350838" indent="-342900" algn="just">
              <a:buClr>
                <a:srgbClr val="FF0000"/>
              </a:buClr>
            </a:pPr>
            <a:endParaRPr lang="es-PE" sz="2000" dirty="0">
              <a:solidFill>
                <a:srgbClr val="3B5C6A"/>
              </a:solidFill>
            </a:endParaRPr>
          </a:p>
          <a:p>
            <a:pPr marL="350838" indent="-342900" algn="just">
              <a:buClr>
                <a:srgbClr val="FF0000"/>
              </a:buClr>
            </a:pPr>
            <a:endParaRPr lang="es-PE" sz="900" dirty="0">
              <a:solidFill>
                <a:srgbClr val="3B5C6A"/>
              </a:solidFill>
            </a:endParaRPr>
          </a:p>
          <a:p>
            <a:pPr marL="350838" indent="-342900" algn="just">
              <a:buClr>
                <a:srgbClr val="FF0000"/>
              </a:buClr>
            </a:pPr>
            <a:endParaRPr lang="es-PE" sz="900" dirty="0">
              <a:solidFill>
                <a:srgbClr val="3B5C6A"/>
              </a:solidFill>
            </a:endParaRPr>
          </a:p>
          <a:p>
            <a:pPr marL="350838" indent="-342900" algn="just">
              <a:buClr>
                <a:srgbClr val="3B5C6A"/>
              </a:buClr>
            </a:pPr>
            <a:r>
              <a:rPr lang="es-PE" sz="2000" b="1" dirty="0">
                <a:solidFill>
                  <a:srgbClr val="3B5C6A"/>
                </a:solidFill>
              </a:rPr>
              <a:t>Lógica</a:t>
            </a:r>
          </a:p>
          <a:p>
            <a:pPr marL="917575" lvl="1" indent="-342900" algn="just">
              <a:buClr>
                <a:srgbClr val="3B5C6A"/>
              </a:buClr>
              <a:buFont typeface="Arial" panose="020B0604020202020204" pitchFamily="34" charset="0"/>
              <a:buChar char="−"/>
            </a:pPr>
            <a:r>
              <a:rPr lang="es-PE" sz="1800" dirty="0">
                <a:solidFill>
                  <a:srgbClr val="3B5C6A"/>
                </a:solidFill>
              </a:rPr>
              <a:t>Se pueden hacer operaciones en valores booleanos o expresiones que sean evaluadas a valores booleanos por medio de los operadores «not», «and» y «or».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2761673" y="4953000"/>
            <a:ext cx="7543257" cy="110799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s-PE" sz="1100" dirty="0">
                <a:solidFill>
                  <a:srgbClr val="3B5C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let</a:t>
            </a:r>
          </a:p>
          <a:p>
            <a:r>
              <a:rPr lang="es-PE" sz="1100" dirty="0">
                <a:solidFill>
                  <a:srgbClr val="3B5C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Origen = #table({"Number"},{{"10"},{"20"},{"30"}}),</a:t>
            </a:r>
          </a:p>
          <a:p>
            <a:r>
              <a:rPr lang="es-PE" sz="1100" dirty="0">
                <a:solidFill>
                  <a:srgbClr val="3B5C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#"Tipo cambiado" = Table.TransformColumnTypes(Origen,{{"Number", Int64.Type}}),</a:t>
            </a:r>
          </a:p>
          <a:p>
            <a:r>
              <a:rPr lang="es-PE" sz="1100" dirty="0">
                <a:solidFill>
                  <a:srgbClr val="3B5C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#"Personalizada agregada" = Table.AddColumn(#"Tipo cambiado", "Test1", each [Number] &gt; 8 and [Number] &lt; 25)</a:t>
            </a:r>
          </a:p>
          <a:p>
            <a:r>
              <a:rPr lang="es-PE" sz="1100" dirty="0">
                <a:solidFill>
                  <a:srgbClr val="3B5C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</a:t>
            </a:r>
          </a:p>
          <a:p>
            <a:r>
              <a:rPr lang="es-PE" sz="1100" dirty="0">
                <a:solidFill>
                  <a:srgbClr val="3B5C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#"Personalizada agregada"</a:t>
            </a:r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6254" y="2743200"/>
            <a:ext cx="3124200" cy="12954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24372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400" dirty="0">
                <a:solidFill>
                  <a:srgbClr val="3B5C6A"/>
                </a:solidFill>
              </a:rPr>
              <a:t>4. DECLARACIONES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Clr>
                <a:srgbClr val="FF0000"/>
              </a:buClr>
              <a:buNone/>
            </a:pPr>
            <a:r>
              <a:rPr lang="es-PE" sz="2000" b="1" dirty="0">
                <a:solidFill>
                  <a:srgbClr val="3B5C6A"/>
                </a:solidFill>
              </a:rPr>
              <a:t>Each </a:t>
            </a:r>
          </a:p>
          <a:p>
            <a:pPr marL="350838" indent="-342900" algn="just">
              <a:buClr>
                <a:srgbClr val="3B5C6A"/>
              </a:buClr>
            </a:pPr>
            <a:r>
              <a:rPr lang="es-PE" sz="2000" dirty="0">
                <a:solidFill>
                  <a:srgbClr val="3B5C6A"/>
                </a:solidFill>
              </a:rPr>
              <a:t>Cada expresión «each» es una taquigrafía para declarar funciones tomando un solo parámetro «_» (guion bajo).</a:t>
            </a:r>
          </a:p>
        </p:txBody>
      </p:sp>
      <p:sp>
        <p:nvSpPr>
          <p:cNvPr id="5" name="Rectángulo 4"/>
          <p:cNvSpPr/>
          <p:nvPr/>
        </p:nvSpPr>
        <p:spPr>
          <a:xfrm>
            <a:off x="2133600" y="2879574"/>
            <a:ext cx="8153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600" dirty="0">
                <a:solidFill>
                  <a:srgbClr val="3B5C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Origen = #table({"Numeros"},{{1},{2},{3},{4},{5}}),</a:t>
            </a:r>
          </a:p>
          <a:p>
            <a:r>
              <a:rPr lang="es-PE" sz="1600" dirty="0">
                <a:solidFill>
                  <a:srgbClr val="3B5C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#"Adiciona Columna Personalizada" =Table.AddColumn(Origen,"Double",(_) =&gt; 2*[Números])</a:t>
            </a:r>
          </a:p>
          <a:p>
            <a:endParaRPr lang="es-PE" sz="1600" dirty="0">
              <a:solidFill>
                <a:srgbClr val="3B5C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E8E7533-5BC8-DF77-8841-470DFFC5A5DC}"/>
              </a:ext>
            </a:extLst>
          </p:cNvPr>
          <p:cNvSpPr/>
          <p:nvPr/>
        </p:nvSpPr>
        <p:spPr>
          <a:xfrm>
            <a:off x="8669300" y="1174932"/>
            <a:ext cx="1742887" cy="3738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>
              <a:solidFill>
                <a:srgbClr val="3B5C6A"/>
              </a:solidFill>
              <a:highlight>
                <a:srgbClr val="BDD7EE"/>
              </a:highlight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es-419" dirty="0">
                <a:solidFill>
                  <a:srgbClr val="3B5C6A"/>
                </a:solidFill>
                <a:highlight>
                  <a:srgbClr val="FFFFFF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each = (_)=&gt;</a:t>
            </a:r>
            <a:endParaRPr lang="es-PE" dirty="0">
              <a:solidFill>
                <a:srgbClr val="3B5C6A"/>
              </a:solidFill>
              <a:highlight>
                <a:srgbClr val="FFFFFF"/>
              </a:highlight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es-PE" dirty="0">
              <a:solidFill>
                <a:srgbClr val="3B5C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C01F5EB-C21B-4223-8AC4-102F4FA0E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3710571"/>
            <a:ext cx="6156000" cy="2743200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33584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400" dirty="0">
                <a:solidFill>
                  <a:srgbClr val="3B5C6A"/>
                </a:solidFill>
              </a:rPr>
              <a:t>4. DECLARACIONES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Clr>
                <a:srgbClr val="FF0000"/>
              </a:buClr>
              <a:buNone/>
            </a:pPr>
            <a:r>
              <a:rPr lang="es-PE" sz="2000" b="1" dirty="0">
                <a:solidFill>
                  <a:srgbClr val="3B5C6A"/>
                </a:solidFill>
              </a:rPr>
              <a:t>If Else Then</a:t>
            </a:r>
          </a:p>
          <a:p>
            <a:pPr marL="350838" indent="-342900" algn="just">
              <a:buClr>
                <a:srgbClr val="3B5C6A"/>
              </a:buClr>
            </a:pPr>
            <a:r>
              <a:rPr lang="es-PE" sz="1800" dirty="0">
                <a:solidFill>
                  <a:srgbClr val="3B5C6A"/>
                </a:solidFill>
              </a:rPr>
              <a:t>El código M es bastante escaso comparado a otros lenguajes de programación en el área de expresiones lógicas, dado que no cuenta con statements de select case o loop. </a:t>
            </a:r>
          </a:p>
          <a:p>
            <a:pPr marL="350838" indent="-342900" algn="just">
              <a:buClr>
                <a:srgbClr val="3B5C6A"/>
              </a:buClr>
            </a:pPr>
            <a:r>
              <a:rPr lang="es-PE" sz="1800" dirty="0">
                <a:solidFill>
                  <a:srgbClr val="3B5C6A"/>
                </a:solidFill>
              </a:rPr>
              <a:t>Con lo que cuenta son expresiones «if… then… else»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182" y="4534925"/>
            <a:ext cx="4792236" cy="211159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8" name="Rectángulo 7"/>
          <p:cNvSpPr/>
          <p:nvPr/>
        </p:nvSpPr>
        <p:spPr>
          <a:xfrm>
            <a:off x="2286001" y="3149930"/>
            <a:ext cx="7848599" cy="138499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s-PE" sz="1400" dirty="0">
                <a:solidFill>
                  <a:srgbClr val="3B5C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Origen = #table({"Numeros"},{{1},{2},{3},{4},{5}}),</a:t>
            </a:r>
          </a:p>
          <a:p>
            <a:r>
              <a:rPr lang="es-PE" sz="1400" dirty="0">
                <a:solidFill>
                  <a:srgbClr val="3B5C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#"Adiciona Columna Personalizada" =Table.AddColumn(Origen,"Double",(_) =&gt; 2*[Numeros]),</a:t>
            </a:r>
          </a:p>
          <a:p>
            <a:r>
              <a:rPr lang="es-PE" sz="1400" dirty="0">
                <a:solidFill>
                  <a:srgbClr val="3B5C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#"If statement" = Table.AddColumn(#"Adiciona Columna Personalizada","Eval",each</a:t>
            </a:r>
          </a:p>
          <a:p>
            <a:r>
              <a:rPr lang="es-PE" sz="1400" dirty="0">
                <a:solidFill>
                  <a:srgbClr val="3B5C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      if ([Double] / 2) &lt; 3 </a:t>
            </a:r>
          </a:p>
          <a:p>
            <a:r>
              <a:rPr lang="es-PE" sz="1400" dirty="0">
                <a:solidFill>
                  <a:srgbClr val="3B5C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      then "Yes"</a:t>
            </a:r>
          </a:p>
          <a:p>
            <a:r>
              <a:rPr lang="es-PE" sz="1400" dirty="0">
                <a:solidFill>
                  <a:srgbClr val="3B5C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      else "No")</a:t>
            </a:r>
          </a:p>
        </p:txBody>
      </p:sp>
    </p:spTree>
    <p:extLst>
      <p:ext uri="{BB962C8B-B14F-4D97-AF65-F5344CB8AC3E}">
        <p14:creationId xmlns:p14="http://schemas.microsoft.com/office/powerpoint/2010/main" val="2177538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400" dirty="0">
                <a:solidFill>
                  <a:srgbClr val="3B5C6A"/>
                </a:solidFill>
              </a:rPr>
              <a:t>4. DECLARACIONES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747837"/>
            <a:ext cx="10515600" cy="4652963"/>
          </a:xfrm>
        </p:spPr>
        <p:txBody>
          <a:bodyPr>
            <a:normAutofit/>
          </a:bodyPr>
          <a:lstStyle/>
          <a:p>
            <a:pPr marL="0" indent="0" algn="just">
              <a:buClr>
                <a:srgbClr val="FF0000"/>
              </a:buClr>
              <a:buNone/>
            </a:pPr>
            <a:r>
              <a:rPr lang="es-PE" sz="2000" b="1" dirty="0">
                <a:solidFill>
                  <a:srgbClr val="3B5C6A"/>
                </a:solidFill>
              </a:rPr>
              <a:t>If anidados</a:t>
            </a:r>
          </a:p>
          <a:p>
            <a:pPr marL="350838" indent="-342900" algn="just">
              <a:buClr>
                <a:srgbClr val="FF0000"/>
              </a:buClr>
            </a:pPr>
            <a:r>
              <a:rPr lang="es-PE" sz="1800" dirty="0">
                <a:solidFill>
                  <a:srgbClr val="3B5C6A"/>
                </a:solidFill>
              </a:rPr>
              <a:t>Escenario práctico: Cálculo del coste de envío de un pedido.</a:t>
            </a:r>
          </a:p>
        </p:txBody>
      </p:sp>
      <p:sp>
        <p:nvSpPr>
          <p:cNvPr id="8" name="Rectángulo 7"/>
          <p:cNvSpPr/>
          <p:nvPr/>
        </p:nvSpPr>
        <p:spPr>
          <a:xfrm>
            <a:off x="2209801" y="2534469"/>
            <a:ext cx="7247129" cy="27699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s-PE" sz="1200" dirty="0">
                <a:solidFill>
                  <a:srgbClr val="3B5C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Origen = #table({"PrimeAcount?","Amount","Weight (kg)"},{{"Yes",120,5},{"No",245,3},{"Yes",302,10},{"No",187,6}})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49701"/>
          <a:stretch/>
        </p:blipFill>
        <p:spPr>
          <a:xfrm>
            <a:off x="2895601" y="3008024"/>
            <a:ext cx="4981575" cy="108754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5" name="Rectángulo 4"/>
          <p:cNvSpPr/>
          <p:nvPr/>
        </p:nvSpPr>
        <p:spPr>
          <a:xfrm>
            <a:off x="2345925" y="4223855"/>
            <a:ext cx="7941075" cy="212365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s-PE" sz="1100" dirty="0">
                <a:solidFill>
                  <a:srgbClr val="3B5C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#"Personalizada agregada" = Table.AddColumn(Origen, "Shipping Cost", each if [#"PrimeAcount?"] ="Yes" and </a:t>
            </a:r>
          </a:p>
          <a:p>
            <a:r>
              <a:rPr lang="es-PE" sz="1100" dirty="0">
                <a:solidFill>
                  <a:srgbClr val="3B5C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[#"Weight (kg)"] &lt; 5 and </a:t>
            </a:r>
          </a:p>
          <a:p>
            <a:r>
              <a:rPr lang="es-PE" sz="1100" dirty="0">
                <a:solidFill>
                  <a:srgbClr val="3B5C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 [Amount] &gt; 100</a:t>
            </a:r>
          </a:p>
          <a:p>
            <a:r>
              <a:rPr lang="es-PE" sz="1100" dirty="0">
                <a:solidFill>
                  <a:srgbClr val="3B5C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     then 0</a:t>
            </a:r>
          </a:p>
          <a:p>
            <a:r>
              <a:rPr lang="es-PE" sz="1100" dirty="0">
                <a:solidFill>
                  <a:srgbClr val="3B5C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else </a:t>
            </a:r>
          </a:p>
          <a:p>
            <a:r>
              <a:rPr lang="es-PE" sz="1100" dirty="0">
                <a:solidFill>
                  <a:srgbClr val="3B5C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if [#"PrimeAcount?"] = "Yes" and </a:t>
            </a:r>
          </a:p>
          <a:p>
            <a:r>
              <a:rPr lang="es-PE" sz="1100" dirty="0">
                <a:solidFill>
                  <a:srgbClr val="3B5C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  [Amount] &gt; 200</a:t>
            </a:r>
          </a:p>
          <a:p>
            <a:r>
              <a:rPr lang="es-PE" sz="1100" dirty="0">
                <a:solidFill>
                  <a:srgbClr val="3B5C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      then 0</a:t>
            </a:r>
          </a:p>
          <a:p>
            <a:r>
              <a:rPr lang="es-PE" sz="1100" dirty="0">
                <a:solidFill>
                  <a:srgbClr val="3B5C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else </a:t>
            </a:r>
          </a:p>
          <a:p>
            <a:r>
              <a:rPr lang="es-PE" sz="1100" dirty="0">
                <a:solidFill>
                  <a:srgbClr val="3B5C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[#"Weight (kg)"] * 1.25)</a:t>
            </a:r>
          </a:p>
          <a:p>
            <a:r>
              <a:rPr lang="es-PE" sz="1100" dirty="0">
                <a:solidFill>
                  <a:srgbClr val="3B5C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</a:t>
            </a:r>
          </a:p>
          <a:p>
            <a:r>
              <a:rPr lang="es-PE" sz="1100" dirty="0">
                <a:solidFill>
                  <a:srgbClr val="3B5C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#"Personalizada agregada"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9858" y="5103138"/>
            <a:ext cx="5029420" cy="111442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11150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400" dirty="0"/>
              <a:t>5. STATEMENTS TRY OTHERWISE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0838" indent="-342900" algn="just">
              <a:buClr>
                <a:srgbClr val="3B5C6A"/>
              </a:buClr>
            </a:pPr>
            <a:r>
              <a:rPr lang="es-PE" sz="2000" dirty="0">
                <a:solidFill>
                  <a:srgbClr val="3B5C6A"/>
                </a:solidFill>
              </a:rPr>
              <a:t>Los errores son algo que pueden suceder cuando se intentan hacer operaciones que requieren tipos particulares de datos.</a:t>
            </a:r>
          </a:p>
          <a:p>
            <a:pPr marL="350838" indent="-342900" algn="just">
              <a:buClr>
                <a:srgbClr val="3B5C6A"/>
              </a:buClr>
            </a:pPr>
            <a:r>
              <a:rPr lang="es-PE" sz="2000" dirty="0">
                <a:solidFill>
                  <a:srgbClr val="3B5C6A"/>
                </a:solidFill>
              </a:rPr>
              <a:t>Por ejemplo, intentar multiplicar un número con un valor de texto resultará en un error. Estos errores pueden evitarse por medio de una expresión «try… otherwise…»</a:t>
            </a:r>
          </a:p>
        </p:txBody>
      </p:sp>
      <p:sp>
        <p:nvSpPr>
          <p:cNvPr id="4" name="Rectángulo 3"/>
          <p:cNvSpPr/>
          <p:nvPr/>
        </p:nvSpPr>
        <p:spPr>
          <a:xfrm>
            <a:off x="2895600" y="3125820"/>
            <a:ext cx="6934200" cy="156966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s-PE" sz="1600" dirty="0">
                <a:solidFill>
                  <a:srgbClr val="3B5C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let</a:t>
            </a:r>
          </a:p>
          <a:p>
            <a:r>
              <a:rPr lang="es-PE" sz="1600" dirty="0">
                <a:solidFill>
                  <a:srgbClr val="3B5C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Origen = #table({"Número", "Número y Texto"}, {{2, 2}, {2, "Excel"}}),</a:t>
            </a:r>
          </a:p>
          <a:p>
            <a:r>
              <a:rPr lang="es-PE" sz="1600" dirty="0">
                <a:solidFill>
                  <a:srgbClr val="3B5C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#"Added Custom" = Table.AddColumn(Origen, "Producto", each try [Número]*[Número y Texto] otherwise 0)</a:t>
            </a:r>
          </a:p>
          <a:p>
            <a:r>
              <a:rPr lang="es-PE" sz="1600" dirty="0">
                <a:solidFill>
                  <a:srgbClr val="3B5C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</a:t>
            </a:r>
          </a:p>
          <a:p>
            <a:r>
              <a:rPr lang="es-PE" sz="1600" dirty="0">
                <a:solidFill>
                  <a:srgbClr val="3B5C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#"Added Custom"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4781550"/>
            <a:ext cx="5829300" cy="184785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351368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400" dirty="0">
                <a:solidFill>
                  <a:srgbClr val="3B5C6A"/>
                </a:solidFill>
              </a:rPr>
              <a:t>6. FUNCIONES LENGUAJE M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sz="2000" b="1" dirty="0">
                <a:solidFill>
                  <a:srgbClr val="3B5C6A"/>
                </a:solidFill>
              </a:rPr>
              <a:t>De Duración</a:t>
            </a:r>
          </a:p>
          <a:p>
            <a:pPr marL="350838" indent="-342900">
              <a:buClr>
                <a:srgbClr val="3B5C6A"/>
              </a:buClr>
            </a:pPr>
            <a:r>
              <a:rPr lang="es-PE" sz="2000" dirty="0">
                <a:solidFill>
                  <a:srgbClr val="3B5C6A"/>
                </a:solidFill>
              </a:rPr>
              <a:t>#duración</a:t>
            </a:r>
          </a:p>
          <a:p>
            <a:pPr marL="917575" lvl="1" indent="-342900" algn="just">
              <a:buClr>
                <a:srgbClr val="3B5C6A"/>
              </a:buClr>
              <a:buFont typeface="Arial" panose="020B0604020202020204" pitchFamily="34" charset="0"/>
              <a:buChar char="−"/>
            </a:pPr>
            <a:r>
              <a:rPr lang="es-PE" sz="1800" dirty="0">
                <a:solidFill>
                  <a:srgbClr val="3B5C6A"/>
                </a:solidFill>
              </a:rPr>
              <a:t>Crea un valor de duración a partir de números que representan días, horas, minutos y segundos (fraccionarios).</a:t>
            </a:r>
          </a:p>
          <a:p>
            <a:pPr marL="917575" lvl="1" indent="-342900">
              <a:buFont typeface="Arial" panose="020B0604020202020204" pitchFamily="34" charset="0"/>
              <a:buChar char="−"/>
            </a:pPr>
            <a:endParaRPr lang="es-PE" sz="1050" dirty="0">
              <a:solidFill>
                <a:srgbClr val="3B5C6A"/>
              </a:solidFill>
            </a:endParaRPr>
          </a:p>
          <a:p>
            <a:pPr marL="350838" indent="-342900">
              <a:buClr>
                <a:srgbClr val="3B5C6A"/>
              </a:buClr>
            </a:pPr>
            <a:r>
              <a:rPr lang="es-PE" sz="2000" dirty="0">
                <a:solidFill>
                  <a:srgbClr val="3B5C6A"/>
                </a:solidFill>
              </a:rPr>
              <a:t>Duration.Days</a:t>
            </a:r>
          </a:p>
          <a:p>
            <a:pPr marL="917575" lvl="1" indent="-342900" algn="just">
              <a:buClr>
                <a:srgbClr val="3B5C6A"/>
              </a:buClr>
              <a:buFont typeface="Arial" panose="020B0604020202020204" pitchFamily="34" charset="0"/>
              <a:buChar char="−"/>
            </a:pPr>
            <a:r>
              <a:rPr lang="es-PE" sz="1800" dirty="0">
                <a:solidFill>
                  <a:srgbClr val="3B5C6A"/>
                </a:solidFill>
              </a:rPr>
              <a:t>Calcula el número de días entre fechas </a:t>
            </a:r>
          </a:p>
          <a:p>
            <a:pPr marL="917575" lvl="1" indent="-342900">
              <a:buFont typeface="Arial" panose="020B0604020202020204" pitchFamily="34" charset="0"/>
              <a:buChar char="−"/>
            </a:pPr>
            <a:endParaRPr lang="es-PE" dirty="0">
              <a:solidFill>
                <a:srgbClr val="3B5C6A"/>
              </a:solidFill>
            </a:endParaRPr>
          </a:p>
          <a:p>
            <a:pPr marL="917575" lvl="1" indent="-342900">
              <a:buFont typeface="Arial" panose="020B0604020202020204" pitchFamily="34" charset="0"/>
              <a:buChar char="−"/>
            </a:pPr>
            <a:endParaRPr lang="es-PE" dirty="0">
              <a:solidFill>
                <a:srgbClr val="3B5C6A"/>
              </a:solidFill>
            </a:endParaRPr>
          </a:p>
          <a:p>
            <a:pPr marL="917575" lvl="1" indent="-342900">
              <a:buFont typeface="Arial" panose="020B0604020202020204" pitchFamily="34" charset="0"/>
              <a:buChar char="−"/>
            </a:pPr>
            <a:endParaRPr lang="es-PE" dirty="0">
              <a:solidFill>
                <a:srgbClr val="3B5C6A"/>
              </a:solidFill>
            </a:endParaRPr>
          </a:p>
          <a:p>
            <a:pPr marL="350838" indent="-342900"/>
            <a:endParaRPr lang="es-PE" dirty="0">
              <a:solidFill>
                <a:srgbClr val="3B5C6A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505200" y="3969775"/>
            <a:ext cx="449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>
                <a:solidFill>
                  <a:srgbClr val="3B5C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Duration.Days(#duration(5, 4, 3, 2))</a:t>
            </a:r>
            <a:endParaRPr lang="es-PE" dirty="0">
              <a:solidFill>
                <a:srgbClr val="3B5C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925" y="4572000"/>
            <a:ext cx="3562350" cy="9906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5784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400" dirty="0">
                <a:solidFill>
                  <a:srgbClr val="3B5C6A"/>
                </a:solidFill>
              </a:rPr>
              <a:t>6. FUNCIONES LENGUAJE M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>
                <a:srgbClr val="FF0000"/>
              </a:buClr>
              <a:buNone/>
            </a:pPr>
            <a:r>
              <a:rPr lang="es-PE" sz="2000" b="1" dirty="0">
                <a:solidFill>
                  <a:srgbClr val="3B5C6A"/>
                </a:solidFill>
              </a:rPr>
              <a:t>De Fecha y Hora</a:t>
            </a:r>
          </a:p>
          <a:p>
            <a:pPr marL="350838" indent="-342900">
              <a:buClr>
                <a:srgbClr val="3B5C6A"/>
              </a:buClr>
            </a:pPr>
            <a:r>
              <a:rPr lang="es-PE" sz="2000" dirty="0">
                <a:solidFill>
                  <a:srgbClr val="3B5C6A"/>
                </a:solidFill>
              </a:rPr>
              <a:t>DateTime.Date</a:t>
            </a:r>
          </a:p>
          <a:p>
            <a:pPr marL="917575" lvl="1" indent="-342900">
              <a:buClr>
                <a:srgbClr val="3B5C6A"/>
              </a:buClr>
              <a:buFont typeface="Arial" panose="020B0604020202020204" pitchFamily="34" charset="0"/>
              <a:buChar char="−"/>
            </a:pPr>
            <a:r>
              <a:rPr lang="es-PE" sz="1800" dirty="0">
                <a:solidFill>
                  <a:srgbClr val="3B5C6A"/>
                </a:solidFill>
              </a:rPr>
              <a:t>Devuelve el componente de fecha dateTime, lo dado en date, datetime o datetimezone valor</a:t>
            </a:r>
          </a:p>
          <a:p>
            <a:pPr marL="917575" lvl="1" indent="-342900">
              <a:buFont typeface="Arial" panose="020B0604020202020204" pitchFamily="34" charset="0"/>
              <a:buChar char="−"/>
            </a:pPr>
            <a:endParaRPr lang="es-PE" sz="1800" dirty="0">
              <a:solidFill>
                <a:srgbClr val="3B5C6A"/>
              </a:solidFill>
            </a:endParaRPr>
          </a:p>
          <a:p>
            <a:pPr marL="350838" indent="-342900">
              <a:buClr>
                <a:srgbClr val="FF0000"/>
              </a:buClr>
            </a:pPr>
            <a:endParaRPr lang="es-PE" sz="2000" dirty="0">
              <a:solidFill>
                <a:srgbClr val="3B5C6A"/>
              </a:solidFill>
            </a:endParaRPr>
          </a:p>
          <a:p>
            <a:pPr marL="350838" indent="-342900">
              <a:buClr>
                <a:srgbClr val="FF0000"/>
              </a:buClr>
            </a:pPr>
            <a:endParaRPr lang="es-PE" sz="2800" dirty="0">
              <a:solidFill>
                <a:srgbClr val="3B5C6A"/>
              </a:solidFill>
            </a:endParaRPr>
          </a:p>
          <a:p>
            <a:pPr marL="350838" indent="-342900">
              <a:buClr>
                <a:srgbClr val="FF0000"/>
              </a:buClr>
            </a:pPr>
            <a:endParaRPr lang="es-PE" sz="2400" dirty="0">
              <a:solidFill>
                <a:srgbClr val="3B5C6A"/>
              </a:solidFill>
            </a:endParaRPr>
          </a:p>
          <a:p>
            <a:pPr marL="350838" indent="-342900">
              <a:buClr>
                <a:srgbClr val="3B5C6A"/>
              </a:buClr>
            </a:pPr>
            <a:r>
              <a:rPr lang="es-PE" sz="2000" dirty="0">
                <a:solidFill>
                  <a:srgbClr val="3B5C6A"/>
                </a:solidFill>
              </a:rPr>
              <a:t>DateTime.LocalNow</a:t>
            </a:r>
          </a:p>
          <a:p>
            <a:pPr marL="917575" lvl="1" indent="-342900">
              <a:buClr>
                <a:srgbClr val="3B5C6A"/>
              </a:buClr>
              <a:buFont typeface="Arial" panose="020B0604020202020204" pitchFamily="34" charset="0"/>
              <a:buChar char="−"/>
            </a:pPr>
            <a:r>
              <a:rPr lang="es-PE" sz="1800" dirty="0">
                <a:solidFill>
                  <a:srgbClr val="3B5C6A"/>
                </a:solidFill>
              </a:rPr>
              <a:t>Devuelve un datetime valor establecido en la fecha y hora actuales en el sistema = DateTime.LocalNow ()</a:t>
            </a:r>
          </a:p>
          <a:p>
            <a:pPr marL="917575" lvl="1" indent="-342900">
              <a:buFont typeface="Arial" panose="020B0604020202020204" pitchFamily="34" charset="0"/>
              <a:buChar char="−"/>
            </a:pPr>
            <a:endParaRPr lang="es-PE" sz="2000" dirty="0">
              <a:solidFill>
                <a:srgbClr val="3B5C6A"/>
              </a:solidFill>
            </a:endParaRPr>
          </a:p>
          <a:p>
            <a:pPr marL="350838" indent="-342900"/>
            <a:endParaRPr lang="es-PE" dirty="0">
              <a:solidFill>
                <a:srgbClr val="3B5C6A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5713" y="3238500"/>
            <a:ext cx="4600575" cy="7239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5" name="Rectángulo 4"/>
          <p:cNvSpPr/>
          <p:nvPr/>
        </p:nvSpPr>
        <p:spPr>
          <a:xfrm>
            <a:off x="3962400" y="2841580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E" sz="1600" dirty="0">
                <a:solidFill>
                  <a:srgbClr val="3B5C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 DateTime.Date(#datetime(2010,12,31,11,56,02))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600" y="4878419"/>
            <a:ext cx="2795591" cy="60196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9" name="Rectángulo 8"/>
          <p:cNvSpPr/>
          <p:nvPr/>
        </p:nvSpPr>
        <p:spPr>
          <a:xfrm>
            <a:off x="2667000" y="5669109"/>
            <a:ext cx="763792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400" dirty="0">
                <a:solidFill>
                  <a:srgbClr val="3B5C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Cantidad de días entre dos fechas :</a:t>
            </a:r>
          </a:p>
          <a:p>
            <a:endParaRPr lang="es-PE" sz="1400" dirty="0">
              <a:solidFill>
                <a:srgbClr val="3B5C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s-PE" sz="1400" dirty="0">
                <a:solidFill>
                  <a:srgbClr val="3B5C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 Duration.Days (DateTime.Date (DateTime.LocalNow ()) - DateTime.Date(#datetime(2021,08,1,0,0,0)))</a:t>
            </a:r>
          </a:p>
        </p:txBody>
      </p:sp>
      <p:sp>
        <p:nvSpPr>
          <p:cNvPr id="11" name="Rectángulo 10"/>
          <p:cNvSpPr/>
          <p:nvPr/>
        </p:nvSpPr>
        <p:spPr bwMode="auto">
          <a:xfrm>
            <a:off x="2514600" y="5655637"/>
            <a:ext cx="7790329" cy="821363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228600">
              <a:spcBef>
                <a:spcPct val="20000"/>
              </a:spcBef>
              <a:buClr>
                <a:srgbClr val="FF0000"/>
              </a:buClr>
            </a:pPr>
            <a:endParaRPr lang="es-PE" sz="1600" dirty="0">
              <a:solidFill>
                <a:srgbClr val="3B5C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880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eaLnBrk="1" hangingPunct="1"/>
            <a:r>
              <a:rPr lang="es-PE" altLang="zh-CN" sz="4400" dirty="0">
                <a:solidFill>
                  <a:srgbClr val="3B5C6A"/>
                </a:solidFill>
                <a:ea typeface="SimSun" pitchFamily="2" charset="-122"/>
              </a:rPr>
              <a:t>OBJETIVOS</a:t>
            </a:r>
          </a:p>
        </p:txBody>
      </p:sp>
      <p:sp>
        <p:nvSpPr>
          <p:cNvPr id="3075" name="Rectangle 1031"/>
          <p:cNvSpPr>
            <a:spLocks noGrp="1" noChangeArrowheads="1"/>
          </p:cNvSpPr>
          <p:nvPr>
            <p:ph idx="1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Clr>
                <a:srgbClr val="FF0000"/>
              </a:buClr>
              <a:buNone/>
            </a:pPr>
            <a:r>
              <a:rPr lang="es-PE" altLang="zh-CN" sz="2800" dirty="0"/>
              <a:t>Al finalizar el capítulo, el alumno logrará:</a:t>
            </a:r>
          </a:p>
          <a:p>
            <a:pPr marL="0" indent="0" algn="just">
              <a:spcBef>
                <a:spcPts val="0"/>
              </a:spcBef>
              <a:buClr>
                <a:srgbClr val="FF0000"/>
              </a:buClr>
            </a:pPr>
            <a:endParaRPr lang="es-PE" altLang="zh-CN" sz="2800" dirty="0"/>
          </a:p>
          <a:p>
            <a:pPr marL="350838" indent="-342900" algn="just">
              <a:spcBef>
                <a:spcPts val="600"/>
              </a:spcBef>
              <a:spcAft>
                <a:spcPts val="600"/>
              </a:spcAft>
              <a:buClr>
                <a:srgbClr val="3B5C6A"/>
              </a:buClr>
            </a:pPr>
            <a:r>
              <a:rPr lang="es-PE" sz="2800" dirty="0"/>
              <a:t>Aplicar la metodología de diseño de negocio usando herramientas de transformación del editor de consultas.</a:t>
            </a:r>
          </a:p>
          <a:p>
            <a:pPr marL="350838" indent="-342900" algn="just">
              <a:spcBef>
                <a:spcPts val="600"/>
              </a:spcBef>
              <a:spcAft>
                <a:spcPts val="600"/>
              </a:spcAft>
              <a:buClr>
                <a:srgbClr val="3B5C6A"/>
              </a:buClr>
            </a:pPr>
            <a:r>
              <a:rPr lang="es-PE" sz="2800" dirty="0"/>
              <a:t>Identificar las diferentes funciones avanzadas del Lenguaje M.</a:t>
            </a:r>
          </a:p>
          <a:p>
            <a:pPr marL="350838" indent="-342900" algn="just">
              <a:spcBef>
                <a:spcPts val="0"/>
              </a:spcBef>
              <a:buClr>
                <a:srgbClr val="FF0000"/>
              </a:buClr>
            </a:pPr>
            <a:endParaRPr lang="es-PE" sz="2800" dirty="0"/>
          </a:p>
          <a:p>
            <a:pPr marL="0" indent="0" algn="just">
              <a:spcBef>
                <a:spcPts val="0"/>
              </a:spcBef>
              <a:buClr>
                <a:srgbClr val="FF0000"/>
              </a:buClr>
            </a:pPr>
            <a:endParaRPr lang="es-PE" altLang="zh-CN" sz="2800" dirty="0"/>
          </a:p>
          <a:p>
            <a:pPr marL="0" indent="0" algn="just">
              <a:spcBef>
                <a:spcPts val="0"/>
              </a:spcBef>
              <a:buClr>
                <a:srgbClr val="FF0000"/>
              </a:buClr>
            </a:pPr>
            <a:endParaRPr lang="es-PE" altLang="zh-CN" sz="2800" dirty="0"/>
          </a:p>
          <a:p>
            <a:pPr marL="342900" indent="-342900" algn="just">
              <a:spcBef>
                <a:spcPts val="0"/>
              </a:spcBef>
              <a:buClr>
                <a:srgbClr val="FF0000"/>
              </a:buClr>
            </a:pPr>
            <a:endParaRPr lang="es-PE" sz="2800" dirty="0"/>
          </a:p>
        </p:txBody>
      </p:sp>
    </p:spTree>
    <p:extLst>
      <p:ext uri="{BB962C8B-B14F-4D97-AF65-F5344CB8AC3E}">
        <p14:creationId xmlns:p14="http://schemas.microsoft.com/office/powerpoint/2010/main" val="24159222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400" dirty="0">
                <a:solidFill>
                  <a:srgbClr val="3B5C6A"/>
                </a:solidFill>
              </a:rPr>
              <a:t>6. FUNCIONES LENGUAJE M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>
                <a:srgbClr val="FF0000"/>
              </a:buClr>
              <a:buNone/>
            </a:pPr>
            <a:r>
              <a:rPr lang="es-PE" sz="2000" b="1" dirty="0">
                <a:solidFill>
                  <a:srgbClr val="3B5C6A"/>
                </a:solidFill>
              </a:rPr>
              <a:t>De Fecha y Hora</a:t>
            </a:r>
          </a:p>
          <a:p>
            <a:pPr marL="350838" indent="-342900">
              <a:buClr>
                <a:srgbClr val="3B5C6A"/>
              </a:buClr>
            </a:pPr>
            <a:r>
              <a:rPr lang="es-PE" sz="2000" dirty="0">
                <a:solidFill>
                  <a:srgbClr val="3B5C6A"/>
                </a:solidFill>
              </a:rPr>
              <a:t>Date.Year</a:t>
            </a:r>
          </a:p>
          <a:p>
            <a:pPr marL="917575" lvl="1" indent="-342900">
              <a:buClr>
                <a:srgbClr val="3B5C6A"/>
              </a:buClr>
              <a:buFont typeface="Arial" panose="020B0604020202020204" pitchFamily="34" charset="0"/>
              <a:buChar char="−"/>
            </a:pPr>
            <a:r>
              <a:rPr lang="es-PE" sz="1800" dirty="0">
                <a:solidFill>
                  <a:srgbClr val="3B5C6A"/>
                </a:solidFill>
              </a:rPr>
              <a:t>Devuelve el componente del año</a:t>
            </a:r>
          </a:p>
          <a:p>
            <a:pPr marL="917575" lvl="1" indent="-342900">
              <a:buClr>
                <a:srgbClr val="3B5C6A"/>
              </a:buClr>
              <a:buFont typeface="Arial" panose="020B0604020202020204" pitchFamily="34" charset="0"/>
              <a:buChar char="−"/>
            </a:pPr>
            <a:endParaRPr lang="es-PE" sz="1800" dirty="0">
              <a:solidFill>
                <a:srgbClr val="3B5C6A"/>
              </a:solidFill>
            </a:endParaRPr>
          </a:p>
          <a:p>
            <a:pPr marL="917575" lvl="1" indent="-342900">
              <a:buFont typeface="Arial" panose="020B0604020202020204" pitchFamily="34" charset="0"/>
              <a:buChar char="−"/>
            </a:pPr>
            <a:endParaRPr lang="es-PE" sz="1800" dirty="0">
              <a:solidFill>
                <a:srgbClr val="3B5C6A"/>
              </a:solidFill>
            </a:endParaRPr>
          </a:p>
          <a:p>
            <a:pPr marL="350838" indent="-342900">
              <a:buClr>
                <a:srgbClr val="FF0000"/>
              </a:buClr>
            </a:pPr>
            <a:endParaRPr lang="es-PE" sz="2000" dirty="0">
              <a:solidFill>
                <a:srgbClr val="3B5C6A"/>
              </a:solidFill>
            </a:endParaRPr>
          </a:p>
          <a:p>
            <a:pPr marL="350838" indent="-342900">
              <a:buClr>
                <a:srgbClr val="FF0000"/>
              </a:buClr>
            </a:pPr>
            <a:endParaRPr lang="es-PE" sz="2400" dirty="0">
              <a:solidFill>
                <a:srgbClr val="3B5C6A"/>
              </a:solidFill>
            </a:endParaRPr>
          </a:p>
          <a:p>
            <a:pPr marL="350838" indent="-342900">
              <a:buClr>
                <a:srgbClr val="3B5C6A"/>
              </a:buClr>
            </a:pPr>
            <a:r>
              <a:rPr lang="es-PE" sz="2000" dirty="0">
                <a:solidFill>
                  <a:srgbClr val="3B5C6A"/>
                </a:solidFill>
              </a:rPr>
              <a:t>Date.Month</a:t>
            </a:r>
          </a:p>
          <a:p>
            <a:pPr marL="917575" lvl="1" indent="-342900">
              <a:buClr>
                <a:srgbClr val="3B5C6A"/>
              </a:buClr>
              <a:buFont typeface="Arial" panose="020B0604020202020204" pitchFamily="34" charset="0"/>
              <a:buChar char="−"/>
            </a:pPr>
            <a:r>
              <a:rPr lang="es-PE" sz="1800" dirty="0">
                <a:solidFill>
                  <a:srgbClr val="3B5C6A"/>
                </a:solidFill>
              </a:rPr>
              <a:t>Devuelve el componente de meses</a:t>
            </a:r>
          </a:p>
          <a:p>
            <a:pPr marL="574675" lvl="1" indent="0">
              <a:buClr>
                <a:srgbClr val="FF0000"/>
              </a:buClr>
              <a:buNone/>
            </a:pPr>
            <a:r>
              <a:rPr lang="es-PE" sz="1600" dirty="0">
                <a:solidFill>
                  <a:srgbClr val="3B5C6A"/>
                </a:solidFill>
              </a:rPr>
              <a:t>                 	= Date.Month(DateTime.LocalNow ())</a:t>
            </a:r>
            <a:endParaRPr lang="es-PE" sz="2000" dirty="0">
              <a:solidFill>
                <a:srgbClr val="3B5C6A"/>
              </a:solidFill>
            </a:endParaRPr>
          </a:p>
          <a:p>
            <a:pPr marL="350838" indent="-342900"/>
            <a:endParaRPr lang="es-PE" dirty="0">
              <a:solidFill>
                <a:srgbClr val="3B5C6A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3962400" y="2876489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E" sz="1600" dirty="0">
                <a:solidFill>
                  <a:srgbClr val="3B5C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 Date.Year(DateTime.LocalNow ())</a:t>
            </a:r>
          </a:p>
          <a:p>
            <a:endParaRPr lang="es-PE" sz="1600" dirty="0">
              <a:solidFill>
                <a:srgbClr val="3B5C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2819400" y="5867400"/>
            <a:ext cx="83058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400" dirty="0">
                <a:solidFill>
                  <a:srgbClr val="3B5C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Cantidad de años entre dos fechas :</a:t>
            </a:r>
          </a:p>
          <a:p>
            <a:endParaRPr lang="es-PE" sz="1400" dirty="0">
              <a:solidFill>
                <a:srgbClr val="3B5C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s-PE" sz="1400" dirty="0">
                <a:solidFill>
                  <a:srgbClr val="3B5C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 Date.Year(DateTime.LocalNow ()) - Date.Year(DateTime.Date(#datetime(2012,08,1,0,0,0)))</a:t>
            </a:r>
          </a:p>
        </p:txBody>
      </p:sp>
      <p:sp>
        <p:nvSpPr>
          <p:cNvPr id="11" name="Rectángulo 10"/>
          <p:cNvSpPr/>
          <p:nvPr/>
        </p:nvSpPr>
        <p:spPr bwMode="auto">
          <a:xfrm>
            <a:off x="2692536" y="5808037"/>
            <a:ext cx="6832465" cy="821363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228600">
              <a:spcBef>
                <a:spcPct val="20000"/>
              </a:spcBef>
              <a:buClr>
                <a:srgbClr val="FF0000"/>
              </a:buClr>
            </a:pPr>
            <a:endParaRPr lang="es-PE" sz="1600" dirty="0">
              <a:solidFill>
                <a:srgbClr val="3B5C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37271ED-A03A-6C58-0E91-A1C983991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2348" y="3352898"/>
            <a:ext cx="3819987" cy="533302"/>
          </a:xfrm>
          <a:prstGeom prst="rect">
            <a:avLst/>
          </a:prstGeom>
          <a:ln w="12700">
            <a:solidFill>
              <a:schemeClr val="bg1">
                <a:lumMod val="65000"/>
              </a:schemeClr>
            </a:solidFill>
          </a:ln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C17F6F8E-3248-6B10-7B90-8EF64B6A4C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2348" y="5019607"/>
            <a:ext cx="3476625" cy="628650"/>
          </a:xfrm>
          <a:prstGeom prst="rect">
            <a:avLst/>
          </a:prstGeom>
          <a:ln w="12700"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57885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400" dirty="0">
                <a:solidFill>
                  <a:srgbClr val="3B5C6A"/>
                </a:solidFill>
              </a:rPr>
              <a:t>6. FUNCIONES LENGUAJE M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>
                <a:srgbClr val="FF0000"/>
              </a:buClr>
              <a:buNone/>
            </a:pPr>
            <a:r>
              <a:rPr lang="es-PE" sz="2000" b="1" dirty="0">
                <a:solidFill>
                  <a:srgbClr val="3B5C6A"/>
                </a:solidFill>
              </a:rPr>
              <a:t>De Lista</a:t>
            </a:r>
          </a:p>
          <a:p>
            <a:pPr marL="350838" indent="-342900">
              <a:buClr>
                <a:srgbClr val="3B5C6A"/>
              </a:buClr>
            </a:pPr>
            <a:r>
              <a:rPr lang="es-PE" sz="2000" dirty="0">
                <a:solidFill>
                  <a:srgbClr val="3B5C6A"/>
                </a:solidFill>
              </a:rPr>
              <a:t>List.Date</a:t>
            </a:r>
          </a:p>
          <a:p>
            <a:pPr marL="917575" lvl="1" indent="-342900">
              <a:buClr>
                <a:srgbClr val="3B5C6A"/>
              </a:buClr>
              <a:buFont typeface="Arial" panose="020B0604020202020204" pitchFamily="34" charset="0"/>
              <a:buChar char="−"/>
            </a:pPr>
            <a:r>
              <a:rPr lang="es-PE" sz="1800" dirty="0">
                <a:solidFill>
                  <a:srgbClr val="3B5C6A"/>
                </a:solidFill>
              </a:rPr>
              <a:t>Devuelve una lista de valores de fechas considerando una fecha de inicio. El incremento se proporciona por un valor de incremento proporcionado.</a:t>
            </a:r>
          </a:p>
          <a:p>
            <a:pPr marL="917575" lvl="1" indent="-342900">
              <a:buClr>
                <a:srgbClr val="3B5C6A"/>
              </a:buClr>
              <a:buFont typeface="Arial" panose="020B0604020202020204" pitchFamily="34" charset="0"/>
              <a:buChar char="−"/>
            </a:pPr>
            <a:r>
              <a:rPr lang="es-PE" sz="1800" dirty="0">
                <a:solidFill>
                  <a:srgbClr val="3B5C6A"/>
                </a:solidFill>
              </a:rPr>
              <a:t>Ejemplo: Crear una lista de 5 valores, a partir de la víspera de Año Nuevo (#date (2011, 12, 31)) aumentando en 1 día (#duration (1, 0, 0, 0)).</a:t>
            </a:r>
          </a:p>
          <a:p>
            <a:pPr marL="350838" indent="-342900">
              <a:buClr>
                <a:srgbClr val="FF0000"/>
              </a:buClr>
            </a:pPr>
            <a:endParaRPr lang="es-PE" sz="2000" dirty="0">
              <a:solidFill>
                <a:srgbClr val="3B5C6A"/>
              </a:solidFill>
            </a:endParaRPr>
          </a:p>
          <a:p>
            <a:pPr marL="917575" lvl="1" indent="-342900">
              <a:buFont typeface="Arial" panose="020B0604020202020204" pitchFamily="34" charset="0"/>
              <a:buChar char="−"/>
            </a:pPr>
            <a:endParaRPr lang="es-PE" sz="2000" dirty="0">
              <a:solidFill>
                <a:srgbClr val="3B5C6A"/>
              </a:solidFill>
            </a:endParaRPr>
          </a:p>
          <a:p>
            <a:pPr marL="350838" indent="-342900"/>
            <a:endParaRPr lang="es-PE" dirty="0">
              <a:solidFill>
                <a:srgbClr val="3B5C6A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500" y="4192703"/>
            <a:ext cx="4800600" cy="220809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0" name="Rectángulo 9"/>
          <p:cNvSpPr/>
          <p:nvPr/>
        </p:nvSpPr>
        <p:spPr>
          <a:xfrm>
            <a:off x="3657600" y="3733309"/>
            <a:ext cx="5486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1600" dirty="0">
                <a:solidFill>
                  <a:srgbClr val="3B5C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 List.Dates(#date(2011, 12, 31), 5, #duration(1, 0, 0, 0))</a:t>
            </a:r>
          </a:p>
        </p:txBody>
      </p:sp>
    </p:spTree>
    <p:extLst>
      <p:ext uri="{BB962C8B-B14F-4D97-AF65-F5344CB8AC3E}">
        <p14:creationId xmlns:p14="http://schemas.microsoft.com/office/powerpoint/2010/main" val="2040880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400" dirty="0">
                <a:solidFill>
                  <a:srgbClr val="3B5C6A"/>
                </a:solidFill>
              </a:rPr>
              <a:t>7. PARÁMETROS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0838" indent="-342900" algn="just">
              <a:buClr>
                <a:srgbClr val="3B5C6A"/>
              </a:buClr>
            </a:pPr>
            <a:r>
              <a:rPr lang="es-PE" sz="1800" dirty="0">
                <a:solidFill>
                  <a:srgbClr val="3B5C6A"/>
                </a:solidFill>
              </a:rPr>
              <a:t>Un parámetro sirve como una manera de almacenar y administrar fácilmente un valor que se puede reutilizar.</a:t>
            </a:r>
          </a:p>
          <a:p>
            <a:pPr marL="350838" indent="-342900" algn="just">
              <a:buClr>
                <a:srgbClr val="3B5C6A"/>
              </a:buClr>
            </a:pPr>
            <a:r>
              <a:rPr lang="es-PE" sz="1800" dirty="0">
                <a:solidFill>
                  <a:srgbClr val="3B5C6A"/>
                </a:solidFill>
              </a:rPr>
              <a:t>Los parámetros proporcionan flexibilidad para cambiar dinámicamente la salida de las consultas en función de su valor.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6787" y="5181600"/>
            <a:ext cx="4061850" cy="120189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5146" y="2895599"/>
            <a:ext cx="3453572" cy="367766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1" y="3343001"/>
            <a:ext cx="2105025" cy="11239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Flecha curvada hacia abajo 6"/>
          <p:cNvSpPr/>
          <p:nvPr/>
        </p:nvSpPr>
        <p:spPr bwMode="auto">
          <a:xfrm rot="20775319">
            <a:off x="5758975" y="3483155"/>
            <a:ext cx="1788287" cy="827157"/>
          </a:xfrm>
          <a:prstGeom prst="curvedDownArrow">
            <a:avLst/>
          </a:prstGeom>
          <a:solidFill>
            <a:srgbClr val="FFC000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228600">
              <a:spcBef>
                <a:spcPct val="20000"/>
              </a:spcBef>
              <a:buClr>
                <a:srgbClr val="FF0000"/>
              </a:buClr>
            </a:pPr>
            <a:endParaRPr lang="es-PE" dirty="0">
              <a:solidFill>
                <a:srgbClr val="3B5C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Flecha curvada hacia la izquierda 8"/>
          <p:cNvSpPr/>
          <p:nvPr/>
        </p:nvSpPr>
        <p:spPr bwMode="auto">
          <a:xfrm rot="3116214">
            <a:off x="5615610" y="5632574"/>
            <a:ext cx="740175" cy="1438445"/>
          </a:xfrm>
          <a:prstGeom prst="curvedLeftArrow">
            <a:avLst/>
          </a:prstGeom>
          <a:solidFill>
            <a:srgbClr val="FFC000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228600">
              <a:spcBef>
                <a:spcPct val="20000"/>
              </a:spcBef>
              <a:buClr>
                <a:srgbClr val="FF0000"/>
              </a:buClr>
            </a:pPr>
            <a:endParaRPr lang="es-PE" dirty="0">
              <a:solidFill>
                <a:srgbClr val="3B5C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1" name="Elipse 10"/>
          <p:cNvSpPr/>
          <p:nvPr/>
        </p:nvSpPr>
        <p:spPr bwMode="auto">
          <a:xfrm>
            <a:off x="6983340" y="3047999"/>
            <a:ext cx="331860" cy="270882"/>
          </a:xfrm>
          <a:prstGeom prst="ellipse">
            <a:avLst/>
          </a:prstGeom>
          <a:solidFill>
            <a:srgbClr val="FFC000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228600">
              <a:spcBef>
                <a:spcPct val="20000"/>
              </a:spcBef>
              <a:buClr>
                <a:srgbClr val="FF0000"/>
              </a:buClr>
            </a:pPr>
            <a:r>
              <a:rPr lang="es-PE" sz="1200" dirty="0">
                <a:solidFill>
                  <a:srgbClr val="3B5C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</a:p>
        </p:txBody>
      </p:sp>
      <p:sp>
        <p:nvSpPr>
          <p:cNvPr id="12" name="Elipse 11"/>
          <p:cNvSpPr/>
          <p:nvPr/>
        </p:nvSpPr>
        <p:spPr bwMode="auto">
          <a:xfrm>
            <a:off x="9525000" y="4869728"/>
            <a:ext cx="331860" cy="270882"/>
          </a:xfrm>
          <a:prstGeom prst="ellipse">
            <a:avLst/>
          </a:prstGeom>
          <a:solidFill>
            <a:srgbClr val="FFC000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228600">
              <a:spcBef>
                <a:spcPct val="20000"/>
              </a:spcBef>
              <a:buClr>
                <a:srgbClr val="FF0000"/>
              </a:buClr>
            </a:pPr>
            <a:r>
              <a:rPr lang="es-PE" sz="1200" dirty="0">
                <a:solidFill>
                  <a:srgbClr val="3B5C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</a:p>
        </p:txBody>
      </p:sp>
      <p:sp>
        <p:nvSpPr>
          <p:cNvPr id="13" name="Rectángulo 12"/>
          <p:cNvSpPr/>
          <p:nvPr/>
        </p:nvSpPr>
        <p:spPr bwMode="auto">
          <a:xfrm>
            <a:off x="8991600" y="5333999"/>
            <a:ext cx="685800" cy="533400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228600">
              <a:spcBef>
                <a:spcPct val="20000"/>
              </a:spcBef>
              <a:buClr>
                <a:srgbClr val="FF0000"/>
              </a:buClr>
            </a:pPr>
            <a:endParaRPr lang="es-PE" dirty="0">
              <a:solidFill>
                <a:srgbClr val="3B5C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481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altLang="zh-CN" sz="4400" dirty="0">
                <a:solidFill>
                  <a:srgbClr val="3B5C6A"/>
                </a:solidFill>
                <a:ea typeface="SimSun" pitchFamily="2" charset="-122"/>
              </a:rPr>
              <a:t>Ejercicio Nº 2.2: </a:t>
            </a:r>
            <a:r>
              <a:rPr lang="es-PE" sz="4400" dirty="0">
                <a:solidFill>
                  <a:srgbClr val="3B5C6A"/>
                </a:solidFill>
                <a:ea typeface="SimSun" pitchFamily="2" charset="-122"/>
              </a:rPr>
              <a:t>Crear una dimensión de Tiempo en Editor de Consultas</a:t>
            </a:r>
            <a:endParaRPr lang="es-PE" sz="4400" dirty="0">
              <a:solidFill>
                <a:srgbClr val="3B5C6A"/>
              </a:solidFill>
            </a:endParaRP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Clr>
                <a:srgbClr val="FF0000"/>
              </a:buClr>
              <a:buNone/>
              <a:tabLst>
                <a:tab pos="355600" algn="l"/>
              </a:tabLst>
              <a:defRPr/>
            </a:pPr>
            <a:r>
              <a:rPr lang="es-PE" altLang="zh-CN" sz="2800" dirty="0">
                <a:solidFill>
                  <a:srgbClr val="3B5C6A"/>
                </a:solidFill>
                <a:ea typeface="SimSun" pitchFamily="2" charset="-122"/>
              </a:rPr>
              <a:t>En este ejercicio, el alumno c</a:t>
            </a:r>
            <a:r>
              <a:rPr lang="es-PE" sz="2800" dirty="0">
                <a:solidFill>
                  <a:srgbClr val="3B5C6A"/>
                </a:solidFill>
                <a:cs typeface="Arial" pitchFamily="34" charset="0"/>
              </a:rPr>
              <a:t>reará una dimensión Tiempo usando parámetros y Lenguaje M, relacionados a funciones de fecha.</a:t>
            </a:r>
          </a:p>
          <a:p>
            <a:pPr marL="0" indent="0">
              <a:buNone/>
            </a:pPr>
            <a:endParaRPr lang="es-PE" sz="1600" dirty="0">
              <a:solidFill>
                <a:srgbClr val="3B5C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1885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400" dirty="0">
                <a:solidFill>
                  <a:srgbClr val="3B5C6A"/>
                </a:solidFill>
              </a:rPr>
              <a:t>8. FUNCIONES PERSONALIZADAS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938" indent="0">
              <a:buClr>
                <a:srgbClr val="FF0000"/>
              </a:buClr>
              <a:buNone/>
            </a:pPr>
            <a:r>
              <a:rPr lang="es-PE" sz="2000" b="1" dirty="0">
                <a:solidFill>
                  <a:srgbClr val="3B5C6A"/>
                </a:solidFill>
              </a:rPr>
              <a:t>List.Select</a:t>
            </a:r>
          </a:p>
          <a:p>
            <a:pPr marL="355600" indent="-355600" algn="just">
              <a:buClr>
                <a:srgbClr val="3B5C6A"/>
              </a:buClr>
            </a:pPr>
            <a:r>
              <a:rPr lang="es-PE" sz="1800" dirty="0">
                <a:solidFill>
                  <a:srgbClr val="3B5C6A"/>
                </a:solidFill>
              </a:rPr>
              <a:t>Devuelve una lista de valores de la lista que coinciden con la condición de selección.</a:t>
            </a:r>
          </a:p>
          <a:p>
            <a:pPr marL="355600" indent="-355600" algn="just">
              <a:buClr>
                <a:srgbClr val="3B5C6A"/>
              </a:buClr>
            </a:pPr>
            <a:r>
              <a:rPr lang="es-PE" sz="1800" dirty="0">
                <a:solidFill>
                  <a:srgbClr val="3B5C6A"/>
                </a:solidFill>
              </a:rPr>
              <a:t>Ejemplo: Encuentre los valores en la lista {1, -3, 4, 9, -2} que sean mayores que 0.</a:t>
            </a:r>
          </a:p>
          <a:p>
            <a:pPr marL="917575" lvl="1" indent="-342900">
              <a:buFont typeface="Arial" panose="020B0604020202020204" pitchFamily="34" charset="0"/>
              <a:buChar char="−"/>
            </a:pPr>
            <a:endParaRPr lang="es-PE" sz="2000" dirty="0">
              <a:solidFill>
                <a:srgbClr val="3B5C6A"/>
              </a:solidFill>
            </a:endParaRPr>
          </a:p>
          <a:p>
            <a:pPr marL="350838" indent="-342900"/>
            <a:endParaRPr lang="es-PE" dirty="0">
              <a:solidFill>
                <a:srgbClr val="3B5C6A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3733800" y="3060889"/>
            <a:ext cx="5486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600" dirty="0">
                <a:solidFill>
                  <a:srgbClr val="3B5C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</a:t>
            </a:r>
            <a:r>
              <a:rPr lang="en-US" sz="1600" dirty="0">
                <a:solidFill>
                  <a:srgbClr val="3B5C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List.Select({1, -3, 4, 9, -2}, each _ &gt; 0)</a:t>
            </a:r>
            <a:endParaRPr lang="es-PE" sz="1600" dirty="0">
              <a:solidFill>
                <a:srgbClr val="3B5C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3581400"/>
            <a:ext cx="4564626" cy="134981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414116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400" dirty="0">
                <a:solidFill>
                  <a:srgbClr val="3B5C6A"/>
                </a:solidFill>
              </a:rPr>
              <a:t>8. FUNCIONES PERSONALIZADAS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938" indent="0">
              <a:buClr>
                <a:srgbClr val="FF0000"/>
              </a:buClr>
              <a:buNone/>
            </a:pPr>
            <a:r>
              <a:rPr lang="es-PE" sz="2000" b="1" dirty="0">
                <a:solidFill>
                  <a:srgbClr val="3B5C6A"/>
                </a:solidFill>
              </a:rPr>
              <a:t>Date.DayOfWeek</a:t>
            </a:r>
          </a:p>
          <a:p>
            <a:pPr marL="355600" lvl="1" indent="-355600" algn="just">
              <a:buClr>
                <a:srgbClr val="3B5C6A"/>
              </a:buClr>
            </a:pPr>
            <a:r>
              <a:rPr lang="es-PE" sz="2000" dirty="0">
                <a:solidFill>
                  <a:srgbClr val="3B5C6A"/>
                </a:solidFill>
              </a:rPr>
              <a:t>Devuelve un número (de 0 a 6) indicando el día de la semana al que corresponde un valor temporal.</a:t>
            </a:r>
          </a:p>
          <a:p>
            <a:pPr marL="355600" lvl="1" indent="-355600" algn="just">
              <a:buClr>
                <a:srgbClr val="3B5C6A"/>
              </a:buClr>
            </a:pPr>
            <a:r>
              <a:rPr lang="es-PE" sz="2000" dirty="0">
                <a:solidFill>
                  <a:srgbClr val="3B5C6A"/>
                </a:solidFill>
              </a:rPr>
              <a:t>Ejemplo: obtener el número de día de la semana correspondiente al 26 de junio de 2020 (viernes) y considerando el lunes como primer día de la semana con la siguiente expresión:</a:t>
            </a:r>
          </a:p>
          <a:p>
            <a:pPr marL="350838" indent="-342900">
              <a:buClr>
                <a:srgbClr val="FF0000"/>
              </a:buClr>
            </a:pPr>
            <a:endParaRPr lang="es-PE" sz="2000" dirty="0">
              <a:solidFill>
                <a:srgbClr val="3B5C6A"/>
              </a:solidFill>
            </a:endParaRPr>
          </a:p>
          <a:p>
            <a:pPr marL="350838" indent="-342900">
              <a:buClr>
                <a:srgbClr val="FF0000"/>
              </a:buClr>
            </a:pPr>
            <a:endParaRPr lang="es-PE" sz="2000" dirty="0">
              <a:solidFill>
                <a:srgbClr val="3B5C6A"/>
              </a:solidFill>
            </a:endParaRPr>
          </a:p>
          <a:p>
            <a:pPr marL="350838" indent="-342900">
              <a:buClr>
                <a:srgbClr val="FF0000"/>
              </a:buClr>
            </a:pPr>
            <a:endParaRPr lang="es-PE" sz="2000" dirty="0">
              <a:solidFill>
                <a:srgbClr val="3B5C6A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3429000" y="3623846"/>
            <a:ext cx="5105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600" dirty="0">
                <a:solidFill>
                  <a:srgbClr val="3B5C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 Date.DayOfWeek(#date(2020,6,26), Day.Monday)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8875" y="4177817"/>
            <a:ext cx="4400550" cy="990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736FFE4-0769-5B7B-332F-5E2BC06AC5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8330" y="3962400"/>
            <a:ext cx="181927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960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400" dirty="0">
                <a:solidFill>
                  <a:srgbClr val="3B5C6A"/>
                </a:solidFill>
              </a:rPr>
              <a:t>8. FUNCIONES PERSONALIZADAS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0838" indent="-342900" algn="just">
              <a:buClr>
                <a:srgbClr val="3B5C6A"/>
              </a:buClr>
            </a:pPr>
            <a:r>
              <a:rPr lang="es-PE" sz="2000" dirty="0">
                <a:solidFill>
                  <a:srgbClr val="3B5C6A"/>
                </a:solidFill>
              </a:rPr>
              <a:t>Una función es un valor que representa una asignación de un conjunto de valores de argumento a un valor único. </a:t>
            </a:r>
          </a:p>
        </p:txBody>
      </p:sp>
      <p:pic>
        <p:nvPicPr>
          <p:cNvPr id="7" name="Imagen 6"/>
          <p:cNvPicPr/>
          <p:nvPr/>
        </p:nvPicPr>
        <p:blipFill>
          <a:blip r:embed="rId2"/>
          <a:stretch>
            <a:fillRect/>
          </a:stretch>
        </p:blipFill>
        <p:spPr>
          <a:xfrm>
            <a:off x="2686323" y="2639506"/>
            <a:ext cx="2221865" cy="304292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r="1969" b="4798"/>
          <a:stretch/>
        </p:blipFill>
        <p:spPr>
          <a:xfrm>
            <a:off x="5681350" y="5022804"/>
            <a:ext cx="3919851" cy="153039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2623102"/>
            <a:ext cx="4114800" cy="193540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0" name="Flecha curvada hacia abajo 9"/>
          <p:cNvSpPr/>
          <p:nvPr/>
        </p:nvSpPr>
        <p:spPr bwMode="auto">
          <a:xfrm rot="11394049">
            <a:off x="4170999" y="5392525"/>
            <a:ext cx="1863189" cy="579802"/>
          </a:xfrm>
          <a:prstGeom prst="curvedDownArrow">
            <a:avLst/>
          </a:prstGeom>
          <a:solidFill>
            <a:srgbClr val="FFC000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228600">
              <a:spcBef>
                <a:spcPct val="20000"/>
              </a:spcBef>
              <a:buClr>
                <a:srgbClr val="FF0000"/>
              </a:buClr>
            </a:pPr>
            <a:endParaRPr lang="es-PE" dirty="0">
              <a:solidFill>
                <a:srgbClr val="3B5C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2" name="Flecha curvada hacia arriba 11"/>
          <p:cNvSpPr/>
          <p:nvPr/>
        </p:nvSpPr>
        <p:spPr bwMode="auto">
          <a:xfrm rot="16200000">
            <a:off x="9334500" y="4032204"/>
            <a:ext cx="1371600" cy="685800"/>
          </a:xfrm>
          <a:prstGeom prst="curvedUpArrow">
            <a:avLst/>
          </a:prstGeom>
          <a:solidFill>
            <a:srgbClr val="FFC000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228600">
              <a:spcBef>
                <a:spcPct val="20000"/>
              </a:spcBef>
              <a:buClr>
                <a:srgbClr val="FF0000"/>
              </a:buClr>
            </a:pPr>
            <a:endParaRPr lang="es-PE" dirty="0">
              <a:solidFill>
                <a:srgbClr val="3B5C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3" name="Elipse 12"/>
          <p:cNvSpPr/>
          <p:nvPr/>
        </p:nvSpPr>
        <p:spPr bwMode="auto">
          <a:xfrm>
            <a:off x="4876800" y="6165804"/>
            <a:ext cx="331860" cy="270882"/>
          </a:xfrm>
          <a:prstGeom prst="ellipse">
            <a:avLst/>
          </a:prstGeom>
          <a:solidFill>
            <a:srgbClr val="FFC000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228600">
              <a:spcBef>
                <a:spcPct val="20000"/>
              </a:spcBef>
              <a:buClr>
                <a:srgbClr val="FF0000"/>
              </a:buClr>
            </a:pPr>
            <a:r>
              <a:rPr lang="es-PE" sz="1200" dirty="0">
                <a:solidFill>
                  <a:srgbClr val="3B5C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</a:p>
        </p:txBody>
      </p:sp>
      <p:sp>
        <p:nvSpPr>
          <p:cNvPr id="14" name="Elipse 13"/>
          <p:cNvSpPr/>
          <p:nvPr/>
        </p:nvSpPr>
        <p:spPr bwMode="auto">
          <a:xfrm>
            <a:off x="9854370" y="4239663"/>
            <a:ext cx="331860" cy="270882"/>
          </a:xfrm>
          <a:prstGeom prst="ellipse">
            <a:avLst/>
          </a:prstGeom>
          <a:solidFill>
            <a:srgbClr val="FFC000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228600">
              <a:spcBef>
                <a:spcPct val="20000"/>
              </a:spcBef>
              <a:buClr>
                <a:srgbClr val="FF0000"/>
              </a:buClr>
            </a:pPr>
            <a:r>
              <a:rPr lang="es-PE" sz="1200" dirty="0">
                <a:solidFill>
                  <a:srgbClr val="3B5C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493310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400" dirty="0"/>
              <a:t>8. FUNCIONES PERSONALIZADAS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0838" indent="-342900" algn="just">
              <a:buClr>
                <a:srgbClr val="3B5C6A"/>
              </a:buClr>
            </a:pPr>
            <a:r>
              <a:rPr lang="es-PE" sz="2000" dirty="0">
                <a:solidFill>
                  <a:srgbClr val="3B5C6A"/>
                </a:solidFill>
              </a:rPr>
              <a:t>Una función se invoca mediante un conjunto de valores de entrada (los valores de argumento) y genera un único valor de salida (el valor devuelto).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970081"/>
            <a:ext cx="5715000" cy="334327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3955" y="4675670"/>
            <a:ext cx="3276600" cy="9906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8" name="Rectángulo 7"/>
          <p:cNvSpPr/>
          <p:nvPr/>
        </p:nvSpPr>
        <p:spPr bwMode="auto">
          <a:xfrm>
            <a:off x="8427175" y="4838976"/>
            <a:ext cx="762000" cy="762000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228600">
              <a:spcBef>
                <a:spcPct val="20000"/>
              </a:spcBef>
              <a:buClr>
                <a:srgbClr val="FF0000"/>
              </a:buClr>
            </a:pPr>
            <a:endParaRPr lang="es-PE" dirty="0">
              <a:solidFill>
                <a:srgbClr val="3B5C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922" y="2845751"/>
            <a:ext cx="1458499" cy="168619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1" name="Flecha curvada hacia abajo 10"/>
          <p:cNvSpPr/>
          <p:nvPr/>
        </p:nvSpPr>
        <p:spPr bwMode="auto">
          <a:xfrm rot="19370112">
            <a:off x="7000031" y="2957236"/>
            <a:ext cx="1566295" cy="579802"/>
          </a:xfrm>
          <a:prstGeom prst="curvedDownArrow">
            <a:avLst/>
          </a:prstGeom>
          <a:solidFill>
            <a:srgbClr val="FFC000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228600">
              <a:spcBef>
                <a:spcPct val="20000"/>
              </a:spcBef>
              <a:buClr>
                <a:srgbClr val="FF0000"/>
              </a:buClr>
            </a:pPr>
            <a:endParaRPr lang="es-PE" dirty="0">
              <a:solidFill>
                <a:srgbClr val="3B5C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2" name="Flecha curvada hacia la izquierda 11"/>
          <p:cNvSpPr/>
          <p:nvPr/>
        </p:nvSpPr>
        <p:spPr bwMode="auto">
          <a:xfrm rot="4715693">
            <a:off x="7784189" y="5421308"/>
            <a:ext cx="619999" cy="1509859"/>
          </a:xfrm>
          <a:prstGeom prst="curvedLeftArrow">
            <a:avLst>
              <a:gd name="adj1" fmla="val 24140"/>
              <a:gd name="adj2" fmla="val 50000"/>
              <a:gd name="adj3" fmla="val 25000"/>
            </a:avLst>
          </a:prstGeom>
          <a:solidFill>
            <a:srgbClr val="FFC000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228600">
              <a:spcBef>
                <a:spcPct val="20000"/>
              </a:spcBef>
              <a:buClr>
                <a:srgbClr val="FF0000"/>
              </a:buClr>
            </a:pPr>
            <a:endParaRPr lang="es-PE" dirty="0">
              <a:solidFill>
                <a:srgbClr val="3B5C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3" name="Elipse 12"/>
          <p:cNvSpPr/>
          <p:nvPr/>
        </p:nvSpPr>
        <p:spPr bwMode="auto">
          <a:xfrm>
            <a:off x="8927020" y="5731991"/>
            <a:ext cx="331860" cy="270882"/>
          </a:xfrm>
          <a:prstGeom prst="ellipse">
            <a:avLst/>
          </a:prstGeom>
          <a:solidFill>
            <a:srgbClr val="FFC000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228600">
              <a:spcBef>
                <a:spcPct val="20000"/>
              </a:spcBef>
              <a:buClr>
                <a:srgbClr val="FF0000"/>
              </a:buClr>
            </a:pPr>
            <a:r>
              <a:rPr lang="es-PE" sz="1200" dirty="0">
                <a:solidFill>
                  <a:srgbClr val="3B5C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</a:p>
        </p:txBody>
      </p:sp>
      <p:sp>
        <p:nvSpPr>
          <p:cNvPr id="14" name="Elipse 13"/>
          <p:cNvSpPr/>
          <p:nvPr/>
        </p:nvSpPr>
        <p:spPr bwMode="auto">
          <a:xfrm>
            <a:off x="8366560" y="2497673"/>
            <a:ext cx="331860" cy="270882"/>
          </a:xfrm>
          <a:prstGeom prst="ellipse">
            <a:avLst/>
          </a:prstGeom>
          <a:solidFill>
            <a:srgbClr val="FFC000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228600">
              <a:spcBef>
                <a:spcPct val="20000"/>
              </a:spcBef>
              <a:buClr>
                <a:srgbClr val="FF0000"/>
              </a:buClr>
            </a:pPr>
            <a:r>
              <a:rPr lang="es-PE" sz="1200" dirty="0">
                <a:solidFill>
                  <a:srgbClr val="3B5C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120907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altLang="zh-CN" sz="4400" dirty="0">
                <a:ea typeface="SimSun" pitchFamily="2" charset="-122"/>
              </a:rPr>
              <a:t>Ejercicio 2.3 : </a:t>
            </a:r>
            <a:r>
              <a:rPr lang="es-PE" sz="4400" dirty="0"/>
              <a:t>Distribuir valores en un rango de fechas de días hábiles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Clr>
                <a:srgbClr val="FF0000"/>
              </a:buClr>
              <a:buNone/>
              <a:tabLst>
                <a:tab pos="355600" algn="l"/>
              </a:tabLst>
              <a:defRPr/>
            </a:pPr>
            <a:r>
              <a:rPr lang="es-PE" altLang="zh-CN" sz="2800" dirty="0">
                <a:ea typeface="SimSun" pitchFamily="2" charset="-122"/>
              </a:rPr>
              <a:t>En este ejercicio, el alumno podrá:</a:t>
            </a:r>
          </a:p>
          <a:p>
            <a:pPr marL="0" indent="0" algn="just">
              <a:spcBef>
                <a:spcPts val="0"/>
              </a:spcBef>
              <a:buClr>
                <a:srgbClr val="FF0000"/>
              </a:buClr>
              <a:tabLst>
                <a:tab pos="355600" algn="l"/>
              </a:tabLst>
              <a:defRPr/>
            </a:pPr>
            <a:endParaRPr lang="es-PE" sz="2800" dirty="0">
              <a:ea typeface="SimSun" pitchFamily="2" charset="-122"/>
              <a:cs typeface="Arial" pitchFamily="34" charset="0"/>
            </a:endParaRPr>
          </a:p>
          <a:p>
            <a:pPr marL="342900" indent="-342900" algn="just">
              <a:spcBef>
                <a:spcPts val="0"/>
              </a:spcBef>
              <a:buClr>
                <a:srgbClr val="3B5C6A"/>
              </a:buClr>
              <a:tabLst>
                <a:tab pos="355600" algn="l"/>
              </a:tabLst>
              <a:defRPr/>
            </a:pPr>
            <a:r>
              <a:rPr lang="es-PE" sz="2800" dirty="0">
                <a:cs typeface="Arial" pitchFamily="34" charset="0"/>
              </a:rPr>
              <a:t> Aplicar funciones personalizadas a un conjunto de datos. </a:t>
            </a:r>
          </a:p>
          <a:p>
            <a:pPr marL="355600" indent="-355600" algn="just">
              <a:spcBef>
                <a:spcPts val="0"/>
              </a:spcBef>
              <a:buClr>
                <a:srgbClr val="FF0000"/>
              </a:buClr>
              <a:tabLst>
                <a:tab pos="355600" algn="l"/>
              </a:tabLst>
              <a:defRPr/>
            </a:pPr>
            <a:endParaRPr lang="es-PE" sz="2800" dirty="0"/>
          </a:p>
        </p:txBody>
      </p:sp>
    </p:spTree>
    <p:extLst>
      <p:ext uri="{BB962C8B-B14F-4D97-AF65-F5344CB8AC3E}">
        <p14:creationId xmlns:p14="http://schemas.microsoft.com/office/powerpoint/2010/main" val="11623196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PE" altLang="zh-CN" sz="4000" dirty="0">
                <a:ea typeface="SimSun" pitchFamily="2" charset="-122"/>
              </a:rPr>
              <a:t>Ejercicio 2.4: </a:t>
            </a:r>
            <a:r>
              <a:rPr lang="es-PE" sz="4000" dirty="0"/>
              <a:t>Crear Parámetros y Funciones en Power BI para combinar archivos desde una carpeta 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838200" y="2057399"/>
            <a:ext cx="10515600" cy="4119563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Clr>
                <a:srgbClr val="FF0000"/>
              </a:buClr>
              <a:buNone/>
              <a:tabLst>
                <a:tab pos="355600" algn="l"/>
              </a:tabLst>
              <a:defRPr/>
            </a:pPr>
            <a:r>
              <a:rPr lang="es-PE" altLang="zh-CN" sz="2800" dirty="0">
                <a:ea typeface="SimSun" pitchFamily="2" charset="-122"/>
              </a:rPr>
              <a:t>En este ejercicio, el alumno podrá:</a:t>
            </a:r>
          </a:p>
          <a:p>
            <a:pPr marL="0" indent="0" algn="just">
              <a:spcBef>
                <a:spcPts val="0"/>
              </a:spcBef>
              <a:buClr>
                <a:srgbClr val="FF0000"/>
              </a:buClr>
              <a:tabLst>
                <a:tab pos="355600" algn="l"/>
              </a:tabLst>
              <a:defRPr/>
            </a:pPr>
            <a:endParaRPr lang="es-PE" sz="2800" dirty="0">
              <a:cs typeface="Arial" pitchFamily="34" charset="0"/>
            </a:endParaRPr>
          </a:p>
          <a:p>
            <a:pPr marL="355600" indent="-355600" algn="just">
              <a:spcBef>
                <a:spcPts val="0"/>
              </a:spcBef>
              <a:buClr>
                <a:srgbClr val="3B5C6A"/>
              </a:buClr>
              <a:tabLst>
                <a:tab pos="355600" algn="l"/>
              </a:tabLst>
              <a:defRPr/>
            </a:pPr>
            <a:r>
              <a:rPr lang="es-PE" sz="2800" dirty="0">
                <a:cs typeface="Arial" pitchFamily="34" charset="0"/>
              </a:rPr>
              <a:t>Aplicando funciones y parámetros para carga masiva de datos.</a:t>
            </a:r>
          </a:p>
          <a:p>
            <a:pPr>
              <a:spcBef>
                <a:spcPts val="0"/>
              </a:spcBef>
            </a:pPr>
            <a:endParaRPr lang="es-PE" sz="2800" dirty="0"/>
          </a:p>
        </p:txBody>
      </p:sp>
    </p:spTree>
    <p:extLst>
      <p:ext uri="{BB962C8B-B14F-4D97-AF65-F5344CB8AC3E}">
        <p14:creationId xmlns:p14="http://schemas.microsoft.com/office/powerpoint/2010/main" val="2333749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eaLnBrk="1" hangingPunct="1"/>
            <a:r>
              <a:rPr lang="es-PE" altLang="zh-CN" sz="4400" dirty="0">
                <a:ea typeface="SimSun" pitchFamily="2" charset="-122"/>
              </a:rPr>
              <a:t>AGENDA</a:t>
            </a:r>
          </a:p>
        </p:txBody>
      </p:sp>
      <p:sp>
        <p:nvSpPr>
          <p:cNvPr id="4099" name="Rectangle 1031"/>
          <p:cNvSpPr>
            <a:spLocks noGrp="1" noChangeArrowheads="1"/>
          </p:cNvSpPr>
          <p:nvPr>
            <p:ph idx="1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marL="457200" indent="-457200">
              <a:buClr>
                <a:srgbClr val="3B5C6A"/>
              </a:buClr>
              <a:buFont typeface="+mj-lt"/>
              <a:buAutoNum type="arabicPeriod"/>
            </a:pPr>
            <a:r>
              <a:rPr lang="es-PE" sz="2800" dirty="0"/>
              <a:t>Crear modelo de negocios </a:t>
            </a:r>
          </a:p>
          <a:p>
            <a:pPr marL="457200" indent="-457200">
              <a:buClr>
                <a:srgbClr val="3B5C6A"/>
              </a:buClr>
              <a:buFont typeface="+mj-lt"/>
              <a:buAutoNum type="arabicPeriod"/>
            </a:pPr>
            <a:r>
              <a:rPr lang="es-PE" sz="2800" dirty="0"/>
              <a:t>Lenguaje M</a:t>
            </a:r>
          </a:p>
          <a:p>
            <a:pPr marL="457200" indent="-457200">
              <a:buClr>
                <a:srgbClr val="3B5C6A"/>
              </a:buClr>
              <a:buFont typeface="+mj-lt"/>
              <a:buAutoNum type="arabicPeriod"/>
            </a:pPr>
            <a:r>
              <a:rPr lang="es-MX" sz="2800" dirty="0"/>
              <a:t>Operadores de lenguaje M</a:t>
            </a:r>
          </a:p>
          <a:p>
            <a:pPr marL="457200" indent="-457200">
              <a:buClr>
                <a:srgbClr val="3B5C6A"/>
              </a:buClr>
              <a:buFont typeface="+mj-lt"/>
              <a:buAutoNum type="arabicPeriod"/>
            </a:pPr>
            <a:r>
              <a:rPr lang="es-PE" sz="2800" dirty="0"/>
              <a:t>Declaraciones </a:t>
            </a:r>
          </a:p>
          <a:p>
            <a:pPr marL="457200" indent="-457200">
              <a:buClr>
                <a:srgbClr val="3B5C6A"/>
              </a:buClr>
              <a:buFont typeface="+mj-lt"/>
              <a:buAutoNum type="arabicPeriod"/>
            </a:pPr>
            <a:r>
              <a:rPr lang="es-PE" sz="2800" dirty="0"/>
              <a:t>Statements Try Otherwise</a:t>
            </a:r>
          </a:p>
          <a:p>
            <a:pPr marL="457200" indent="-457200">
              <a:buClr>
                <a:srgbClr val="3B5C6A"/>
              </a:buClr>
              <a:buFont typeface="+mj-lt"/>
              <a:buAutoNum type="arabicPeriod"/>
            </a:pPr>
            <a:r>
              <a:rPr lang="es-PE" sz="2800" dirty="0"/>
              <a:t>Funciones Lenguaje M</a:t>
            </a:r>
          </a:p>
          <a:p>
            <a:pPr marL="457200" indent="-457200">
              <a:buClr>
                <a:srgbClr val="3B5C6A"/>
              </a:buClr>
              <a:buFont typeface="+mj-lt"/>
              <a:buAutoNum type="arabicPeriod"/>
            </a:pPr>
            <a:r>
              <a:rPr lang="es-PE" sz="2800" dirty="0"/>
              <a:t>Parámetros</a:t>
            </a:r>
          </a:p>
          <a:p>
            <a:pPr marL="457200" indent="-457200">
              <a:buClr>
                <a:srgbClr val="3B5C6A"/>
              </a:buClr>
              <a:buFont typeface="+mj-lt"/>
              <a:buAutoNum type="arabicPeriod"/>
            </a:pPr>
            <a:r>
              <a:rPr lang="es-PE" sz="2800" dirty="0"/>
              <a:t>Funciones personalizadas</a:t>
            </a:r>
            <a:endParaRPr lang="es-PE" sz="3200" dirty="0"/>
          </a:p>
        </p:txBody>
      </p:sp>
    </p:spTree>
    <p:extLst>
      <p:ext uri="{BB962C8B-B14F-4D97-AF65-F5344CB8AC3E}">
        <p14:creationId xmlns:p14="http://schemas.microsoft.com/office/powerpoint/2010/main" val="2635177853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eaLnBrk="1" hangingPunct="1"/>
            <a:r>
              <a:rPr lang="es-PE" altLang="zh-CN" sz="4400" dirty="0">
                <a:ea typeface="SimSun" pitchFamily="2" charset="-122"/>
              </a:rPr>
              <a:t>TAREA Nº 2</a:t>
            </a:r>
            <a:r>
              <a:rPr lang="es-PE" altLang="zh-CN" sz="4400" dirty="0"/>
              <a:t>: </a:t>
            </a:r>
            <a:r>
              <a:rPr lang="es-ES" altLang="zh-CN" sz="4400" dirty="0">
                <a:ea typeface="SimSun" pitchFamily="2" charset="-122"/>
              </a:rPr>
              <a:t> C</a:t>
            </a:r>
            <a:r>
              <a:rPr lang="es-ES" sz="4400" dirty="0">
                <a:ea typeface="SimSun" pitchFamily="2" charset="-122"/>
              </a:rPr>
              <a:t>OMBINAR CONSULTAS CON COINCIDENCIA APROXIMADA</a:t>
            </a:r>
            <a:endParaRPr lang="es-PE" altLang="zh-CN" sz="4400" dirty="0">
              <a:ea typeface="SimSun" pitchFamily="2" charset="-122"/>
            </a:endParaRP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PE" altLang="zh-CN" sz="2800" dirty="0">
                <a:ea typeface="SimSun" pitchFamily="2" charset="-122"/>
              </a:rPr>
              <a:t>Al finalizar la tarea, el alumno logrará:</a:t>
            </a:r>
          </a:p>
          <a:p>
            <a:pPr marL="0" indent="0">
              <a:spcBef>
                <a:spcPts val="0"/>
              </a:spcBef>
            </a:pPr>
            <a:endParaRPr lang="es-PE" altLang="zh-CN" sz="2800" dirty="0">
              <a:ea typeface="SimSun" pitchFamily="2" charset="-122"/>
            </a:endParaRPr>
          </a:p>
          <a:p>
            <a:pPr marL="342900" lvl="1" indent="-342900" algn="just">
              <a:spcBef>
                <a:spcPts val="0"/>
              </a:spcBef>
              <a:buClr>
                <a:srgbClr val="3B5C6A"/>
              </a:buClr>
            </a:pPr>
            <a:r>
              <a:rPr lang="es-ES" sz="2800" dirty="0"/>
              <a:t>Fusionar los datos desde un origen Web usando coincidencia aproximada.</a:t>
            </a:r>
          </a:p>
          <a:p>
            <a:pPr marL="342900" lvl="1" indent="-342900" algn="just">
              <a:spcBef>
                <a:spcPts val="0"/>
              </a:spcBef>
            </a:pPr>
            <a:endParaRPr lang="es-ES" sz="2800" dirty="0"/>
          </a:p>
          <a:p>
            <a:pPr marL="342900" lvl="1" indent="-342900" algn="just">
              <a:spcBef>
                <a:spcPts val="0"/>
              </a:spcBef>
            </a:pPr>
            <a:endParaRPr lang="es-ES" sz="2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algn="just">
              <a:spcBef>
                <a:spcPts val="0"/>
              </a:spcBef>
            </a:pPr>
            <a:endParaRPr lang="es-PE" sz="2800" dirty="0"/>
          </a:p>
        </p:txBody>
      </p:sp>
    </p:spTree>
    <p:extLst>
      <p:ext uri="{BB962C8B-B14F-4D97-AF65-F5344CB8AC3E}">
        <p14:creationId xmlns:p14="http://schemas.microsoft.com/office/powerpoint/2010/main" val="2707880193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eaLnBrk="1" hangingPunct="1"/>
            <a:r>
              <a:rPr lang="es-419" altLang="zh-CN" sz="4400" dirty="0">
                <a:ea typeface="SimSun" pitchFamily="2" charset="-122"/>
              </a:rPr>
              <a:t>BIBLIOGRAFÍAS</a:t>
            </a:r>
            <a:endParaRPr lang="es-PE" altLang="zh-CN" sz="4400" dirty="0">
              <a:ea typeface="SimSun" pitchFamily="2" charset="-122"/>
            </a:endParaRPr>
          </a:p>
        </p:txBody>
      </p:sp>
      <p:sp>
        <p:nvSpPr>
          <p:cNvPr id="20483" name="Rectangle 1031"/>
          <p:cNvSpPr>
            <a:spLocks noGrp="1" noChangeArrowheads="1"/>
          </p:cNvSpPr>
          <p:nvPr>
            <p:ph idx="1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s-PE" sz="2000" dirty="0"/>
              <a:t>Se sugiere revisar los siguientes enlaces para profundizar en los conceptos tratados en el presente capítulo:</a:t>
            </a:r>
            <a:r>
              <a:rPr lang="es-PE" altLang="zh-CN" sz="2000" dirty="0">
                <a:ea typeface="SimSun" pitchFamily="2" charset="-122"/>
              </a:rPr>
              <a:t>  </a:t>
            </a:r>
          </a:p>
          <a:p>
            <a:pPr marL="0" indent="0">
              <a:spcBef>
                <a:spcPts val="0"/>
              </a:spcBef>
            </a:pPr>
            <a:endParaRPr lang="es-PE" altLang="zh-CN" dirty="0">
              <a:ea typeface="SimSun" pitchFamily="2" charset="-122"/>
            </a:endParaRPr>
          </a:p>
          <a:p>
            <a:pPr marL="342900" lvl="1" indent="-342900" algn="just">
              <a:spcBef>
                <a:spcPts val="0"/>
              </a:spcBef>
              <a:buClr>
                <a:srgbClr val="3B5C6A"/>
              </a:buClr>
            </a:pPr>
            <a:r>
              <a:rPr lang="es-419" altLang="zh-CN" sz="2000" dirty="0"/>
              <a:t>Modelo de Negocios, definición, aplicación y optimización con herramientas de BI</a:t>
            </a:r>
          </a:p>
          <a:p>
            <a:pPr marL="355600" lvl="1" indent="0">
              <a:spcBef>
                <a:spcPts val="0"/>
              </a:spcBef>
              <a:buClr>
                <a:srgbClr val="FF0000"/>
              </a:buClr>
              <a:buNone/>
            </a:pPr>
            <a:r>
              <a:rPr lang="es-419" altLang="zh-CN" sz="2000" dirty="0">
                <a:ea typeface="SimSun" pitchFamily="2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https://blog.comparasoftware.com/modelo-de-negocio/</a:t>
            </a:r>
            <a:endParaRPr lang="es-419" altLang="zh-CN" sz="2000" dirty="0">
              <a:ea typeface="SimSun" pitchFamily="2" charset="-122"/>
            </a:endParaRPr>
          </a:p>
          <a:p>
            <a:pPr marL="342900" lvl="1" indent="-342900" algn="just">
              <a:spcBef>
                <a:spcPts val="0"/>
              </a:spcBef>
              <a:buClr>
                <a:srgbClr val="FF0000"/>
              </a:buClr>
            </a:pPr>
            <a:endParaRPr lang="es-419" altLang="zh-CN" sz="2000" dirty="0"/>
          </a:p>
          <a:p>
            <a:pPr marL="342900" lvl="1" indent="-342900" algn="just">
              <a:spcBef>
                <a:spcPts val="0"/>
              </a:spcBef>
              <a:buClr>
                <a:srgbClr val="3B5C6A"/>
              </a:buClr>
            </a:pPr>
            <a:r>
              <a:rPr lang="es-419" altLang="zh-CN" sz="2000" dirty="0"/>
              <a:t>Creando proyectos de Inteligencia de negocios</a:t>
            </a:r>
            <a:endParaRPr lang="es-PE" altLang="zh-CN" sz="2000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55600" lvl="1" indent="0">
              <a:spcBef>
                <a:spcPts val="0"/>
              </a:spcBef>
              <a:buClr>
                <a:srgbClr val="FF0000"/>
              </a:buClr>
              <a:buNone/>
            </a:pPr>
            <a:r>
              <a:rPr lang="es-PE" altLang="zh-CN" sz="2000" dirty="0">
                <a:ea typeface="SimSun" pitchFamily="2" charset="-12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https://www.youtube.com/watch?v=LDi58x7OAVw/</a:t>
            </a:r>
            <a:endParaRPr lang="es-PE" altLang="zh-CN" sz="2000" dirty="0">
              <a:ea typeface="SimSun" pitchFamily="2" charset="-122"/>
            </a:endParaRPr>
          </a:p>
          <a:p>
            <a:pPr marL="342900" lvl="1" indent="-342900" algn="just">
              <a:spcBef>
                <a:spcPts val="0"/>
              </a:spcBef>
              <a:buClr>
                <a:srgbClr val="FF0000"/>
              </a:buClr>
            </a:pPr>
            <a:endParaRPr lang="es-ES" altLang="zh-CN" sz="2000" dirty="0"/>
          </a:p>
          <a:p>
            <a:pPr marL="342900" lvl="1" indent="-342900" algn="just">
              <a:spcBef>
                <a:spcPts val="0"/>
              </a:spcBef>
              <a:buClr>
                <a:srgbClr val="3B5C6A"/>
              </a:buClr>
            </a:pPr>
            <a:r>
              <a:rPr lang="es-ES" altLang="zh-CN" sz="2000" dirty="0"/>
              <a:t>Referencia de la función Power Query M</a:t>
            </a:r>
            <a:endParaRPr lang="es-PE" altLang="zh-CN" sz="2000" dirty="0"/>
          </a:p>
          <a:p>
            <a:pPr marL="355600" lvl="1" indent="0">
              <a:spcBef>
                <a:spcPts val="0"/>
              </a:spcBef>
              <a:buClr>
                <a:srgbClr val="FF0000"/>
              </a:buClr>
              <a:buNone/>
            </a:pPr>
            <a:r>
              <a:rPr lang="es-PE" altLang="zh-CN" sz="2000" dirty="0">
                <a:ea typeface="SimSun" pitchFamily="2" charset="-122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https://docs.microsoft.com/en-us/powerquery-m/power-query-m-function-reference</a:t>
            </a:r>
            <a:endParaRPr lang="es-PE" altLang="zh-CN" sz="2000" dirty="0">
              <a:ea typeface="SimSun" pitchFamily="2" charset="-122"/>
            </a:endParaRPr>
          </a:p>
          <a:p>
            <a:pPr marL="342900" lvl="1" indent="-342900" algn="just">
              <a:spcBef>
                <a:spcPts val="0"/>
              </a:spcBef>
              <a:buClr>
                <a:srgbClr val="FF0000"/>
              </a:buClr>
            </a:pPr>
            <a:endParaRPr lang="es-PE" altLang="zh-CN" sz="2000" dirty="0"/>
          </a:p>
          <a:p>
            <a:pPr marL="342900" lvl="1" indent="-342900" algn="just">
              <a:spcBef>
                <a:spcPts val="0"/>
              </a:spcBef>
              <a:buClr>
                <a:srgbClr val="3B5C6A"/>
              </a:buClr>
            </a:pPr>
            <a:r>
              <a:rPr lang="es-PE" altLang="zh-CN" sz="2000" dirty="0"/>
              <a:t>Parámetros de consulta M dinámicos en Power BI Desktop</a:t>
            </a:r>
          </a:p>
          <a:p>
            <a:pPr marL="355600" lvl="1" indent="0">
              <a:spcBef>
                <a:spcPts val="0"/>
              </a:spcBef>
              <a:buClr>
                <a:srgbClr val="FF0000"/>
              </a:buClr>
              <a:buNone/>
              <a:tabLst>
                <a:tab pos="355600" algn="l"/>
              </a:tabLst>
            </a:pPr>
            <a:r>
              <a:rPr lang="es-PE" altLang="zh-CN" sz="2000" dirty="0">
                <a:ea typeface="SimSun" pitchFamily="2" charset="-122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https://docs.microsoft.com/es-es/power-bi/connect-data/desktop-dynamic-m-query-parameters</a:t>
            </a:r>
            <a:endParaRPr lang="es-PE" altLang="zh-CN" sz="2000" dirty="0"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5004062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eaLnBrk="1" hangingPunct="1"/>
            <a:r>
              <a:rPr lang="es-PE" altLang="zh-CN" sz="4400" dirty="0">
                <a:ea typeface="SimSun" pitchFamily="2" charset="-122"/>
              </a:rPr>
              <a:t>RESUMEN</a:t>
            </a:r>
          </a:p>
        </p:txBody>
      </p:sp>
      <p:sp>
        <p:nvSpPr>
          <p:cNvPr id="21507" name="Rectangle 1031"/>
          <p:cNvSpPr>
            <a:spLocks noGrp="1" noChangeArrowheads="1"/>
          </p:cNvSpPr>
          <p:nvPr>
            <p:ph idx="1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Clr>
                <a:schemeClr val="accent2"/>
              </a:buClr>
              <a:buNone/>
            </a:pPr>
            <a:r>
              <a:rPr lang="es-PE" altLang="zh-CN" sz="2800" dirty="0">
                <a:ea typeface="SimSun" pitchFamily="2" charset="-122"/>
                <a:sym typeface="Times New Roman" pitchFamily="18" charset="0"/>
              </a:rPr>
              <a:t>En este capítulo, usted aprendió:</a:t>
            </a:r>
          </a:p>
          <a:p>
            <a:pPr marL="342900" indent="-342900" algn="just">
              <a:spcBef>
                <a:spcPts val="0"/>
              </a:spcBef>
              <a:buClr>
                <a:schemeClr val="accent2"/>
              </a:buClr>
            </a:pPr>
            <a:endParaRPr lang="es-PE" altLang="zh-CN" sz="2800" dirty="0">
              <a:ea typeface="SimSun" pitchFamily="2" charset="-122"/>
              <a:sym typeface="Times New Roman" pitchFamily="18" charset="0"/>
            </a:endParaRPr>
          </a:p>
          <a:p>
            <a:pPr marL="342900" indent="-342900" algn="just">
              <a:spcBef>
                <a:spcPts val="0"/>
              </a:spcBef>
              <a:buClr>
                <a:srgbClr val="3B5C6A"/>
              </a:buClr>
            </a:pPr>
            <a:r>
              <a:rPr lang="es-PE" altLang="zh-CN" sz="2800" dirty="0">
                <a:ea typeface="SimSun" pitchFamily="2" charset="-122"/>
                <a:sym typeface="Times New Roman" pitchFamily="18" charset="0"/>
              </a:rPr>
              <a:t>El diseño de un modelo de datos proporciona una alternativa para identificar los diferentes procesos de negocio que requieren ser evaluados para una adecuada toma de decisiones. </a:t>
            </a:r>
          </a:p>
          <a:p>
            <a:pPr marL="342900" indent="-342900" algn="just">
              <a:spcBef>
                <a:spcPts val="0"/>
              </a:spcBef>
              <a:buClr>
                <a:srgbClr val="3B5C6A"/>
              </a:buClr>
            </a:pPr>
            <a:r>
              <a:rPr lang="es-PE" altLang="zh-CN" sz="2800" dirty="0">
                <a:ea typeface="SimSun" pitchFamily="2" charset="-122"/>
                <a:sym typeface="Times New Roman" pitchFamily="18" charset="0"/>
              </a:rPr>
              <a:t>La existencia de dos tipos de modelamiento (estrella y copo de nieve) proporcionan la flexibilidad que se requiere para los diferentes escenarios de negocio actual.</a:t>
            </a:r>
          </a:p>
          <a:p>
            <a:pPr marL="342900" indent="-342900" algn="just">
              <a:spcBef>
                <a:spcPts val="0"/>
              </a:spcBef>
              <a:buClr>
                <a:schemeClr val="accent2"/>
              </a:buClr>
            </a:pPr>
            <a:endParaRPr lang="es-PE" altLang="zh-CN" sz="2800" dirty="0">
              <a:ea typeface="SimSun" pitchFamily="2" charset="-122"/>
              <a:sym typeface="Times New Roman" pitchFamily="18" charset="0"/>
            </a:endParaRPr>
          </a:p>
          <a:p>
            <a:pPr marL="342900" indent="-342900" algn="just">
              <a:spcBef>
                <a:spcPts val="0"/>
              </a:spcBef>
              <a:buClr>
                <a:schemeClr val="accent2"/>
              </a:buClr>
            </a:pPr>
            <a:endParaRPr lang="es-PE" altLang="zh-CN" sz="2800" dirty="0">
              <a:ea typeface="SimSun" pitchFamily="2" charset="-122"/>
              <a:sym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89792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400" dirty="0">
                <a:solidFill>
                  <a:srgbClr val="3B5C6A"/>
                </a:solidFill>
              </a:rPr>
              <a:t>1. CREAR MODELO DE NEGOCIOS</a:t>
            </a:r>
            <a:endParaRPr lang="en-US" sz="4400" dirty="0">
              <a:solidFill>
                <a:srgbClr val="3B5C6A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27578" t="40380"/>
          <a:stretch/>
        </p:blipFill>
        <p:spPr>
          <a:xfrm>
            <a:off x="2222285" y="5605863"/>
            <a:ext cx="1454212" cy="103044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6" name="CuadroTexto 5"/>
          <p:cNvSpPr txBox="1"/>
          <p:nvPr/>
        </p:nvSpPr>
        <p:spPr>
          <a:xfrm>
            <a:off x="1706336" y="1805306"/>
            <a:ext cx="291059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C000"/>
              </a:buClr>
              <a:buFont typeface="+mj-lt"/>
              <a:buAutoNum type="arabicPeriod"/>
            </a:pPr>
            <a:r>
              <a:rPr lang="es-MX" sz="1400" b="1" dirty="0">
                <a:solidFill>
                  <a:srgbClr val="3B5C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Referencia / Duplicar </a:t>
            </a:r>
          </a:p>
          <a:p>
            <a:pPr marL="355600" indent="-355600">
              <a:buClr>
                <a:srgbClr val="FFC000"/>
              </a:buClr>
              <a:buFont typeface="Calibri" panose="020F0502020204030204" pitchFamily="34" charset="0"/>
              <a:buChar char="−"/>
            </a:pPr>
            <a:r>
              <a:rPr lang="es-MX" sz="1200" dirty="0">
                <a:solidFill>
                  <a:srgbClr val="3B5C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Para separar los datos de las tablas de dimensiones y las tablas de hechos o transacciones</a:t>
            </a:r>
            <a:endParaRPr lang="es-PE" sz="1200" dirty="0">
              <a:solidFill>
                <a:srgbClr val="3B5C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5004566" y="1758536"/>
            <a:ext cx="27678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C000"/>
              </a:buClr>
              <a:buFont typeface="+mj-lt"/>
              <a:buAutoNum type="arabicPeriod" startAt="2"/>
            </a:pPr>
            <a:r>
              <a:rPr lang="es-MX" sz="1400" b="1" dirty="0">
                <a:solidFill>
                  <a:srgbClr val="3B5C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Crear Dimensiones</a:t>
            </a:r>
          </a:p>
          <a:p>
            <a:pPr marL="355600" indent="-355600">
              <a:buClr>
                <a:srgbClr val="FFC000"/>
              </a:buClr>
              <a:buFont typeface="Calibri" panose="020F0502020204030204" pitchFamily="34" charset="0"/>
              <a:buChar char="−"/>
            </a:pPr>
            <a:r>
              <a:rPr lang="es-MX" sz="1200" dirty="0">
                <a:solidFill>
                  <a:srgbClr val="3B5C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Elegir de la tabla original solo los campos relacionado a la dimensión a crear (códigos, descripciones y demás)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8085327" y="1707447"/>
            <a:ext cx="24677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C000"/>
              </a:buClr>
              <a:buFont typeface="+mj-lt"/>
              <a:buAutoNum type="arabicPeriod" startAt="3"/>
            </a:pPr>
            <a:r>
              <a:rPr lang="es-MX" sz="1400" b="1" dirty="0">
                <a:solidFill>
                  <a:srgbClr val="3B5C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Datos únicos</a:t>
            </a:r>
          </a:p>
          <a:p>
            <a:pPr marL="355600" indent="-355600">
              <a:buClr>
                <a:srgbClr val="FFC000"/>
              </a:buClr>
              <a:buFont typeface="Calibri" panose="020F0502020204030204" pitchFamily="34" charset="0"/>
              <a:buChar char="−"/>
            </a:pPr>
            <a:r>
              <a:rPr lang="es-MX" sz="1200" dirty="0">
                <a:solidFill>
                  <a:srgbClr val="3B5C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Las perspectivas de negocio deben almacenar datos únicos por ser tablas maestras.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1732174" y="4462050"/>
            <a:ext cx="288118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C000"/>
              </a:buClr>
              <a:buFont typeface="+mj-lt"/>
              <a:buAutoNum type="arabicPeriod" startAt="4"/>
            </a:pPr>
            <a:r>
              <a:rPr lang="es-MX" sz="1400" b="1" dirty="0">
                <a:solidFill>
                  <a:srgbClr val="3B5C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Crear Clave única (ID)</a:t>
            </a:r>
          </a:p>
          <a:p>
            <a:pPr marL="355600" indent="-355600">
              <a:buClr>
                <a:srgbClr val="FFC000"/>
              </a:buClr>
              <a:buFont typeface="Calibri" panose="020F0502020204030204" pitchFamily="34" charset="0"/>
              <a:buChar char="−"/>
              <a:tabLst>
                <a:tab pos="273050" algn="l"/>
              </a:tabLst>
            </a:pPr>
            <a:r>
              <a:rPr lang="es-PE" sz="1200" dirty="0">
                <a:solidFill>
                  <a:srgbClr val="3B5C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Las tablas de dimensión deben disponer de una clave única (ID). En caso que no cuente con una clave única de origen, se creará.</a:t>
            </a:r>
          </a:p>
          <a:p>
            <a:pPr lvl="1">
              <a:buClr>
                <a:srgbClr val="FFC000"/>
              </a:buClr>
            </a:pPr>
            <a:endParaRPr lang="es-MX" sz="1200" dirty="0">
              <a:solidFill>
                <a:srgbClr val="3B5C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5092044" y="4528644"/>
            <a:ext cx="2514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C000"/>
              </a:buClr>
              <a:buFont typeface="+mj-lt"/>
              <a:buAutoNum type="arabicPeriod" startAt="5"/>
            </a:pPr>
            <a:r>
              <a:rPr lang="es-MX" sz="1400" b="1" dirty="0">
                <a:solidFill>
                  <a:srgbClr val="3B5C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Combinar </a:t>
            </a:r>
          </a:p>
          <a:p>
            <a:pPr marL="355600" indent="-355600">
              <a:buClr>
                <a:srgbClr val="FFC000"/>
              </a:buClr>
              <a:buFont typeface="Calibri" panose="020F0502020204030204" pitchFamily="34" charset="0"/>
              <a:buChar char="−"/>
            </a:pPr>
            <a:r>
              <a:rPr lang="es-MX" sz="1200" dirty="0">
                <a:solidFill>
                  <a:srgbClr val="3B5C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Mezclar tablas de transacciones y tablas de dimensión para obtener las llaves foráneas (FK.)</a:t>
            </a:r>
            <a:endParaRPr lang="es-PE" sz="1200" dirty="0">
              <a:solidFill>
                <a:srgbClr val="3B5C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8085327" y="4474826"/>
            <a:ext cx="268050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C000"/>
              </a:buClr>
              <a:buFont typeface="+mj-lt"/>
              <a:buAutoNum type="arabicPeriod" startAt="6"/>
            </a:pPr>
            <a:r>
              <a:rPr lang="es-MX" sz="1400" b="1" dirty="0">
                <a:solidFill>
                  <a:srgbClr val="3B5C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Crear Tabla de hechos</a:t>
            </a:r>
          </a:p>
          <a:p>
            <a:pPr marL="355600" indent="-355600">
              <a:buClr>
                <a:srgbClr val="FFC000"/>
              </a:buClr>
              <a:buFont typeface="Calibri" panose="020F0502020204030204" pitchFamily="34" charset="0"/>
              <a:buChar char="−"/>
            </a:pPr>
            <a:r>
              <a:rPr lang="es-MX" sz="1200" dirty="0">
                <a:solidFill>
                  <a:srgbClr val="3B5C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Elegir de la tabla original solo columnas de campos llaves y columna de medidas.</a:t>
            </a:r>
            <a:endParaRPr lang="es-PE" sz="1200" dirty="0">
              <a:solidFill>
                <a:srgbClr val="3B5C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3"/>
          <a:srcRect t="4809"/>
          <a:stretch/>
        </p:blipFill>
        <p:spPr>
          <a:xfrm>
            <a:off x="8543710" y="5368515"/>
            <a:ext cx="1386614" cy="106144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8998" y="5613990"/>
            <a:ext cx="1809058" cy="109161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5" name="Imagen 14"/>
          <p:cNvPicPr>
            <a:picLocks noChangeAspect="1"/>
          </p:cNvPicPr>
          <p:nvPr/>
        </p:nvPicPr>
        <p:blipFill rotWithShape="1">
          <a:blip r:embed="rId3"/>
          <a:srcRect t="4809"/>
          <a:stretch/>
        </p:blipFill>
        <p:spPr>
          <a:xfrm>
            <a:off x="5528999" y="3036306"/>
            <a:ext cx="1465125" cy="103593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6" name="Imagen 15"/>
          <p:cNvPicPr>
            <a:picLocks noChangeAspect="1"/>
          </p:cNvPicPr>
          <p:nvPr/>
        </p:nvPicPr>
        <p:blipFill rotWithShape="1">
          <a:blip r:embed="rId5"/>
          <a:srcRect t="30037"/>
          <a:stretch/>
        </p:blipFill>
        <p:spPr>
          <a:xfrm>
            <a:off x="8511191" y="2814235"/>
            <a:ext cx="1551141" cy="123278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9" name="Conector 18"/>
          <p:cNvSpPr/>
          <p:nvPr/>
        </p:nvSpPr>
        <p:spPr>
          <a:xfrm>
            <a:off x="1706337" y="1820275"/>
            <a:ext cx="328749" cy="270342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rgbClr val="3B5C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endParaRPr lang="es-PE" sz="1600" dirty="0">
              <a:solidFill>
                <a:srgbClr val="3B5C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1" name="Conector 20"/>
          <p:cNvSpPr/>
          <p:nvPr/>
        </p:nvSpPr>
        <p:spPr>
          <a:xfrm>
            <a:off x="4953000" y="4555305"/>
            <a:ext cx="400144" cy="270342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rgbClr val="3B5C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  <a:endParaRPr lang="es-PE" sz="1600" dirty="0">
              <a:solidFill>
                <a:srgbClr val="3B5C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2" name="Conector 21"/>
          <p:cNvSpPr/>
          <p:nvPr/>
        </p:nvSpPr>
        <p:spPr>
          <a:xfrm>
            <a:off x="4988699" y="1820523"/>
            <a:ext cx="328749" cy="270342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rgbClr val="3B5C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endParaRPr lang="es-PE" sz="1600" dirty="0">
              <a:solidFill>
                <a:srgbClr val="3B5C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3" name="Conector 22"/>
          <p:cNvSpPr/>
          <p:nvPr/>
        </p:nvSpPr>
        <p:spPr>
          <a:xfrm>
            <a:off x="8002519" y="1768378"/>
            <a:ext cx="328749" cy="270342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rgbClr val="3B5C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</a:t>
            </a:r>
            <a:endParaRPr lang="es-PE" sz="1600" dirty="0">
              <a:solidFill>
                <a:srgbClr val="3B5C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4" name="Conector 23"/>
          <p:cNvSpPr/>
          <p:nvPr/>
        </p:nvSpPr>
        <p:spPr>
          <a:xfrm>
            <a:off x="1676401" y="4555305"/>
            <a:ext cx="358685" cy="270342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rgbClr val="3B5C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</a:t>
            </a:r>
            <a:endParaRPr lang="es-PE" sz="1600" dirty="0">
              <a:solidFill>
                <a:srgbClr val="3B5C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25" name="Imagen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2285" y="2722685"/>
            <a:ext cx="1161750" cy="132397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6" name="Conector 25"/>
          <p:cNvSpPr/>
          <p:nvPr/>
        </p:nvSpPr>
        <p:spPr>
          <a:xfrm>
            <a:off x="8002519" y="4528644"/>
            <a:ext cx="328749" cy="270342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rgbClr val="3B5C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</a:t>
            </a:r>
            <a:endParaRPr lang="es-PE" sz="1600" dirty="0">
              <a:solidFill>
                <a:srgbClr val="3B5C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610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altLang="zh-CN" sz="4400" dirty="0">
                <a:solidFill>
                  <a:srgbClr val="3B5C6A"/>
                </a:solidFill>
                <a:ea typeface="SimSun" pitchFamily="2" charset="-122"/>
              </a:rPr>
              <a:t>EJERCICIO 2.1 : </a:t>
            </a:r>
            <a:r>
              <a:rPr lang="es-PE" sz="4400" dirty="0">
                <a:solidFill>
                  <a:srgbClr val="3B5C6A"/>
                </a:solidFill>
                <a:ea typeface="SimSun" pitchFamily="2" charset="-122"/>
              </a:rPr>
              <a:t>CREAR MODELO DE NEGOCIOS (DIMENSIONES Y FACT TABLE)</a:t>
            </a:r>
            <a:r>
              <a:rPr lang="es-ES" sz="4400" dirty="0">
                <a:solidFill>
                  <a:srgbClr val="3B5C6A"/>
                </a:solidFill>
                <a:ea typeface="SimSun" pitchFamily="2" charset="-122"/>
              </a:rPr>
              <a:t>)</a:t>
            </a:r>
            <a:endParaRPr lang="es-PE" sz="4400" dirty="0">
              <a:solidFill>
                <a:srgbClr val="3B5C6A"/>
              </a:solidFill>
            </a:endParaRP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Clr>
                <a:srgbClr val="FF0000"/>
              </a:buClr>
              <a:buNone/>
              <a:tabLst>
                <a:tab pos="355600" algn="l"/>
              </a:tabLst>
              <a:defRPr/>
            </a:pPr>
            <a:r>
              <a:rPr lang="es-PE" altLang="zh-CN" sz="2800" dirty="0">
                <a:solidFill>
                  <a:srgbClr val="3B5C6A"/>
                </a:solidFill>
                <a:ea typeface="SimSun" pitchFamily="2" charset="-122"/>
              </a:rPr>
              <a:t>En este ejercicio, el alumno podrá:</a:t>
            </a:r>
          </a:p>
          <a:p>
            <a:pPr marL="0" indent="0" algn="just">
              <a:spcBef>
                <a:spcPts val="0"/>
              </a:spcBef>
              <a:buClr>
                <a:srgbClr val="FF0000"/>
              </a:buClr>
              <a:tabLst>
                <a:tab pos="355600" algn="l"/>
              </a:tabLst>
              <a:defRPr/>
            </a:pPr>
            <a:endParaRPr lang="es-PE" altLang="zh-CN" sz="2800" dirty="0">
              <a:solidFill>
                <a:srgbClr val="3B5C6A"/>
              </a:solidFill>
              <a:ea typeface="SimSun" pitchFamily="2" charset="-122"/>
            </a:endParaRPr>
          </a:p>
          <a:p>
            <a:pPr marL="342900" indent="-342900" algn="just">
              <a:spcBef>
                <a:spcPts val="0"/>
              </a:spcBef>
              <a:buClr>
                <a:srgbClr val="3B5C6A"/>
              </a:buClr>
              <a:tabLst>
                <a:tab pos="355600" algn="l"/>
              </a:tabLst>
              <a:defRPr/>
            </a:pPr>
            <a:r>
              <a:rPr lang="es-PE" altLang="zh-CN" sz="2800" dirty="0">
                <a:solidFill>
                  <a:srgbClr val="3B5C6A"/>
                </a:solidFill>
                <a:ea typeface="SimSun" pitchFamily="2" charset="-122"/>
              </a:rPr>
              <a:t>Conectarse desde un origen de datos y v</a:t>
            </a:r>
            <a:r>
              <a:rPr lang="es-PE" sz="2800" dirty="0">
                <a:solidFill>
                  <a:srgbClr val="3B5C6A"/>
                </a:solidFill>
                <a:cs typeface="Arial" pitchFamily="34" charset="0"/>
              </a:rPr>
              <a:t>alidar el  modelo dimensional.</a:t>
            </a:r>
          </a:p>
          <a:p>
            <a:pPr>
              <a:spcBef>
                <a:spcPts val="0"/>
              </a:spcBef>
            </a:pPr>
            <a:endParaRPr lang="es-PE" sz="2800" dirty="0">
              <a:solidFill>
                <a:srgbClr val="3B5C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939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400" dirty="0">
                <a:solidFill>
                  <a:srgbClr val="3B5C6A"/>
                </a:solidFill>
              </a:rPr>
              <a:t>2. LENGUAJE M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0838" indent="-342900" algn="just">
              <a:buClr>
                <a:srgbClr val="3B5C6A"/>
              </a:buClr>
            </a:pPr>
            <a:r>
              <a:rPr lang="es-PE" sz="2000" dirty="0">
                <a:solidFill>
                  <a:srgbClr val="3B5C6A"/>
                </a:solidFill>
              </a:rPr>
              <a:t>La M es inicial para mezcla de datos, pues el editor de consultas de Power BI Desktop se encarga de conectar datos de diferentes medios para poder mezclarlos. </a:t>
            </a:r>
          </a:p>
          <a:p>
            <a:pPr marL="350838" indent="-342900" algn="just">
              <a:buClr>
                <a:srgbClr val="3B5C6A"/>
              </a:buClr>
            </a:pPr>
            <a:r>
              <a:rPr lang="es-PE" sz="2000" dirty="0">
                <a:solidFill>
                  <a:srgbClr val="3B5C6A"/>
                </a:solidFill>
              </a:rPr>
              <a:t>El código M es el lenguaje que opera tras el editor de consultas (Power Query). Cuando se crea una transformación de datos en la interfaz del editor de consultas se escribe el código M correspondiente para cada consulta.</a:t>
            </a:r>
          </a:p>
          <a:p>
            <a:pPr marL="350838" indent="-342900" algn="just">
              <a:buClr>
                <a:srgbClr val="3B5C6A"/>
              </a:buClr>
            </a:pPr>
            <a:r>
              <a:rPr lang="es-PE" sz="2000" dirty="0">
                <a:solidFill>
                  <a:srgbClr val="3B5C6A"/>
                </a:solidFill>
              </a:rPr>
              <a:t>La funcionalidad del lenguaje en código M, lo hace eficaz a la hora de evaluar datos y arrojar resultados. Este código cuenta con una gran librería de funciones predefinidas disponibles y con la opción para poder crear las propias.</a:t>
            </a:r>
          </a:p>
        </p:txBody>
      </p:sp>
      <p:pic>
        <p:nvPicPr>
          <p:cNvPr id="5" name="Picture 2" descr="formulas M Power Query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232"/>
          <a:stretch/>
        </p:blipFill>
        <p:spPr bwMode="auto">
          <a:xfrm>
            <a:off x="1981200" y="4419600"/>
            <a:ext cx="8553234" cy="207360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0721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400" dirty="0">
                <a:solidFill>
                  <a:srgbClr val="3B5C6A"/>
                </a:solidFill>
              </a:rPr>
              <a:t>2. LENGUAJE M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Clr>
                <a:srgbClr val="FF0000"/>
              </a:buClr>
              <a:buNone/>
            </a:pPr>
            <a:r>
              <a:rPr lang="es-MX" sz="2000" b="1" dirty="0">
                <a:solidFill>
                  <a:srgbClr val="3B5C6A"/>
                </a:solidFill>
              </a:rPr>
              <a:t>Funciones Librerías estándar </a:t>
            </a:r>
          </a:p>
          <a:p>
            <a:pPr marL="350838" indent="-342900" algn="just">
              <a:buClr>
                <a:srgbClr val="3B5C6A"/>
              </a:buClr>
            </a:pPr>
            <a:r>
              <a:rPr lang="es-PE" sz="2000" dirty="0">
                <a:solidFill>
                  <a:srgbClr val="3B5C6A"/>
                </a:solidFill>
              </a:rPr>
              <a:t>Debido a que el código M es un lenguaje funcional, su base de funcionamiento son las funciones y cuenta con una extensa librería de funciones predefinidas (librería estándar).</a:t>
            </a:r>
          </a:p>
          <a:p>
            <a:pPr marL="350838" indent="-342900" algn="just">
              <a:buClr>
                <a:srgbClr val="3B5C6A"/>
              </a:buClr>
            </a:pPr>
            <a:r>
              <a:rPr lang="es-MX" sz="2000" dirty="0">
                <a:solidFill>
                  <a:srgbClr val="3B5C6A"/>
                </a:solidFill>
              </a:rPr>
              <a:t>En una consulta en blanco puede ejecutar la siguiente función: </a:t>
            </a:r>
            <a:r>
              <a:rPr lang="es-PE" sz="2000" b="1" dirty="0">
                <a:solidFill>
                  <a:srgbClr val="3B5C6A"/>
                </a:solidFill>
              </a:rPr>
              <a:t>#shared</a:t>
            </a:r>
            <a:r>
              <a:rPr lang="es-MX" sz="2000" dirty="0">
                <a:solidFill>
                  <a:srgbClr val="3B5C6A"/>
                </a:solidFill>
              </a:rPr>
              <a:t> y se visualizará la lista de librerías de funciones de Lenguaje M.</a:t>
            </a:r>
            <a:endParaRPr lang="es-PE" sz="2000" dirty="0">
              <a:solidFill>
                <a:srgbClr val="3B5C6A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22575" r="22719"/>
          <a:stretch/>
        </p:blipFill>
        <p:spPr>
          <a:xfrm>
            <a:off x="3505200" y="3733800"/>
            <a:ext cx="5562600" cy="279456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0716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400" dirty="0">
                <a:solidFill>
                  <a:srgbClr val="3B5C6A"/>
                </a:solidFill>
              </a:rPr>
              <a:t>2. LENGUAJE M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Clr>
                <a:srgbClr val="FF0000"/>
              </a:buClr>
              <a:buNone/>
            </a:pPr>
            <a:r>
              <a:rPr lang="es-MX" sz="2000" b="1" dirty="0">
                <a:solidFill>
                  <a:srgbClr val="3B5C6A"/>
                </a:solidFill>
              </a:rPr>
              <a:t>Expresiones y Valores</a:t>
            </a:r>
            <a:endParaRPr lang="es-PE" sz="2000" b="1" dirty="0">
              <a:solidFill>
                <a:srgbClr val="3B5C6A"/>
              </a:solidFill>
            </a:endParaRPr>
          </a:p>
          <a:p>
            <a:pPr marL="350838" indent="-342900" algn="just">
              <a:buClr>
                <a:srgbClr val="3B5C6A"/>
              </a:buClr>
            </a:pPr>
            <a:r>
              <a:rPr lang="es-PE" sz="2000" dirty="0">
                <a:solidFill>
                  <a:srgbClr val="3B5C6A"/>
                </a:solidFill>
              </a:rPr>
              <a:t>Una expresión es algo que puede ser evaluado y arroja un valor en el editor de consultas (Power Query)</a:t>
            </a:r>
            <a:r>
              <a:rPr lang="es-MX" sz="2000" dirty="0">
                <a:solidFill>
                  <a:srgbClr val="3B5C6A"/>
                </a:solidFill>
              </a:rPr>
              <a:t>. </a:t>
            </a:r>
          </a:p>
          <a:p>
            <a:pPr marL="350838" indent="-342900" algn="just">
              <a:buClr>
                <a:srgbClr val="3B5C6A"/>
              </a:buClr>
            </a:pPr>
            <a:r>
              <a:rPr lang="es-PE" sz="2000" dirty="0">
                <a:solidFill>
                  <a:srgbClr val="3B5C6A"/>
                </a:solidFill>
              </a:rPr>
              <a:t>Un valor es un pedazo de información, que pueden ser números, texto, lógicos, nulls, binario, hora, fecha, duración; siempre son valores individuales.</a:t>
            </a:r>
          </a:p>
          <a:p>
            <a:pPr marL="350838" indent="-342900" algn="just">
              <a:buClr>
                <a:srgbClr val="3B5C6A"/>
              </a:buClr>
            </a:pPr>
            <a:r>
              <a:rPr lang="es-PE" sz="2000" dirty="0">
                <a:solidFill>
                  <a:srgbClr val="3B5C6A"/>
                </a:solidFill>
              </a:rPr>
              <a:t>Los valores también pueden ser estructuras más elaboradas que valores regulares, como pueden ser listas, tablas o registros.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1600200" y="4620155"/>
            <a:ext cx="44032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3B5C6A"/>
              </a:buClr>
              <a:buFont typeface="Wingdings" panose="05000000000000000000" pitchFamily="2" charset="2"/>
              <a:buChar char="§"/>
            </a:pPr>
            <a:r>
              <a:rPr lang="es-PE" sz="1600" dirty="0">
                <a:solidFill>
                  <a:srgbClr val="3B5C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«Ejemplo» siendo un valor de texto.</a:t>
            </a:r>
          </a:p>
          <a:p>
            <a:pPr marL="285750" indent="-285750">
              <a:buClr>
                <a:srgbClr val="3B5C6A"/>
              </a:buClr>
              <a:buFont typeface="Wingdings" panose="05000000000000000000" pitchFamily="2" charset="2"/>
              <a:buChar char="§"/>
            </a:pPr>
            <a:r>
              <a:rPr lang="es-PE" sz="1600" dirty="0">
                <a:solidFill>
                  <a:srgbClr val="3B5C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123.45 siendo un valor numérico.</a:t>
            </a:r>
          </a:p>
          <a:p>
            <a:pPr marL="285750" indent="-285750">
              <a:buClr>
                <a:srgbClr val="3B5C6A"/>
              </a:buClr>
              <a:buFont typeface="Wingdings" panose="05000000000000000000" pitchFamily="2" charset="2"/>
              <a:buChar char="§"/>
            </a:pPr>
            <a:r>
              <a:rPr lang="es-PE" sz="1600" dirty="0">
                <a:solidFill>
                  <a:srgbClr val="3B5C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true siendo un valor lógico.</a:t>
            </a:r>
          </a:p>
          <a:p>
            <a:pPr marL="285750" indent="-285750">
              <a:buClr>
                <a:srgbClr val="3B5C6A"/>
              </a:buClr>
              <a:buFont typeface="Wingdings" panose="05000000000000000000" pitchFamily="2" charset="2"/>
              <a:buChar char="§"/>
            </a:pPr>
            <a:r>
              <a:rPr lang="es-PE" sz="1600" dirty="0">
                <a:solidFill>
                  <a:srgbClr val="3B5C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null siendo la ausencia de un valor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s-PE" sz="2000" dirty="0">
              <a:solidFill>
                <a:srgbClr val="3B5C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600200" y="4162164"/>
            <a:ext cx="342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b="1" dirty="0">
                <a:solidFill>
                  <a:srgbClr val="3B5C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Valores literales únicos</a:t>
            </a:r>
          </a:p>
        </p:txBody>
      </p:sp>
      <p:sp>
        <p:nvSpPr>
          <p:cNvPr id="8" name="Rectángulo 7"/>
          <p:cNvSpPr/>
          <p:nvPr/>
        </p:nvSpPr>
        <p:spPr>
          <a:xfrm>
            <a:off x="5886568" y="4493431"/>
            <a:ext cx="569583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3B5C6A"/>
              </a:buClr>
              <a:buFont typeface="Wingdings" panose="05000000000000000000" pitchFamily="2" charset="2"/>
              <a:buChar char="§"/>
            </a:pPr>
            <a:r>
              <a:rPr lang="es-PE" sz="1600" dirty="0">
                <a:solidFill>
                  <a:srgbClr val="3B5C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#time (horas, minutos, segundos)</a:t>
            </a:r>
          </a:p>
          <a:p>
            <a:pPr marL="285750" indent="-285750">
              <a:buClr>
                <a:srgbClr val="3B5C6A"/>
              </a:buClr>
              <a:buFont typeface="Wingdings" panose="05000000000000000000" pitchFamily="2" charset="2"/>
              <a:buChar char="§"/>
            </a:pPr>
            <a:r>
              <a:rPr lang="es-PE" sz="1600" dirty="0">
                <a:solidFill>
                  <a:srgbClr val="3B5C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#date (años, meses, días)</a:t>
            </a:r>
          </a:p>
          <a:p>
            <a:pPr marL="285750" indent="-285750">
              <a:buClr>
                <a:srgbClr val="3B5C6A"/>
              </a:buClr>
              <a:buFont typeface="Wingdings" panose="05000000000000000000" pitchFamily="2" charset="2"/>
              <a:buChar char="§"/>
            </a:pPr>
            <a:r>
              <a:rPr lang="es-PE" sz="1600" dirty="0">
                <a:solidFill>
                  <a:srgbClr val="3B5C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#datetime (años, meses, días, horas, minutos, segundos)</a:t>
            </a:r>
          </a:p>
          <a:p>
            <a:pPr marL="285750" indent="-285750">
              <a:buClr>
                <a:srgbClr val="3B5C6A"/>
              </a:buClr>
              <a:buFont typeface="Wingdings" panose="05000000000000000000" pitchFamily="2" charset="2"/>
              <a:buChar char="§"/>
            </a:pPr>
            <a:r>
              <a:rPr lang="es-PE" sz="1600" dirty="0">
                <a:solidFill>
                  <a:srgbClr val="3B5C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#datetimexone (años, meses, días, horas, minutos, segundos, desplazamiento de horas, desplazamiento de minutos)</a:t>
            </a:r>
          </a:p>
          <a:p>
            <a:pPr marL="285750" indent="-285750">
              <a:buClr>
                <a:srgbClr val="3B5C6A"/>
              </a:buClr>
              <a:buFont typeface="Wingdings" panose="05000000000000000000" pitchFamily="2" charset="2"/>
              <a:buChar char="§"/>
            </a:pPr>
            <a:r>
              <a:rPr lang="es-PE" sz="1600" dirty="0">
                <a:solidFill>
                  <a:srgbClr val="3B5C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#duration (días, horas, minutos, segundos)</a:t>
            </a:r>
          </a:p>
        </p:txBody>
      </p:sp>
      <p:sp>
        <p:nvSpPr>
          <p:cNvPr id="9" name="Rectángulo 8"/>
          <p:cNvSpPr/>
          <p:nvPr/>
        </p:nvSpPr>
        <p:spPr>
          <a:xfrm>
            <a:off x="6266431" y="4112431"/>
            <a:ext cx="46301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b="1" dirty="0">
                <a:solidFill>
                  <a:srgbClr val="3B5C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Valores intrínsecos único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1838144" y="5739080"/>
            <a:ext cx="41653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srgbClr val="3B5C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«1 +1 » evalúa a 2</a:t>
            </a:r>
          </a:p>
          <a:p>
            <a:r>
              <a:rPr lang="pt-BR" sz="1600" b="1" dirty="0">
                <a:solidFill>
                  <a:srgbClr val="3B5C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«10 &gt; 5» evalúa a true</a:t>
            </a:r>
            <a:endParaRPr lang="es-PE" sz="1600" dirty="0">
              <a:solidFill>
                <a:srgbClr val="3B5C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6097867" y="6062246"/>
            <a:ext cx="44608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600" b="1" dirty="0">
                <a:solidFill>
                  <a:srgbClr val="3B5C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#date(2020,04,28) evalúa a 2020-04-28 </a:t>
            </a:r>
            <a:endParaRPr lang="es-PE" sz="1600" dirty="0">
              <a:solidFill>
                <a:srgbClr val="3B5C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078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400" dirty="0">
                <a:solidFill>
                  <a:srgbClr val="3B5C6A"/>
                </a:solidFill>
              </a:rPr>
              <a:t>2. LENGUAJE M </a:t>
            </a:r>
          </a:p>
        </p:txBody>
      </p:sp>
      <p:sp>
        <p:nvSpPr>
          <p:cNvPr id="7" name="Rectángulo 6"/>
          <p:cNvSpPr/>
          <p:nvPr/>
        </p:nvSpPr>
        <p:spPr>
          <a:xfrm>
            <a:off x="3886200" y="4474568"/>
            <a:ext cx="4572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0838" indent="-342900" algn="just" defTabSz="228600" eaLnBrk="0" hangingPunct="0">
              <a:spcBef>
                <a:spcPct val="20000"/>
              </a:spcBef>
              <a:buClr>
                <a:srgbClr val="3B5C6A"/>
              </a:buClr>
              <a:buFont typeface="Arial" panose="020B0604020202020204" pitchFamily="34" charset="0"/>
              <a:buChar char="•"/>
            </a:pPr>
            <a:r>
              <a:rPr lang="es-PE" sz="1600" b="1" dirty="0">
                <a:solidFill>
                  <a:srgbClr val="3B5C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Listas secuenciales </a:t>
            </a:r>
            <a:r>
              <a:rPr lang="es-PE" sz="1600" dirty="0">
                <a:solidFill>
                  <a:srgbClr val="3B5C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si se usa el formato {x..y}</a:t>
            </a:r>
          </a:p>
        </p:txBody>
      </p:sp>
      <p:sp>
        <p:nvSpPr>
          <p:cNvPr id="8" name="Rectángulo 7"/>
          <p:cNvSpPr/>
          <p:nvPr/>
        </p:nvSpPr>
        <p:spPr>
          <a:xfrm>
            <a:off x="6674808" y="2100284"/>
            <a:ext cx="46789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0838" indent="-342900" algn="just" defTabSz="228600" eaLnBrk="0" hangingPunct="0">
              <a:spcBef>
                <a:spcPct val="20000"/>
              </a:spcBef>
              <a:buClr>
                <a:srgbClr val="3B5C6A"/>
              </a:buClr>
              <a:buFont typeface="Arial" panose="020B0604020202020204" pitchFamily="34" charset="0"/>
              <a:buChar char="•"/>
            </a:pPr>
            <a:r>
              <a:rPr lang="es-PE" sz="1600" b="1" dirty="0">
                <a:solidFill>
                  <a:srgbClr val="3B5C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Listas de listas</a:t>
            </a:r>
            <a:r>
              <a:rPr lang="es-PE" sz="1600" dirty="0">
                <a:solidFill>
                  <a:srgbClr val="3B5C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son posibles, por lo que «{{1, 2, 3}, {4, 5}}» sería una lista conformada por dos listas.</a:t>
            </a:r>
          </a:p>
        </p:txBody>
      </p:sp>
      <p:sp>
        <p:nvSpPr>
          <p:cNvPr id="9" name="Rectángulo 8"/>
          <p:cNvSpPr/>
          <p:nvPr/>
        </p:nvSpPr>
        <p:spPr>
          <a:xfrm>
            <a:off x="1295400" y="2083429"/>
            <a:ext cx="43269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0838" indent="-342900" algn="just" defTabSz="228600" eaLnBrk="0" hangingPunct="0">
              <a:spcBef>
                <a:spcPct val="20000"/>
              </a:spcBef>
              <a:buClr>
                <a:srgbClr val="3B5C6A"/>
              </a:buClr>
              <a:buFont typeface="Arial" panose="020B0604020202020204" pitchFamily="34" charset="0"/>
              <a:buChar char="•"/>
            </a:pPr>
            <a:r>
              <a:rPr lang="es-PE" sz="1600" b="1" dirty="0">
                <a:solidFill>
                  <a:srgbClr val="3B5C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Secuencias ordenadas </a:t>
            </a:r>
            <a:r>
              <a:rPr lang="es-PE" sz="1600" dirty="0">
                <a:solidFill>
                  <a:srgbClr val="3B5C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 valores. Se puede definir una lista usando llaves «{}»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248" y="2748979"/>
            <a:ext cx="2569152" cy="15612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5007" y="2756940"/>
            <a:ext cx="2158591" cy="157813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4876962"/>
            <a:ext cx="2507048" cy="182863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3" name="Rectángulo 2"/>
          <p:cNvSpPr/>
          <p:nvPr/>
        </p:nvSpPr>
        <p:spPr>
          <a:xfrm>
            <a:off x="855260" y="1600200"/>
            <a:ext cx="23832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000" b="1" dirty="0">
                <a:solidFill>
                  <a:srgbClr val="3B5C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Valores estructurados</a:t>
            </a:r>
            <a:endParaRPr lang="es-PE" sz="2000" b="1" dirty="0">
              <a:solidFill>
                <a:srgbClr val="3B5C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70517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42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e Office 2013 - 2022">
  <a:themeElements>
    <a:clrScheme name="Personalizado 3">
      <a:dk1>
        <a:srgbClr val="FFFFFF"/>
      </a:dk1>
      <a:lt1>
        <a:sysClr val="window" lastClr="FFFFFF"/>
      </a:lt1>
      <a:dk2>
        <a:srgbClr val="FFFFFF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 PPT 1" id="{25EF5B35-096C-4E19-ADCD-2D056F9D59B8}" vid="{98B33A97-DED6-4182-95CB-4258EFB1335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CCCCCC"/>
      </a:accent1>
      <a:accent2>
        <a:srgbClr val="FF3300"/>
      </a:accent2>
      <a:accent3>
        <a:srgbClr val="FFFFFF"/>
      </a:accent3>
      <a:accent4>
        <a:srgbClr val="000000"/>
      </a:accent4>
      <a:accent5>
        <a:srgbClr val="E2E2E2"/>
      </a:accent5>
      <a:accent6>
        <a:srgbClr val="E72D00"/>
      </a:accent6>
      <a:hlink>
        <a:srgbClr val="FF3300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4C1EF52B932844A8983A3C59AD08C8" ma:contentTypeVersion="5" ma:contentTypeDescription="Create a new document." ma:contentTypeScope="" ma:versionID="af3365d677600774f87a3addd59e84a8">
  <xsd:schema xmlns:xsd="http://www.w3.org/2001/XMLSchema" xmlns:xs="http://www.w3.org/2001/XMLSchema" xmlns:p="http://schemas.microsoft.com/office/2006/metadata/properties" xmlns:ns2="093ecb63-4d51-4b86-96fc-15d0e581c692" targetNamespace="http://schemas.microsoft.com/office/2006/metadata/properties" ma:root="true" ma:fieldsID="d3aa495a137aeb9fc75d9230ac8f4cca" ns2:_="">
    <xsd:import namespace="093ecb63-4d51-4b86-96fc-15d0e581c69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3ecb63-4d51-4b86-96fc-15d0e581c6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8FD5744-F6CE-492A-AC85-7AB3844A5D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93ecb63-4d51-4b86-96fc-15d0e581c6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0F1F723-D007-45EE-B1F3-7C0160A60A37}">
  <ds:schemaRefs>
    <ds:schemaRef ds:uri="093ecb63-4d51-4b86-96fc-15d0e581c692"/>
    <ds:schemaRef ds:uri="http://schemas.microsoft.com/office/infopath/2007/PartnerControls"/>
    <ds:schemaRef ds:uri="http://purl.org/dc/dcmitype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BC3976FB-9B31-4600-8EB8-C66ADD82F3F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10376</TotalTime>
  <Words>2327</Words>
  <Application>Microsoft Macintosh PowerPoint</Application>
  <PresentationFormat>Panorámica</PresentationFormat>
  <Paragraphs>264</Paragraphs>
  <Slides>32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Light</vt:lpstr>
      <vt:lpstr>Courier New</vt:lpstr>
      <vt:lpstr>Times New Roman</vt:lpstr>
      <vt:lpstr>Wingdings</vt:lpstr>
      <vt:lpstr>Tema de Office 2013 - 2022</vt:lpstr>
      <vt:lpstr>DATA ANALYTICS POWER BI  NIVEL AVANZADO</vt:lpstr>
      <vt:lpstr>OBJETIVOS</vt:lpstr>
      <vt:lpstr>AGENDA</vt:lpstr>
      <vt:lpstr>1. CREAR MODELO DE NEGOCIOS</vt:lpstr>
      <vt:lpstr>EJERCICIO 2.1 : CREAR MODELO DE NEGOCIOS (DIMENSIONES Y FACT TABLE))</vt:lpstr>
      <vt:lpstr>2. LENGUAJE M</vt:lpstr>
      <vt:lpstr>2. LENGUAJE M</vt:lpstr>
      <vt:lpstr>2. LENGUAJE M</vt:lpstr>
      <vt:lpstr>2. LENGUAJE M </vt:lpstr>
      <vt:lpstr>2. LENGUAJE M </vt:lpstr>
      <vt:lpstr>2. LENGUAJE M </vt:lpstr>
      <vt:lpstr>3. OPERADORES DE LENGUAJE M</vt:lpstr>
      <vt:lpstr>3. OPERADORES DE LENGUAJE M</vt:lpstr>
      <vt:lpstr>4. DECLARACIONES </vt:lpstr>
      <vt:lpstr>4. DECLARACIONES </vt:lpstr>
      <vt:lpstr>4. DECLARACIONES </vt:lpstr>
      <vt:lpstr>5. STATEMENTS TRY OTHERWISE</vt:lpstr>
      <vt:lpstr>6. FUNCIONES LENGUAJE M</vt:lpstr>
      <vt:lpstr>6. FUNCIONES LENGUAJE M</vt:lpstr>
      <vt:lpstr>6. FUNCIONES LENGUAJE M</vt:lpstr>
      <vt:lpstr>6. FUNCIONES LENGUAJE M</vt:lpstr>
      <vt:lpstr>7. PARÁMETROS</vt:lpstr>
      <vt:lpstr>Ejercicio Nº 2.2: Crear una dimensión de Tiempo en Editor de Consultas</vt:lpstr>
      <vt:lpstr>8. FUNCIONES PERSONALIZADAS</vt:lpstr>
      <vt:lpstr>8. FUNCIONES PERSONALIZADAS</vt:lpstr>
      <vt:lpstr>8. FUNCIONES PERSONALIZADAS</vt:lpstr>
      <vt:lpstr>8. FUNCIONES PERSONALIZADAS</vt:lpstr>
      <vt:lpstr>Ejercicio 2.3 : Distribuir valores en un rango de fechas de días hábiles</vt:lpstr>
      <vt:lpstr>Ejercicio 2.4: Crear Parámetros y Funciones en Power BI para combinar archivos desde una carpeta </vt:lpstr>
      <vt:lpstr>TAREA Nº 2:  COMBINAR CONSULTAS CON COINCIDENCIA APROXIMADA</vt:lpstr>
      <vt:lpstr>BIBLIOGRAFÍAS</vt:lpstr>
      <vt:lpstr>RESUMEN</vt:lpstr>
    </vt:vector>
  </TitlesOfParts>
  <Company>Cibertec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Pseudocódigo y Algoritmo</dc:title>
  <dc:subject/>
  <dc:creator>Jorge Cáceres</dc:creator>
  <dc:description>Cibertec</dc:description>
  <cp:lastModifiedBy>Ingrid Cabezas</cp:lastModifiedBy>
  <cp:revision>615</cp:revision>
  <cp:lastPrinted>2015-06-18T14:01:26Z</cp:lastPrinted>
  <dcterms:created xsi:type="dcterms:W3CDTF">2011-09-12T11:53:23Z</dcterms:created>
  <dcterms:modified xsi:type="dcterms:W3CDTF">2024-02-28T13:15:04Z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ome_page">
    <vt:lpwstr>http://ap337sun.us.oracle.com/powerpoint</vt:lpwstr>
  </property>
  <property fmtid="{D5CDD505-2E9C-101B-9397-08002B2CF9AE}" pid="3" name="Version">
    <vt:lpwstr>1.00</vt:lpwstr>
  </property>
  <property fmtid="{D5CDD505-2E9C-101B-9397-08002B2CF9AE}" pid="4" name="Build_version">
    <vt:lpwstr> 111</vt:lpwstr>
  </property>
  <property fmtid="{D5CDD505-2E9C-101B-9397-08002B2CF9AE}" pid="5" name="Build_Date">
    <vt:filetime>2001-07-03T07:00:00Z</vt:filetime>
  </property>
  <property fmtid="{D5CDD505-2E9C-101B-9397-08002B2CF9AE}" pid="6" name="Build_Time">
    <vt:lpwstr>10:11:09 AM</vt:lpwstr>
  </property>
  <property fmtid="{D5CDD505-2E9C-101B-9397-08002B2CF9AE}" pid="7" name="Install_dir">
    <vt:lpwstr/>
  </property>
  <property fmtid="{D5CDD505-2E9C-101B-9397-08002B2CF9AE}" pid="8" name="ArticulateGUID">
    <vt:lpwstr>8DF855D4-DB12-4CA5-833A-750DA3955745</vt:lpwstr>
  </property>
  <property fmtid="{D5CDD505-2E9C-101B-9397-08002B2CF9AE}" pid="9" name="ArticulatePath">
    <vt:lpwstr>Les01</vt:lpwstr>
  </property>
  <property fmtid="{D5CDD505-2E9C-101B-9397-08002B2CF9AE}" pid="10" name="ContentTypeId">
    <vt:lpwstr>0x010100BA4C1EF52B932844A8983A3C59AD08C8</vt:lpwstr>
  </property>
</Properties>
</file>