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65" r:id="rId3"/>
    <p:sldId id="259" r:id="rId4"/>
    <p:sldId id="260" r:id="rId5"/>
    <p:sldId id="261" r:id="rId6"/>
    <p:sldId id="266" r:id="rId7"/>
    <p:sldId id="262" r:id="rId8"/>
    <p:sldId id="267" r:id="rId9"/>
    <p:sldId id="263" r:id="rId10"/>
    <p:sldId id="268" r:id="rId11"/>
    <p:sldId id="264" r:id="rId12"/>
    <p:sldId id="269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3E"/>
    <a:srgbClr val="D6BA32"/>
    <a:srgbClr val="EB8D00"/>
    <a:srgbClr val="0B1618"/>
    <a:srgbClr val="0A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>
        <p:scale>
          <a:sx n="83" d="100"/>
          <a:sy n="83" d="100"/>
        </p:scale>
        <p:origin x="1064" y="-142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65A8B-6FEB-4A43-BD78-4F751C65021B}" type="datetimeFigureOut">
              <a:rPr lang="en-BR" smtClean="0"/>
              <a:t>10/05/24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51F84-2C88-354D-8260-44D040E7022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2090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92FB-6CCF-5841-8907-983F57BAABB7}" type="datetime1">
              <a:rPr lang="en-US" smtClean="0"/>
              <a:t>5/10/24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6782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5585-CC9E-0942-88F9-B6E6467AA7BA}" type="datetime1">
              <a:rPr lang="en-US" smtClean="0"/>
              <a:t>5/10/24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194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976-834D-2542-B6C7-1A1D7F7B3ED7}" type="datetime1">
              <a:rPr lang="en-US" smtClean="0"/>
              <a:t>5/10/24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8881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4F9-313D-2041-9D9E-C36B4D5DE475}" type="datetime1">
              <a:rPr lang="en-US" smtClean="0"/>
              <a:t>5/10/24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218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BFCE-5AFF-8348-B42C-B8329FD6BE90}" type="datetime1">
              <a:rPr lang="en-US" smtClean="0"/>
              <a:t>5/10/24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223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F05F-3914-7143-9FED-B670686BC417}" type="datetime1">
              <a:rPr lang="en-US" smtClean="0"/>
              <a:t>5/10/24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8834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7989-C3E9-FB45-93DE-0AF173DA391C}" type="datetime1">
              <a:rPr lang="en-US" smtClean="0"/>
              <a:t>5/10/24</a:t>
            </a:fld>
            <a:endParaRPr lang="en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044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DD95-D21E-C04E-B7C7-B250AE5D866A}" type="datetime1">
              <a:rPr lang="en-US" smtClean="0"/>
              <a:t>5/10/24</a:t>
            </a:fld>
            <a:endParaRPr lang="en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093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3322-11D6-0C4B-9362-D742A70FB83D}" type="datetime1">
              <a:rPr lang="en-US" smtClean="0"/>
              <a:t>5/10/24</a:t>
            </a:fld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79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0C9-1212-D042-AF45-6677DA67CB4E}" type="datetime1">
              <a:rPr lang="en-US" smtClean="0"/>
              <a:t>5/10/24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8848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3F8-9709-A642-BB11-049AF3E8D51B}" type="datetime1">
              <a:rPr lang="en-US" smtClean="0"/>
              <a:t>5/10/24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514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A669-4B9F-6F44-B263-89DEBB8B75DA}" type="datetime1">
              <a:rPr lang="en-US" smtClean="0"/>
              <a:t>5/10/24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Além do Código Estrelar - Ingrid Ferreira</a:t>
            </a:r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4A08-3C9D-754C-8B55-86446AD6DC9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9944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ED9C8D-0F87-1512-DF1E-0EF76B181897}"/>
              </a:ext>
            </a:extLst>
          </p:cNvPr>
          <p:cNvSpPr/>
          <p:nvPr/>
        </p:nvSpPr>
        <p:spPr>
          <a:xfrm>
            <a:off x="-145048" y="-502016"/>
            <a:ext cx="9891295" cy="13740062"/>
          </a:xfrm>
          <a:prstGeom prst="rect">
            <a:avLst/>
          </a:prstGeom>
          <a:solidFill>
            <a:srgbClr val="0B161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28BB0-63C7-2C2F-8711-3761BBD6C03E}"/>
              </a:ext>
            </a:extLst>
          </p:cNvPr>
          <p:cNvSpPr/>
          <p:nvPr/>
        </p:nvSpPr>
        <p:spPr>
          <a:xfrm>
            <a:off x="-145048" y="10608907"/>
            <a:ext cx="9891295" cy="707886"/>
          </a:xfrm>
          <a:prstGeom prst="rect">
            <a:avLst/>
          </a:prstGeom>
          <a:solidFill>
            <a:srgbClr val="FFDA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9" name="Picture 8" descr="A spaceship in space with stars and a nebula&#10;&#10;Description automatically generated">
            <a:extLst>
              <a:ext uri="{FF2B5EF4-FFF2-40B4-BE49-F238E27FC236}">
                <a16:creationId xmlns:a16="http://schemas.microsoft.com/office/drawing/2014/main" id="{76A67911-7026-59A8-86FD-CC4B0CF1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048" y="-479410"/>
            <a:ext cx="9891295" cy="9891295"/>
          </a:xfrm>
          <a:prstGeom prst="rect">
            <a:avLst/>
          </a:prstGeom>
        </p:spPr>
      </p:pic>
      <p:pic>
        <p:nvPicPr>
          <p:cNvPr id="4" name="Picture 3" descr="A yellow and white logo&#10;&#10;Description automatically generated">
            <a:extLst>
              <a:ext uri="{FF2B5EF4-FFF2-40B4-BE49-F238E27FC236}">
                <a16:creationId xmlns:a16="http://schemas.microsoft.com/office/drawing/2014/main" id="{7F92C67B-3EBA-8620-0BD6-AF8D30D64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4336" l="10000" r="90000">
                        <a14:foregroundMark x1="42556" y1="92188" x2="51444" y2="94336"/>
                        <a14:foregroundMark x1="51444" y1="94336" x2="56889" y2="92188"/>
                        <a14:foregroundMark x1="68667" y1="8594" x2="29444" y2="85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55169" y="6321123"/>
            <a:ext cx="5415393" cy="3080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484E40-B839-075C-A4F0-6B1C35B62D94}"/>
              </a:ext>
            </a:extLst>
          </p:cNvPr>
          <p:cNvSpPr txBox="1"/>
          <p:nvPr/>
        </p:nvSpPr>
        <p:spPr>
          <a:xfrm>
            <a:off x="-145048" y="9601371"/>
            <a:ext cx="9891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effectLst>
                  <a:glow rad="178166">
                    <a:srgbClr val="EB8D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Além</a:t>
            </a:r>
            <a:r>
              <a:rPr lang="en-US" sz="6000" dirty="0">
                <a:solidFill>
                  <a:schemeClr val="bg1"/>
                </a:solidFill>
                <a:effectLst>
                  <a:glow rad="178166">
                    <a:srgbClr val="EB8D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do Código </a:t>
            </a:r>
            <a:r>
              <a:rPr lang="en-US" sz="6000" dirty="0" err="1">
                <a:solidFill>
                  <a:schemeClr val="bg1"/>
                </a:solidFill>
                <a:effectLst>
                  <a:glow rad="178166">
                    <a:srgbClr val="EB8D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Estrelar</a:t>
            </a:r>
            <a:endParaRPr lang="en-BR" sz="6000" dirty="0">
              <a:solidFill>
                <a:schemeClr val="bg1"/>
              </a:solidFill>
              <a:effectLst>
                <a:glow rad="178166">
                  <a:srgbClr val="EB8D00"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0B8BF-65E1-AB9B-6E68-5BC3379172A1}"/>
              </a:ext>
            </a:extLst>
          </p:cNvPr>
          <p:cNvSpPr txBox="1"/>
          <p:nvPr/>
        </p:nvSpPr>
        <p:spPr>
          <a:xfrm>
            <a:off x="-145048" y="10578129"/>
            <a:ext cx="98912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err="1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pple Braille" pitchFamily="2" charset="0"/>
                <a:cs typeface="Modak" pitchFamily="2" charset="77"/>
              </a:rPr>
              <a:t>Explorando</a:t>
            </a:r>
            <a:r>
              <a:rPr lang="en-US" sz="38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pple Braille" pitchFamily="2" charset="0"/>
                <a:cs typeface="Modak" pitchFamily="2" charset="77"/>
              </a:rPr>
              <a:t> a Saga do JavaScript</a:t>
            </a:r>
            <a:endParaRPr lang="en-BR" sz="38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pple Braille" pitchFamily="2" charset="0"/>
              <a:cs typeface="Modak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AF74A-156D-703B-92EB-DA93B4C55E86}"/>
              </a:ext>
            </a:extLst>
          </p:cNvPr>
          <p:cNvSpPr/>
          <p:nvPr/>
        </p:nvSpPr>
        <p:spPr>
          <a:xfrm>
            <a:off x="2922995" y="12288797"/>
            <a:ext cx="3274456" cy="707886"/>
          </a:xfrm>
          <a:prstGeom prst="rect">
            <a:avLst/>
          </a:prstGeom>
          <a:solidFill>
            <a:srgbClr val="FFDA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6B112-93E8-A721-D715-258DE6589F2E}"/>
              </a:ext>
            </a:extLst>
          </p:cNvPr>
          <p:cNvSpPr txBox="1"/>
          <p:nvPr/>
        </p:nvSpPr>
        <p:spPr>
          <a:xfrm>
            <a:off x="3229033" y="12350352"/>
            <a:ext cx="296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B161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pple Braille" pitchFamily="2" charset="0"/>
                <a:cs typeface="Modak" pitchFamily="2" charset="77"/>
              </a:rPr>
              <a:t>Ingrid Ferreira</a:t>
            </a:r>
            <a:endParaRPr lang="en-BR" sz="3200" dirty="0">
              <a:solidFill>
                <a:srgbClr val="0B161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pple Braille" pitchFamily="2" charset="0"/>
              <a:cs typeface="Moda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365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921E7-F794-6E2C-A3DD-721D3CFFAEF6}"/>
              </a:ext>
            </a:extLst>
          </p:cNvPr>
          <p:cNvSpPr txBox="1"/>
          <p:nvPr/>
        </p:nvSpPr>
        <p:spPr>
          <a:xfrm>
            <a:off x="1282668" y="2068207"/>
            <a:ext cx="7035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 </a:t>
            </a:r>
            <a:r>
              <a:rPr lang="en-US" sz="2000" dirty="0" err="1"/>
              <a:t>laço</a:t>
            </a:r>
            <a:r>
              <a:rPr lang="en-US" sz="2000" dirty="0"/>
              <a:t> for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usado</a:t>
            </a:r>
            <a:r>
              <a:rPr lang="en-US" sz="2000" dirty="0"/>
              <a:t> para </a:t>
            </a:r>
            <a:r>
              <a:rPr lang="en-US" sz="2000" dirty="0" err="1"/>
              <a:t>repetir</a:t>
            </a:r>
            <a:r>
              <a:rPr lang="en-US" sz="2000" dirty="0"/>
              <a:t> um </a:t>
            </a:r>
            <a:r>
              <a:rPr lang="en-US" sz="2000" dirty="0" err="1"/>
              <a:t>bloco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várias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. Por </a:t>
            </a:r>
            <a:r>
              <a:rPr lang="en-US" sz="2000" dirty="0" err="1"/>
              <a:t>exemplo</a:t>
            </a:r>
            <a:r>
              <a:rPr lang="en-US" sz="2000" dirty="0"/>
              <a:t>, para </a:t>
            </a:r>
            <a:r>
              <a:rPr lang="en-US" sz="2000" dirty="0" err="1"/>
              <a:t>imprimir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de 1 a 5:</a:t>
            </a:r>
            <a:endParaRPr lang="en-B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856E7-4AA6-698D-3ABF-2921303E2161}"/>
              </a:ext>
            </a:extLst>
          </p:cNvPr>
          <p:cNvSpPr txBox="1"/>
          <p:nvPr/>
        </p:nvSpPr>
        <p:spPr>
          <a:xfrm>
            <a:off x="178419" y="694332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Impact" panose="020B0806030902050204" pitchFamily="34" charset="0"/>
              </a:rPr>
              <a:t>Laços</a:t>
            </a:r>
            <a:r>
              <a:rPr lang="en-US" sz="4000" dirty="0">
                <a:latin typeface="Impact" panose="020B0806030902050204" pitchFamily="34" charset="0"/>
              </a:rPr>
              <a:t> de </a:t>
            </a:r>
            <a:r>
              <a:rPr lang="en-US" sz="4000" dirty="0" err="1">
                <a:latin typeface="Impact" panose="020B0806030902050204" pitchFamily="34" charset="0"/>
              </a:rPr>
              <a:t>Repetição</a:t>
            </a:r>
            <a:r>
              <a:rPr lang="en-US" sz="4000" dirty="0">
                <a:latin typeface="Impact" panose="020B0806030902050204" pitchFamily="34" charset="0"/>
              </a:rPr>
              <a:t>: for Loop</a:t>
            </a:r>
            <a:endParaRPr lang="en-BR" sz="4000" dirty="0">
              <a:latin typeface="Impact" panose="020B080603090205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424E-1902-92D8-2151-2D5AA242DCF2}"/>
              </a:ext>
            </a:extLst>
          </p:cNvPr>
          <p:cNvSpPr txBox="1"/>
          <p:nvPr/>
        </p:nvSpPr>
        <p:spPr>
          <a:xfrm rot="10800000" flipH="1" flipV="1">
            <a:off x="1070520" y="694332"/>
            <a:ext cx="1048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DA3E"/>
                </a:solidFill>
                <a:latin typeface="Impact" panose="020B0806030902050204" pitchFamily="34" charset="0"/>
              </a:rPr>
              <a:t>4.</a:t>
            </a:r>
            <a:endParaRPr lang="en-BR" sz="4400" dirty="0">
              <a:solidFill>
                <a:srgbClr val="FFDA3E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647E9-B01E-249D-A1A4-083064F0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8" y="2347102"/>
            <a:ext cx="9106642" cy="546398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B29E0-07F1-E5C8-E662-0FDE80FF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do Código - Ingrid Ferreira</a:t>
            </a:r>
            <a:endParaRPr lang="en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7E476-1932-02ED-016D-57B14C2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11</a:t>
            </a:fld>
            <a:endParaRPr lang="en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1AD65-0218-1DC4-9881-EFF7A67C8266}"/>
              </a:ext>
            </a:extLst>
          </p:cNvPr>
          <p:cNvSpPr txBox="1"/>
          <p:nvPr/>
        </p:nvSpPr>
        <p:spPr>
          <a:xfrm>
            <a:off x="1282668" y="7288413"/>
            <a:ext cx="70358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Neste </a:t>
            </a:r>
            <a:r>
              <a:rPr lang="en-US" sz="2000" dirty="0" err="1"/>
              <a:t>exemplo</a:t>
            </a:r>
            <a:r>
              <a:rPr lang="en-US" sz="2000" dirty="0"/>
              <a:t>, a </a:t>
            </a:r>
            <a:r>
              <a:rPr lang="en-US" sz="2000" dirty="0" err="1"/>
              <a:t>variável</a:t>
            </a:r>
            <a:r>
              <a:rPr lang="en-US" sz="2000" dirty="0"/>
              <a:t> de </a:t>
            </a:r>
            <a:r>
              <a:rPr lang="en-US" sz="2000" dirty="0" err="1"/>
              <a:t>controle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inicializada</a:t>
            </a:r>
            <a:r>
              <a:rPr lang="en-US" sz="2000" dirty="0"/>
              <a:t> com o valor 1. A </a:t>
            </a:r>
            <a:r>
              <a:rPr lang="en-US" sz="2000" dirty="0" err="1"/>
              <a:t>condição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verificada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iteração</a:t>
            </a:r>
            <a:r>
              <a:rPr lang="en-US" sz="2000" dirty="0"/>
              <a:t>; </a:t>
            </a:r>
            <a:r>
              <a:rPr lang="en-US" sz="2000" dirty="0" err="1"/>
              <a:t>enquanto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for </a:t>
            </a:r>
            <a:r>
              <a:rPr lang="en-US" sz="2000" dirty="0" err="1"/>
              <a:t>menor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igual</a:t>
            </a:r>
            <a:r>
              <a:rPr lang="en-US" sz="2000" dirty="0"/>
              <a:t> a 5, o loop </a:t>
            </a:r>
            <a:r>
              <a:rPr lang="en-US" sz="2000" dirty="0" err="1"/>
              <a:t>continuará</a:t>
            </a:r>
            <a:r>
              <a:rPr lang="en-US" sz="2000" dirty="0"/>
              <a:t> </a:t>
            </a:r>
            <a:r>
              <a:rPr lang="en-US" sz="2000" dirty="0" err="1"/>
              <a:t>sendo</a:t>
            </a:r>
            <a:r>
              <a:rPr lang="en-US" sz="2000" dirty="0"/>
              <a:t> </a:t>
            </a:r>
            <a:r>
              <a:rPr lang="en-US" sz="2000" dirty="0" err="1"/>
              <a:t>executado</a:t>
            </a:r>
            <a:r>
              <a:rPr lang="en-US" sz="2000" dirty="0"/>
              <a:t>. 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iteração</a:t>
            </a:r>
            <a:r>
              <a:rPr lang="en-US" sz="2000" dirty="0"/>
              <a:t>, o valor de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incrementado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1 (</a:t>
            </a:r>
            <a:r>
              <a:rPr lang="en-US" sz="2000" dirty="0" err="1"/>
              <a:t>i</a:t>
            </a:r>
            <a:r>
              <a:rPr lang="en-US" sz="2000" dirty="0"/>
              <a:t>++). O </a:t>
            </a:r>
            <a:r>
              <a:rPr lang="en-US" sz="2000" dirty="0" err="1"/>
              <a:t>bloco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do loop </a:t>
            </a:r>
            <a:r>
              <a:rPr lang="en-US" sz="2000" dirty="0" err="1"/>
              <a:t>imprime</a:t>
            </a:r>
            <a:r>
              <a:rPr lang="en-US" sz="2000" dirty="0"/>
              <a:t> o valor de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console 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iteração</a:t>
            </a:r>
            <a:r>
              <a:rPr lang="en-US" sz="2000" dirty="0"/>
              <a:t>.</a:t>
            </a:r>
            <a:endParaRPr lang="en-BR" sz="2000" dirty="0"/>
          </a:p>
        </p:txBody>
      </p:sp>
    </p:spTree>
    <p:extLst>
      <p:ext uri="{BB962C8B-B14F-4D97-AF65-F5344CB8AC3E}">
        <p14:creationId xmlns:p14="http://schemas.microsoft.com/office/powerpoint/2010/main" val="407705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FF5032-2858-8577-1C86-9AA7FD6D210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B26B0-496A-E591-A092-9DEA954BC7EC}"/>
              </a:ext>
            </a:extLst>
          </p:cNvPr>
          <p:cNvSpPr txBox="1"/>
          <p:nvPr/>
        </p:nvSpPr>
        <p:spPr>
          <a:xfrm>
            <a:off x="0" y="7086172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FUNÇÕES</a:t>
            </a:r>
            <a:endParaRPr lang="en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4DEF5-988C-DCB0-099B-8EDB2657300E}"/>
              </a:ext>
            </a:extLst>
          </p:cNvPr>
          <p:cNvSpPr txBox="1"/>
          <p:nvPr/>
        </p:nvSpPr>
        <p:spPr>
          <a:xfrm>
            <a:off x="0" y="1439959"/>
            <a:ext cx="9601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05.</a:t>
            </a:r>
            <a:endParaRPr lang="en-BR" sz="384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A4CA4-D2B1-CF02-5179-E7A4AC1CAACD}"/>
              </a:ext>
            </a:extLst>
          </p:cNvPr>
          <p:cNvSpPr/>
          <p:nvPr/>
        </p:nvSpPr>
        <p:spPr>
          <a:xfrm>
            <a:off x="0" y="10575291"/>
            <a:ext cx="9601200" cy="183739"/>
          </a:xfrm>
          <a:prstGeom prst="rect">
            <a:avLst/>
          </a:prstGeom>
          <a:solidFill>
            <a:srgbClr val="FFDA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3F57A7-99DB-B4DB-25C8-6B63B117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do Código - Ingrid Ferreira</a:t>
            </a:r>
            <a:endParaRPr lang="en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14CE8-62F1-800C-8EA3-989C87AD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958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921E7-F794-6E2C-A3DD-721D3CFFAEF6}"/>
              </a:ext>
            </a:extLst>
          </p:cNvPr>
          <p:cNvSpPr txBox="1"/>
          <p:nvPr/>
        </p:nvSpPr>
        <p:spPr>
          <a:xfrm>
            <a:off x="1282668" y="2068207"/>
            <a:ext cx="7035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Funções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blocos</a:t>
            </a:r>
            <a:r>
              <a:rPr lang="en-US" sz="2400" dirty="0"/>
              <a:t> de </a:t>
            </a:r>
            <a:r>
              <a:rPr lang="en-US" sz="2400" dirty="0" err="1"/>
              <a:t>código</a:t>
            </a:r>
            <a:r>
              <a:rPr lang="en-US" sz="2400" dirty="0"/>
              <a:t> que </a:t>
            </a:r>
            <a:r>
              <a:rPr lang="en-US" sz="2400" dirty="0" err="1"/>
              <a:t>executam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tarefa</a:t>
            </a:r>
            <a:r>
              <a:rPr lang="en-US" sz="2400" dirty="0"/>
              <a:t> </a:t>
            </a:r>
            <a:r>
              <a:rPr lang="en-US" sz="2400" dirty="0" err="1"/>
              <a:t>específica</a:t>
            </a:r>
            <a:r>
              <a:rPr lang="en-US" sz="2400" dirty="0"/>
              <a:t>. </a:t>
            </a:r>
            <a:r>
              <a:rPr lang="en-US" sz="2400" dirty="0" err="1"/>
              <a:t>Elas</a:t>
            </a:r>
            <a:r>
              <a:rPr lang="en-US" sz="2400" dirty="0"/>
              <a:t> </a:t>
            </a:r>
            <a:r>
              <a:rPr lang="en-US" sz="2400" dirty="0" err="1"/>
              <a:t>podem</a:t>
            </a:r>
            <a:r>
              <a:rPr lang="en-US" sz="2400" dirty="0"/>
              <a:t> </a:t>
            </a:r>
            <a:r>
              <a:rPr lang="en-US" sz="2400" dirty="0" err="1"/>
              <a:t>receber</a:t>
            </a:r>
            <a:r>
              <a:rPr lang="en-US" sz="2400" dirty="0"/>
              <a:t> </a:t>
            </a:r>
            <a:r>
              <a:rPr lang="en-US" sz="2400" dirty="0" err="1"/>
              <a:t>parâmetros</a:t>
            </a:r>
            <a:r>
              <a:rPr lang="en-US" sz="2400" dirty="0"/>
              <a:t> e </a:t>
            </a:r>
            <a:r>
              <a:rPr lang="en-US" sz="2400" dirty="0" err="1"/>
              <a:t>retornar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. Por </a:t>
            </a:r>
            <a:r>
              <a:rPr lang="en-US" sz="2400" dirty="0" err="1"/>
              <a:t>exemplo</a:t>
            </a:r>
            <a:r>
              <a:rPr lang="en-US" sz="2400" dirty="0"/>
              <a:t>:</a:t>
            </a:r>
            <a:endParaRPr lang="en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856E7-4AA6-698D-3ABF-2921303E2161}"/>
              </a:ext>
            </a:extLst>
          </p:cNvPr>
          <p:cNvSpPr txBox="1"/>
          <p:nvPr/>
        </p:nvSpPr>
        <p:spPr>
          <a:xfrm>
            <a:off x="-1828801" y="72511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Impact" panose="020B0806030902050204" pitchFamily="34" charset="0"/>
              </a:rPr>
              <a:t>Funções</a:t>
            </a:r>
            <a:endParaRPr lang="en-BR" sz="4000" dirty="0">
              <a:latin typeface="Impact" panose="020B080603090205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424E-1902-92D8-2151-2D5AA242DCF2}"/>
              </a:ext>
            </a:extLst>
          </p:cNvPr>
          <p:cNvSpPr txBox="1"/>
          <p:nvPr/>
        </p:nvSpPr>
        <p:spPr>
          <a:xfrm rot="10800000" flipH="1" flipV="1">
            <a:off x="1070520" y="694332"/>
            <a:ext cx="1048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DA3E"/>
                </a:solidFill>
                <a:latin typeface="Impact" panose="020B0806030902050204" pitchFamily="34" charset="0"/>
              </a:rPr>
              <a:t>4.</a:t>
            </a:r>
            <a:endParaRPr lang="en-BR" sz="4400" dirty="0">
              <a:solidFill>
                <a:srgbClr val="FFDA3E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56CDB-5BFC-ACD0-E0A7-054E344D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8" y="3361194"/>
            <a:ext cx="8606883" cy="516413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7D788-74B5-02FD-1B47-176536AF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do Código - Ingrid Ferreira</a:t>
            </a:r>
            <a:endParaRPr lang="en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5AB33-6546-C4E9-73A7-48CCA24C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4015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921E7-F794-6E2C-A3DD-721D3CFFAEF6}"/>
              </a:ext>
            </a:extLst>
          </p:cNvPr>
          <p:cNvSpPr txBox="1"/>
          <p:nvPr/>
        </p:nvSpPr>
        <p:spPr>
          <a:xfrm>
            <a:off x="1282668" y="2338729"/>
            <a:ext cx="7035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JavaScript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linguagem</a:t>
            </a:r>
            <a:r>
              <a:rPr lang="en-US" sz="2400" dirty="0"/>
              <a:t> de </a:t>
            </a:r>
            <a:r>
              <a:rPr lang="en-US" sz="2400" dirty="0" err="1"/>
              <a:t>programação</a:t>
            </a:r>
            <a:r>
              <a:rPr lang="en-US" sz="2400" dirty="0"/>
              <a:t> </a:t>
            </a:r>
            <a:r>
              <a:rPr lang="en-US" sz="2400" dirty="0" err="1"/>
              <a:t>amplamente</a:t>
            </a:r>
            <a:r>
              <a:rPr lang="en-US" sz="2400" dirty="0"/>
              <a:t> </a:t>
            </a:r>
            <a:r>
              <a:rPr lang="en-US" sz="2400" dirty="0" err="1"/>
              <a:t>utilizada</a:t>
            </a:r>
            <a:r>
              <a:rPr lang="en-US" sz="2400" dirty="0"/>
              <a:t> para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err="1"/>
              <a:t>interatividade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páginas</a:t>
            </a:r>
            <a:r>
              <a:rPr lang="en-US" sz="2400" dirty="0"/>
              <a:t> da web.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linguagem</a:t>
            </a:r>
            <a:r>
              <a:rPr lang="en-US" sz="2400" dirty="0"/>
              <a:t> de script, o que </a:t>
            </a:r>
            <a:r>
              <a:rPr lang="en-US" sz="2400" dirty="0" err="1"/>
              <a:t>significa</a:t>
            </a:r>
            <a:r>
              <a:rPr lang="en-US" sz="2400" dirty="0"/>
              <a:t> que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executada</a:t>
            </a:r>
            <a:r>
              <a:rPr lang="en-US" sz="2400" dirty="0"/>
              <a:t> no </a:t>
            </a:r>
            <a:r>
              <a:rPr lang="en-US" sz="2400" dirty="0" err="1"/>
              <a:t>navegador</a:t>
            </a:r>
            <a:r>
              <a:rPr lang="en-US" sz="2400" dirty="0"/>
              <a:t> do </a:t>
            </a:r>
            <a:r>
              <a:rPr lang="en-US" sz="2400" dirty="0" err="1"/>
              <a:t>usuário</a:t>
            </a:r>
            <a:r>
              <a:rPr lang="en-US" sz="2400" dirty="0"/>
              <a:t>, </a:t>
            </a:r>
            <a:r>
              <a:rPr lang="en-US" sz="2400" dirty="0" err="1"/>
              <a:t>permitindo</a:t>
            </a:r>
            <a:r>
              <a:rPr lang="en-US" sz="2400" dirty="0"/>
              <a:t> que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funcionalidades</a:t>
            </a:r>
            <a:r>
              <a:rPr lang="en-US" sz="2400" dirty="0"/>
              <a:t> </a:t>
            </a:r>
            <a:r>
              <a:rPr lang="en-US" sz="2400" dirty="0" err="1"/>
              <a:t>dinâmicas</a:t>
            </a:r>
            <a:r>
              <a:rPr lang="en-US" sz="2400" dirty="0"/>
              <a:t> e </a:t>
            </a:r>
            <a:r>
              <a:rPr lang="en-US" sz="2400" dirty="0" err="1"/>
              <a:t>reativas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seu</a:t>
            </a:r>
            <a:r>
              <a:rPr lang="en-US" sz="2400" dirty="0"/>
              <a:t> site.</a:t>
            </a:r>
            <a:endParaRPr lang="en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856E7-4AA6-698D-3ABF-2921303E2161}"/>
              </a:ext>
            </a:extLst>
          </p:cNvPr>
          <p:cNvSpPr txBox="1"/>
          <p:nvPr/>
        </p:nvSpPr>
        <p:spPr>
          <a:xfrm>
            <a:off x="-557561" y="675308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INTRODUÇÃO AO JAVASCRIPT</a:t>
            </a:r>
            <a:endParaRPr lang="en-BR" sz="4000" dirty="0"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9C995-6D87-61B5-A54E-814DFA81D929}"/>
              </a:ext>
            </a:extLst>
          </p:cNvPr>
          <p:cNvSpPr txBox="1"/>
          <p:nvPr/>
        </p:nvSpPr>
        <p:spPr>
          <a:xfrm flipH="1" flipV="1">
            <a:off x="847496" y="258888"/>
            <a:ext cx="535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DA3E"/>
                </a:solidFill>
                <a:latin typeface="Impact" panose="020B0806030902050204" pitchFamily="34" charset="0"/>
              </a:rPr>
              <a:t>I</a:t>
            </a:r>
            <a:endParaRPr lang="en-BR" sz="8000" dirty="0">
              <a:solidFill>
                <a:srgbClr val="FFDA3E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Picture 4" descr="A yellow and white logo&#10;&#10;Description automatically generated">
            <a:extLst>
              <a:ext uri="{FF2B5EF4-FFF2-40B4-BE49-F238E27FC236}">
                <a16:creationId xmlns:a16="http://schemas.microsoft.com/office/drawing/2014/main" id="{B4AF6AE6-12EB-AB13-29BA-90169D8C1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4336" l="10000" r="90000">
                        <a14:foregroundMark x1="42556" y1="92188" x2="51444" y2="94336"/>
                        <a14:foregroundMark x1="51444" y1="94336" x2="56889" y2="92188"/>
                        <a14:foregroundMark x1="68667" y1="8594" x2="29444" y2="85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7475" y="6191707"/>
            <a:ext cx="6386249" cy="363306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3772AB-8E7B-FFB9-E63F-67E431A9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do Código - Ingrid Ferreira</a:t>
            </a:r>
            <a:endParaRPr lang="en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06A502-6342-D352-C916-5309B364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6408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FF5032-2858-8577-1C86-9AA7FD6D210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B26B0-496A-E591-A092-9DEA954BC7EC}"/>
              </a:ext>
            </a:extLst>
          </p:cNvPr>
          <p:cNvSpPr txBox="1"/>
          <p:nvPr/>
        </p:nvSpPr>
        <p:spPr>
          <a:xfrm>
            <a:off x="0" y="7086172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VARIÁVEIS E TIPOS DE DADOS</a:t>
            </a:r>
            <a:endParaRPr lang="en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4DEF5-988C-DCB0-099B-8EDB2657300E}"/>
              </a:ext>
            </a:extLst>
          </p:cNvPr>
          <p:cNvSpPr txBox="1"/>
          <p:nvPr/>
        </p:nvSpPr>
        <p:spPr>
          <a:xfrm>
            <a:off x="0" y="1439959"/>
            <a:ext cx="9601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01.</a:t>
            </a:r>
            <a:endParaRPr lang="en-BR" sz="384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A4CA4-D2B1-CF02-5179-E7A4AC1CAACD}"/>
              </a:ext>
            </a:extLst>
          </p:cNvPr>
          <p:cNvSpPr/>
          <p:nvPr/>
        </p:nvSpPr>
        <p:spPr>
          <a:xfrm>
            <a:off x="0" y="10533709"/>
            <a:ext cx="9601200" cy="183739"/>
          </a:xfrm>
          <a:prstGeom prst="rect">
            <a:avLst/>
          </a:prstGeom>
          <a:solidFill>
            <a:srgbClr val="FFDA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979DCE-AE31-EC74-F373-CB701FA0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do Código - Ingrid Ferreira</a:t>
            </a:r>
            <a:endParaRPr lang="en-BR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BDDD42-90A6-2F89-273A-66BF1A75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417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921E7-F794-6E2C-A3DD-721D3CFFAEF6}"/>
              </a:ext>
            </a:extLst>
          </p:cNvPr>
          <p:cNvSpPr txBox="1"/>
          <p:nvPr/>
        </p:nvSpPr>
        <p:spPr>
          <a:xfrm>
            <a:off x="1271793" y="2016042"/>
            <a:ext cx="70358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Variáveis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recipientes</a:t>
            </a:r>
            <a:r>
              <a:rPr lang="en-US" sz="2000" dirty="0"/>
              <a:t> para </a:t>
            </a:r>
            <a:r>
              <a:rPr lang="en-US" sz="2000" dirty="0" err="1"/>
              <a:t>armazenar</a:t>
            </a:r>
            <a:r>
              <a:rPr lang="en-US" sz="2000" dirty="0"/>
              <a:t> dados. </a:t>
            </a:r>
            <a:r>
              <a:rPr lang="en-US" sz="2000" dirty="0" err="1"/>
              <a:t>Em</a:t>
            </a:r>
            <a:r>
              <a:rPr lang="en-US" sz="2000" dirty="0"/>
              <a:t> JavaScript, </a:t>
            </a:r>
            <a:r>
              <a:rPr lang="en-US" sz="2000" dirty="0" err="1"/>
              <a:t>podemos</a:t>
            </a:r>
            <a:r>
              <a:rPr lang="en-US" sz="2000" dirty="0"/>
              <a:t> usar var, let </a:t>
            </a:r>
            <a:r>
              <a:rPr lang="en-US" sz="2000" dirty="0" err="1"/>
              <a:t>ou</a:t>
            </a:r>
            <a:r>
              <a:rPr lang="en-US" sz="2000" dirty="0"/>
              <a:t> const para </a:t>
            </a:r>
            <a:r>
              <a:rPr lang="en-US" sz="2000" dirty="0" err="1"/>
              <a:t>declarar</a:t>
            </a:r>
            <a:r>
              <a:rPr lang="en-US" sz="2000" dirty="0"/>
              <a:t> </a:t>
            </a:r>
            <a:r>
              <a:rPr lang="en-US" sz="2000" dirty="0" err="1"/>
              <a:t>variáveis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três</a:t>
            </a:r>
            <a:r>
              <a:rPr lang="en-US" sz="2000" dirty="0"/>
              <a:t> </a:t>
            </a:r>
            <a:r>
              <a:rPr lang="en-US" sz="2000" dirty="0" err="1"/>
              <a:t>palavras-chave</a:t>
            </a:r>
            <a:r>
              <a:rPr lang="en-US" sz="2000" dirty="0"/>
              <a:t> </a:t>
            </a:r>
            <a:r>
              <a:rPr lang="en-US" sz="2000" dirty="0" err="1"/>
              <a:t>principais</a:t>
            </a:r>
            <a:r>
              <a:rPr lang="en-US" sz="2000" dirty="0"/>
              <a:t> para </a:t>
            </a:r>
            <a:r>
              <a:rPr lang="en-US" sz="2000" dirty="0" err="1"/>
              <a:t>declarar</a:t>
            </a:r>
            <a:r>
              <a:rPr lang="en-US" sz="2000" dirty="0"/>
              <a:t> </a:t>
            </a:r>
            <a:r>
              <a:rPr lang="en-US" sz="2000" dirty="0" err="1"/>
              <a:t>variáveis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JavaScript: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var: Era a </a:t>
            </a:r>
            <a:r>
              <a:rPr lang="en-US" sz="2000" dirty="0" err="1"/>
              <a:t>maneira</a:t>
            </a:r>
            <a:r>
              <a:rPr lang="en-US" sz="2000" dirty="0"/>
              <a:t> </a:t>
            </a:r>
            <a:r>
              <a:rPr lang="en-US" sz="2000" dirty="0" err="1"/>
              <a:t>antiga</a:t>
            </a:r>
            <a:r>
              <a:rPr lang="en-US" sz="2000" dirty="0"/>
              <a:t> de </a:t>
            </a:r>
            <a:r>
              <a:rPr lang="en-US" sz="2000" dirty="0" err="1"/>
              <a:t>declarar</a:t>
            </a:r>
            <a:r>
              <a:rPr lang="en-US" sz="2000" dirty="0"/>
              <a:t> </a:t>
            </a:r>
            <a:r>
              <a:rPr lang="en-US" sz="2000" dirty="0" err="1"/>
              <a:t>variáveis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JavaScript. As </a:t>
            </a:r>
            <a:r>
              <a:rPr lang="en-US" sz="2000" dirty="0" err="1"/>
              <a:t>variáveis</a:t>
            </a:r>
            <a:r>
              <a:rPr lang="en-US" sz="2000" dirty="0"/>
              <a:t> </a:t>
            </a:r>
            <a:r>
              <a:rPr lang="en-US" sz="2000" dirty="0" err="1"/>
              <a:t>declaradas</a:t>
            </a:r>
            <a:r>
              <a:rPr lang="en-US" sz="2000" dirty="0"/>
              <a:t> com var </a:t>
            </a:r>
            <a:r>
              <a:rPr lang="en-US" sz="2000" dirty="0" err="1"/>
              <a:t>têm</a:t>
            </a:r>
            <a:r>
              <a:rPr lang="en-US" sz="2000" dirty="0"/>
              <a:t> </a:t>
            </a:r>
            <a:r>
              <a:rPr lang="en-US" sz="2000" dirty="0" err="1"/>
              <a:t>escopo</a:t>
            </a:r>
            <a:r>
              <a:rPr lang="en-US" sz="2000" dirty="0"/>
              <a:t> de </a:t>
            </a:r>
            <a:r>
              <a:rPr lang="en-US" sz="2000" dirty="0" err="1"/>
              <a:t>função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global.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let: </a:t>
            </a:r>
            <a:r>
              <a:rPr lang="en-US" sz="2000" dirty="0" err="1"/>
              <a:t>Introduzido</a:t>
            </a:r>
            <a:r>
              <a:rPr lang="en-US" sz="2000" dirty="0"/>
              <a:t> no ECMAScript 6 (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conhecido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ES6), o let </a:t>
            </a:r>
            <a:r>
              <a:rPr lang="en-US" sz="2000" dirty="0" err="1"/>
              <a:t>permite</a:t>
            </a:r>
            <a:r>
              <a:rPr lang="en-US" sz="2000" dirty="0"/>
              <a:t> que </a:t>
            </a:r>
            <a:r>
              <a:rPr lang="en-US" sz="2000" dirty="0" err="1"/>
              <a:t>você</a:t>
            </a:r>
            <a:r>
              <a:rPr lang="en-US" sz="2000" dirty="0"/>
              <a:t> declare </a:t>
            </a:r>
            <a:r>
              <a:rPr lang="en-US" sz="2000" dirty="0" err="1"/>
              <a:t>variáveis</a:t>
            </a:r>
            <a:r>
              <a:rPr lang="en-US" sz="2000" dirty="0"/>
              <a:t> com </a:t>
            </a:r>
            <a:r>
              <a:rPr lang="en-US" sz="2000" dirty="0" err="1"/>
              <a:t>escopo</a:t>
            </a:r>
            <a:r>
              <a:rPr lang="en-US" sz="2000" dirty="0"/>
              <a:t> de </a:t>
            </a:r>
            <a:r>
              <a:rPr lang="en-US" sz="2000" dirty="0" err="1"/>
              <a:t>bloco</a:t>
            </a:r>
            <a:r>
              <a:rPr lang="en-US" sz="2000" dirty="0"/>
              <a:t>, o que </a:t>
            </a:r>
            <a:r>
              <a:rPr lang="en-US" sz="2000" dirty="0" err="1"/>
              <a:t>significa</a:t>
            </a:r>
            <a:r>
              <a:rPr lang="en-US" sz="2000" dirty="0"/>
              <a:t> que </a:t>
            </a:r>
            <a:r>
              <a:rPr lang="en-US" sz="2000" dirty="0" err="1"/>
              <a:t>elas</a:t>
            </a:r>
            <a:r>
              <a:rPr lang="en-US" sz="2000" dirty="0"/>
              <a:t> </a:t>
            </a:r>
            <a:r>
              <a:rPr lang="en-US" sz="2000" dirty="0" err="1"/>
              <a:t>só</a:t>
            </a:r>
            <a:r>
              <a:rPr lang="en-US" sz="2000" dirty="0"/>
              <a:t>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acessadas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do </a:t>
            </a:r>
            <a:r>
              <a:rPr lang="en-US" sz="2000" dirty="0" err="1"/>
              <a:t>bloco</a:t>
            </a:r>
            <a:r>
              <a:rPr lang="en-US" sz="2000" dirty="0"/>
              <a:t> </a:t>
            </a:r>
            <a:r>
              <a:rPr lang="en-US" sz="2000" dirty="0" err="1"/>
              <a:t>onde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declaradas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const: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introduzido</a:t>
            </a:r>
            <a:r>
              <a:rPr lang="en-US" sz="2000" dirty="0"/>
              <a:t> no ECMAScript 6, o const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usado</a:t>
            </a:r>
            <a:r>
              <a:rPr lang="en-US" sz="2000" dirty="0"/>
              <a:t> para </a:t>
            </a:r>
            <a:r>
              <a:rPr lang="en-US" sz="2000" dirty="0" err="1"/>
              <a:t>declarar</a:t>
            </a:r>
            <a:r>
              <a:rPr lang="en-US" sz="2000" dirty="0"/>
              <a:t> </a:t>
            </a:r>
            <a:r>
              <a:rPr lang="en-US" sz="2000" dirty="0" err="1"/>
              <a:t>constantes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</a:t>
            </a:r>
            <a:r>
              <a:rPr lang="en-US" sz="2000" dirty="0" err="1"/>
              <a:t>variáveis</a:t>
            </a:r>
            <a:r>
              <a:rPr lang="en-US" sz="2000" dirty="0"/>
              <a:t> </a:t>
            </a:r>
            <a:r>
              <a:rPr lang="en-US" sz="2000" dirty="0" err="1"/>
              <a:t>cujo</a:t>
            </a:r>
            <a:r>
              <a:rPr lang="en-US" sz="2000" dirty="0"/>
              <a:t> valor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alterado</a:t>
            </a:r>
            <a:r>
              <a:rPr lang="en-US" sz="2000" dirty="0"/>
              <a:t> </a:t>
            </a:r>
            <a:r>
              <a:rPr lang="en-US" sz="2000" dirty="0" err="1"/>
              <a:t>depois</a:t>
            </a:r>
            <a:r>
              <a:rPr lang="en-US" sz="2000" dirty="0"/>
              <a:t> de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definidas</a:t>
            </a:r>
            <a:r>
              <a:rPr lang="en-US" sz="2000" dirty="0"/>
              <a:t>.</a:t>
            </a:r>
            <a:endParaRPr lang="en-BR" sz="2000" dirty="0"/>
          </a:p>
          <a:p>
            <a:endParaRPr lang="en-B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856E7-4AA6-698D-3ABF-2921303E2161}"/>
              </a:ext>
            </a:extLst>
          </p:cNvPr>
          <p:cNvSpPr txBox="1"/>
          <p:nvPr/>
        </p:nvSpPr>
        <p:spPr>
          <a:xfrm>
            <a:off x="-10874" y="770754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VARIÁVEIS E TIPOS DE DADOS</a:t>
            </a:r>
            <a:endParaRPr lang="en-BR" sz="4000" dirty="0"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9C995-6D87-61B5-A54E-814DFA81D929}"/>
              </a:ext>
            </a:extLst>
          </p:cNvPr>
          <p:cNvSpPr txBox="1"/>
          <p:nvPr/>
        </p:nvSpPr>
        <p:spPr>
          <a:xfrm rot="10800000" flipH="1" flipV="1">
            <a:off x="914402" y="709198"/>
            <a:ext cx="1048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DA3E"/>
                </a:solidFill>
                <a:latin typeface="Impact" panose="020B0806030902050204" pitchFamily="34" charset="0"/>
              </a:rPr>
              <a:t>1.</a:t>
            </a:r>
            <a:endParaRPr lang="en-BR" sz="4400" dirty="0">
              <a:solidFill>
                <a:srgbClr val="FFDA3E"/>
              </a:solidFill>
              <a:latin typeface="Impact" panose="020B080603090205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4DB89F-106F-C6B5-DD6D-1A288116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do Código - Ingrid Ferreira</a:t>
            </a:r>
            <a:endParaRPr lang="en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AC9DD6-7E26-E29E-5597-97320B84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5</a:t>
            </a:fld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27B42-4CEB-9B48-B8A7-640D6D05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42" y="7340577"/>
            <a:ext cx="6520163" cy="39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9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FF5032-2858-8577-1C86-9AA7FD6D210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B26B0-496A-E591-A092-9DEA954BC7EC}"/>
              </a:ext>
            </a:extLst>
          </p:cNvPr>
          <p:cNvSpPr txBox="1"/>
          <p:nvPr/>
        </p:nvSpPr>
        <p:spPr>
          <a:xfrm>
            <a:off x="0" y="7086172"/>
            <a:ext cx="960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OPERADORES ARITMÉTICOS E OPERAÇÕES BÁSICAS</a:t>
            </a:r>
            <a:endParaRPr lang="en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4DEF5-988C-DCB0-099B-8EDB2657300E}"/>
              </a:ext>
            </a:extLst>
          </p:cNvPr>
          <p:cNvSpPr txBox="1"/>
          <p:nvPr/>
        </p:nvSpPr>
        <p:spPr>
          <a:xfrm>
            <a:off x="0" y="1439959"/>
            <a:ext cx="9601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02.</a:t>
            </a:r>
            <a:endParaRPr lang="en-BR" sz="384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A4CA4-D2B1-CF02-5179-E7A4AC1CAACD}"/>
              </a:ext>
            </a:extLst>
          </p:cNvPr>
          <p:cNvSpPr/>
          <p:nvPr/>
        </p:nvSpPr>
        <p:spPr>
          <a:xfrm>
            <a:off x="0" y="10759475"/>
            <a:ext cx="9601200" cy="183739"/>
          </a:xfrm>
          <a:prstGeom prst="rect">
            <a:avLst/>
          </a:prstGeom>
          <a:solidFill>
            <a:srgbClr val="FFDA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0193B8-8B45-49EA-CA6C-DFE0C246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do Código - Ingrid Ferreira</a:t>
            </a:r>
            <a:endParaRPr lang="en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F4998-E120-6C92-7D52-778958DE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2633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921E7-F794-6E2C-A3DD-721D3CFFAEF6}"/>
              </a:ext>
            </a:extLst>
          </p:cNvPr>
          <p:cNvSpPr txBox="1"/>
          <p:nvPr/>
        </p:nvSpPr>
        <p:spPr>
          <a:xfrm>
            <a:off x="1271795" y="2982607"/>
            <a:ext cx="7035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JavaScript </a:t>
            </a:r>
            <a:r>
              <a:rPr lang="en-US" sz="2400" dirty="0" err="1"/>
              <a:t>suporta</a:t>
            </a:r>
            <a:r>
              <a:rPr lang="en-US" sz="2400" dirty="0"/>
              <a:t> </a:t>
            </a:r>
            <a:r>
              <a:rPr lang="en-US" sz="2400" dirty="0" err="1"/>
              <a:t>operações</a:t>
            </a:r>
            <a:r>
              <a:rPr lang="en-US" sz="2400" dirty="0"/>
              <a:t> </a:t>
            </a:r>
            <a:r>
              <a:rPr lang="en-US" sz="2400" dirty="0" err="1"/>
              <a:t>aritméticas</a:t>
            </a:r>
            <a:r>
              <a:rPr lang="en-US" sz="2400" dirty="0"/>
              <a:t> </a:t>
            </a:r>
            <a:r>
              <a:rPr lang="en-US" sz="2400" dirty="0" err="1"/>
              <a:t>básicas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adição</a:t>
            </a:r>
            <a:r>
              <a:rPr lang="en-US" sz="2400" dirty="0"/>
              <a:t>, </a:t>
            </a:r>
            <a:r>
              <a:rPr lang="en-US" sz="2400" dirty="0" err="1"/>
              <a:t>subtração</a:t>
            </a:r>
            <a:r>
              <a:rPr lang="en-US" sz="2400" dirty="0"/>
              <a:t>, </a:t>
            </a:r>
            <a:r>
              <a:rPr lang="en-US" sz="2400" dirty="0" err="1"/>
              <a:t>multiplicação</a:t>
            </a:r>
            <a:r>
              <a:rPr lang="en-US" sz="2400" dirty="0"/>
              <a:t> e </a:t>
            </a:r>
            <a:r>
              <a:rPr lang="en-US" sz="2400" dirty="0" err="1"/>
              <a:t>divisão</a:t>
            </a:r>
            <a:r>
              <a:rPr lang="en-US" sz="2400" dirty="0"/>
              <a:t>. </a:t>
            </a:r>
            <a:r>
              <a:rPr lang="en-US" sz="2400" dirty="0" err="1"/>
              <a:t>Veja</a:t>
            </a:r>
            <a:r>
              <a:rPr lang="en-US" sz="2400" dirty="0"/>
              <a:t> um </a:t>
            </a:r>
            <a:r>
              <a:rPr lang="en-US" sz="2400" dirty="0" err="1"/>
              <a:t>exemplo</a:t>
            </a:r>
            <a:r>
              <a:rPr lang="en-US" sz="2400" dirty="0"/>
              <a:t>:</a:t>
            </a:r>
            <a:endParaRPr lang="en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856E7-4AA6-698D-3ABF-2921303E2161}"/>
              </a:ext>
            </a:extLst>
          </p:cNvPr>
          <p:cNvSpPr txBox="1"/>
          <p:nvPr/>
        </p:nvSpPr>
        <p:spPr>
          <a:xfrm>
            <a:off x="-178420" y="757866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Impact" panose="020B0806030902050204" pitchFamily="34" charset="0"/>
              </a:rPr>
              <a:t>Operadores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Aritméticos</a:t>
            </a:r>
            <a:r>
              <a:rPr lang="en-US" sz="4000" dirty="0">
                <a:latin typeface="Impact" panose="020B0806030902050204" pitchFamily="34" charset="0"/>
              </a:rPr>
              <a:t> e </a:t>
            </a:r>
          </a:p>
          <a:p>
            <a:pPr algn="ctr"/>
            <a:r>
              <a:rPr lang="en-US" sz="4000" dirty="0" err="1">
                <a:latin typeface="Impact" panose="020B0806030902050204" pitchFamily="34" charset="0"/>
              </a:rPr>
              <a:t>Operações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Básicas</a:t>
            </a:r>
            <a:endParaRPr lang="en-BR" sz="4000" dirty="0">
              <a:latin typeface="Impact" panose="020B080603090205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424E-1902-92D8-2151-2D5AA242DCF2}"/>
              </a:ext>
            </a:extLst>
          </p:cNvPr>
          <p:cNvSpPr txBox="1"/>
          <p:nvPr/>
        </p:nvSpPr>
        <p:spPr>
          <a:xfrm rot="10800000" flipH="1" flipV="1">
            <a:off x="1070520" y="694332"/>
            <a:ext cx="1048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DA3E"/>
                </a:solidFill>
                <a:latin typeface="Impact" panose="020B0806030902050204" pitchFamily="34" charset="0"/>
              </a:rPr>
              <a:t>2.</a:t>
            </a:r>
            <a:endParaRPr lang="en-BR" sz="4400" dirty="0">
              <a:solidFill>
                <a:srgbClr val="FFDA3E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E0D82-6550-4D59-FE3D-1ED11DAE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3" y="4182936"/>
            <a:ext cx="8463774" cy="507826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A8859-9A24-45FF-E968-D8848291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do Código - Ingrid Ferreira</a:t>
            </a:r>
            <a:endParaRPr lang="en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6EA5F-4BBC-4D24-B022-8490CC0F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4199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FF5032-2858-8577-1C86-9AA7FD6D210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B26B0-496A-E591-A092-9DEA954BC7EC}"/>
              </a:ext>
            </a:extLst>
          </p:cNvPr>
          <p:cNvSpPr txBox="1"/>
          <p:nvPr/>
        </p:nvSpPr>
        <p:spPr>
          <a:xfrm>
            <a:off x="0" y="7086172"/>
            <a:ext cx="960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ESTRUTURAS DE CONTROLE: CONDICIONAL IF...ELSE</a:t>
            </a:r>
            <a:endParaRPr lang="en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4DEF5-988C-DCB0-099B-8EDB2657300E}"/>
              </a:ext>
            </a:extLst>
          </p:cNvPr>
          <p:cNvSpPr txBox="1"/>
          <p:nvPr/>
        </p:nvSpPr>
        <p:spPr>
          <a:xfrm>
            <a:off x="0" y="1439959"/>
            <a:ext cx="9601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03.</a:t>
            </a:r>
            <a:endParaRPr lang="en-BR" sz="384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A4CA4-D2B1-CF02-5179-E7A4AC1CAACD}"/>
              </a:ext>
            </a:extLst>
          </p:cNvPr>
          <p:cNvSpPr/>
          <p:nvPr/>
        </p:nvSpPr>
        <p:spPr>
          <a:xfrm>
            <a:off x="0" y="10584418"/>
            <a:ext cx="9601200" cy="183739"/>
          </a:xfrm>
          <a:prstGeom prst="rect">
            <a:avLst/>
          </a:prstGeom>
          <a:solidFill>
            <a:srgbClr val="FFDA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304AA1-F21F-96FE-345F-B8E75F5D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do Código - Ingrid Ferreira</a:t>
            </a:r>
            <a:endParaRPr lang="en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73B38-5415-A9CB-21A6-E68B4535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1229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921E7-F794-6E2C-A3DD-721D3CFFAEF6}"/>
              </a:ext>
            </a:extLst>
          </p:cNvPr>
          <p:cNvSpPr txBox="1"/>
          <p:nvPr/>
        </p:nvSpPr>
        <p:spPr>
          <a:xfrm>
            <a:off x="1282668" y="2428795"/>
            <a:ext cx="7035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estrutura</a:t>
            </a:r>
            <a:r>
              <a:rPr lang="en-US" sz="2000" dirty="0"/>
              <a:t> if...else </a:t>
            </a:r>
            <a:r>
              <a:rPr lang="en-US" sz="2000" dirty="0" err="1"/>
              <a:t>permite</a:t>
            </a:r>
            <a:r>
              <a:rPr lang="en-US" sz="2000" dirty="0"/>
              <a:t> que </a:t>
            </a:r>
            <a:r>
              <a:rPr lang="en-US" sz="2000" dirty="0" err="1"/>
              <a:t>você</a:t>
            </a:r>
            <a:r>
              <a:rPr lang="en-US" sz="2000" dirty="0"/>
              <a:t> execute </a:t>
            </a:r>
            <a:r>
              <a:rPr lang="en-US" sz="2000" dirty="0" err="1"/>
              <a:t>blocos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 com base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condições</a:t>
            </a:r>
            <a:r>
              <a:rPr lang="en-US" sz="2000" dirty="0"/>
              <a:t> </a:t>
            </a:r>
            <a:r>
              <a:rPr lang="en-US" sz="2000" dirty="0" err="1"/>
              <a:t>específicas</a:t>
            </a:r>
            <a:r>
              <a:rPr lang="en-US" sz="2000" dirty="0"/>
              <a:t>. Por </a:t>
            </a:r>
            <a:r>
              <a:rPr lang="en-US" sz="2000" dirty="0" err="1"/>
              <a:t>exemplo</a:t>
            </a:r>
            <a:r>
              <a:rPr lang="en-US" sz="2000" dirty="0"/>
              <a:t>, </a:t>
            </a:r>
            <a:r>
              <a:rPr lang="en-US" sz="2000" dirty="0" err="1"/>
              <a:t>aqui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a </a:t>
            </a:r>
            <a:r>
              <a:rPr lang="en-US" sz="2000" dirty="0" err="1"/>
              <a:t>sintaxe</a:t>
            </a:r>
            <a:r>
              <a:rPr lang="en-US" sz="2000" dirty="0"/>
              <a:t> </a:t>
            </a:r>
            <a:r>
              <a:rPr lang="en-US" sz="2000" dirty="0" err="1"/>
              <a:t>básica</a:t>
            </a:r>
            <a:r>
              <a:rPr lang="en-US" sz="2000" dirty="0"/>
              <a:t> da </a:t>
            </a:r>
            <a:r>
              <a:rPr lang="en-US" sz="2000" dirty="0" err="1"/>
              <a:t>estrutura</a:t>
            </a:r>
            <a:r>
              <a:rPr lang="en-US" sz="2000" dirty="0"/>
              <a:t> if...else </a:t>
            </a:r>
            <a:r>
              <a:rPr lang="en-US" sz="2000" dirty="0" err="1"/>
              <a:t>em</a:t>
            </a:r>
            <a:r>
              <a:rPr lang="en-US" sz="2000" dirty="0"/>
              <a:t> JavaScript:</a:t>
            </a:r>
            <a:endParaRPr lang="en-B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856E7-4AA6-698D-3ABF-2921303E2161}"/>
              </a:ext>
            </a:extLst>
          </p:cNvPr>
          <p:cNvSpPr txBox="1"/>
          <p:nvPr/>
        </p:nvSpPr>
        <p:spPr>
          <a:xfrm>
            <a:off x="-178420" y="757866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Impact" panose="020B0806030902050204" pitchFamily="34" charset="0"/>
              </a:rPr>
              <a:t>Estruturas</a:t>
            </a:r>
            <a:r>
              <a:rPr lang="en-US" sz="4000" dirty="0">
                <a:latin typeface="Impact" panose="020B0806030902050204" pitchFamily="34" charset="0"/>
              </a:rPr>
              <a:t> de </a:t>
            </a:r>
            <a:r>
              <a:rPr lang="en-US" sz="4000" dirty="0" err="1">
                <a:latin typeface="Impact" panose="020B0806030902050204" pitchFamily="34" charset="0"/>
              </a:rPr>
              <a:t>Controle</a:t>
            </a:r>
            <a:r>
              <a:rPr lang="en-US" sz="4000" dirty="0">
                <a:latin typeface="Impact" panose="020B0806030902050204" pitchFamily="34" charset="0"/>
              </a:rPr>
              <a:t>: </a:t>
            </a:r>
          </a:p>
          <a:p>
            <a:pPr algn="ctr"/>
            <a:r>
              <a:rPr lang="en-US" sz="4000" dirty="0" err="1">
                <a:latin typeface="Impact" panose="020B0806030902050204" pitchFamily="34" charset="0"/>
              </a:rPr>
              <a:t>Condicional</a:t>
            </a:r>
            <a:r>
              <a:rPr lang="en-US" sz="4000" dirty="0">
                <a:latin typeface="Impact" panose="020B0806030902050204" pitchFamily="34" charset="0"/>
              </a:rPr>
              <a:t> if...else</a:t>
            </a:r>
            <a:endParaRPr lang="en-BR" sz="4000" dirty="0">
              <a:latin typeface="Impact" panose="020B080603090205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424E-1902-92D8-2151-2D5AA242DCF2}"/>
              </a:ext>
            </a:extLst>
          </p:cNvPr>
          <p:cNvSpPr txBox="1"/>
          <p:nvPr/>
        </p:nvSpPr>
        <p:spPr>
          <a:xfrm rot="10800000" flipH="1" flipV="1">
            <a:off x="1070520" y="694332"/>
            <a:ext cx="1048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DA3E"/>
                </a:solidFill>
                <a:latin typeface="Impact" panose="020B0806030902050204" pitchFamily="34" charset="0"/>
              </a:rPr>
              <a:t>3.</a:t>
            </a:r>
            <a:endParaRPr lang="en-BR" sz="4400" dirty="0">
              <a:solidFill>
                <a:srgbClr val="FFDA3E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BDE5B-DCE0-4796-7098-CA29FE6C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32" y="8314541"/>
            <a:ext cx="5567935" cy="334076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41D2-AD92-8718-6CFE-28466013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do Código - Ingrid Ferreira</a:t>
            </a:r>
            <a:endParaRPr lang="en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EDF78-C813-0522-E6FD-0F231082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9</a:t>
            </a:fld>
            <a:endParaRPr lang="en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3D2CD8-AFFE-8010-3382-0D178C450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20" y="2556049"/>
            <a:ext cx="7772400" cy="43672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A97CE-DAD6-0C35-34AE-9BB09A22F573}"/>
              </a:ext>
            </a:extLst>
          </p:cNvPr>
          <p:cNvSpPr txBox="1"/>
          <p:nvPr/>
        </p:nvSpPr>
        <p:spPr>
          <a:xfrm>
            <a:off x="1271793" y="6067772"/>
            <a:ext cx="7035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Neste </a:t>
            </a:r>
            <a:r>
              <a:rPr lang="en-US" sz="2000" dirty="0" err="1"/>
              <a:t>exemplo</a:t>
            </a:r>
            <a:r>
              <a:rPr lang="en-US" sz="2000" dirty="0"/>
              <a:t>, </a:t>
            </a:r>
            <a:r>
              <a:rPr lang="en-US" sz="2000" dirty="0" err="1"/>
              <a:t>estamos</a:t>
            </a:r>
            <a:r>
              <a:rPr lang="en-US" sz="2000" dirty="0"/>
              <a:t> </a:t>
            </a:r>
            <a:r>
              <a:rPr lang="en-US" sz="2000" dirty="0" err="1"/>
              <a:t>usando</a:t>
            </a:r>
            <a:r>
              <a:rPr lang="en-US" sz="2000" dirty="0"/>
              <a:t> a </a:t>
            </a:r>
            <a:r>
              <a:rPr lang="en-US" sz="2000" dirty="0" err="1"/>
              <a:t>estrutura</a:t>
            </a:r>
            <a:r>
              <a:rPr lang="en-US" sz="2000" dirty="0"/>
              <a:t> if...else para </a:t>
            </a:r>
            <a:r>
              <a:rPr lang="en-US" sz="2000" dirty="0" err="1"/>
              <a:t>verificar</a:t>
            </a:r>
            <a:r>
              <a:rPr lang="en-US" sz="2000" dirty="0"/>
              <a:t> se a </a:t>
            </a:r>
            <a:r>
              <a:rPr lang="en-US" sz="2000" dirty="0" err="1"/>
              <a:t>variável</a:t>
            </a:r>
            <a:r>
              <a:rPr lang="en-US" sz="2000" dirty="0"/>
              <a:t> </a:t>
            </a:r>
            <a:r>
              <a:rPr lang="en-US" sz="2000" dirty="0" err="1"/>
              <a:t>idade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igual</a:t>
            </a:r>
            <a:r>
              <a:rPr lang="en-US" sz="2000" dirty="0"/>
              <a:t> a 18. Se a </a:t>
            </a:r>
            <a:r>
              <a:rPr lang="en-US" sz="2000" dirty="0" err="1"/>
              <a:t>condição</a:t>
            </a:r>
            <a:r>
              <a:rPr lang="en-US" sz="2000" dirty="0"/>
              <a:t> for </a:t>
            </a:r>
            <a:r>
              <a:rPr lang="en-US" sz="2000" dirty="0" err="1"/>
              <a:t>verdadeira</a:t>
            </a:r>
            <a:r>
              <a:rPr lang="en-US" sz="2000" dirty="0"/>
              <a:t> (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se a </a:t>
            </a:r>
            <a:r>
              <a:rPr lang="en-US" sz="2000" dirty="0" err="1"/>
              <a:t>pessoa</a:t>
            </a:r>
            <a:r>
              <a:rPr lang="en-US" sz="2000" dirty="0"/>
              <a:t> </a:t>
            </a:r>
            <a:r>
              <a:rPr lang="en-US" sz="2000" dirty="0" err="1"/>
              <a:t>tiver</a:t>
            </a:r>
            <a:r>
              <a:rPr lang="en-US" sz="2000" dirty="0"/>
              <a:t> 18 </a:t>
            </a:r>
            <a:r>
              <a:rPr lang="en-US" sz="2000" dirty="0" err="1"/>
              <a:t>anos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), o </a:t>
            </a:r>
            <a:r>
              <a:rPr lang="en-US" sz="2000" dirty="0" err="1"/>
              <a:t>bloco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do </a:t>
            </a:r>
            <a:r>
              <a:rPr lang="en-US" sz="2000" dirty="0" err="1"/>
              <a:t>primeiro</a:t>
            </a:r>
            <a:r>
              <a:rPr lang="en-US" sz="2000" dirty="0"/>
              <a:t> conjunto de </a:t>
            </a:r>
            <a:r>
              <a:rPr lang="en-US" sz="2000" dirty="0" err="1"/>
              <a:t>chaves</a:t>
            </a:r>
            <a:r>
              <a:rPr lang="en-US" sz="2000" dirty="0"/>
              <a:t> {}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executado</a:t>
            </a:r>
            <a:r>
              <a:rPr lang="en-US" sz="2000" dirty="0"/>
              <a:t>, </a:t>
            </a:r>
            <a:r>
              <a:rPr lang="en-US" sz="2000" dirty="0" err="1"/>
              <a:t>imprimindo</a:t>
            </a:r>
            <a:r>
              <a:rPr lang="en-US" sz="2000" dirty="0"/>
              <a:t> "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de </a:t>
            </a:r>
            <a:r>
              <a:rPr lang="en-US" sz="2000" dirty="0" err="1"/>
              <a:t>idade</a:t>
            </a:r>
            <a:r>
              <a:rPr lang="en-US" sz="2000" dirty="0"/>
              <a:t>.". Caso </a:t>
            </a:r>
            <a:r>
              <a:rPr lang="en-US" sz="2000" dirty="0" err="1"/>
              <a:t>contrário</a:t>
            </a:r>
            <a:r>
              <a:rPr lang="en-US" sz="2000" dirty="0"/>
              <a:t>, o </a:t>
            </a:r>
            <a:r>
              <a:rPr lang="en-US" sz="2000" dirty="0" err="1"/>
              <a:t>bloco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do </a:t>
            </a:r>
            <a:r>
              <a:rPr lang="en-US" sz="2000" dirty="0" err="1"/>
              <a:t>segundo</a:t>
            </a:r>
            <a:r>
              <a:rPr lang="en-US" sz="2000" dirty="0"/>
              <a:t> conjunto de </a:t>
            </a:r>
            <a:r>
              <a:rPr lang="en-US" sz="2000" dirty="0" err="1"/>
              <a:t>chaves</a:t>
            </a:r>
            <a:r>
              <a:rPr lang="en-US" sz="2000" dirty="0"/>
              <a:t> {}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executado</a:t>
            </a:r>
            <a:r>
              <a:rPr lang="en-US" sz="2000" dirty="0"/>
              <a:t>, </a:t>
            </a:r>
            <a:r>
              <a:rPr lang="en-US" sz="2000" dirty="0" err="1"/>
              <a:t>imprimindo</a:t>
            </a:r>
            <a:r>
              <a:rPr lang="en-US" sz="2000" dirty="0"/>
              <a:t> "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menor</a:t>
            </a:r>
            <a:r>
              <a:rPr lang="en-US" sz="2000" dirty="0"/>
              <a:t> de </a:t>
            </a:r>
            <a:r>
              <a:rPr lang="en-US" sz="2000" dirty="0" err="1"/>
              <a:t>idade</a:t>
            </a:r>
            <a:r>
              <a:rPr lang="en-US" sz="2000" dirty="0"/>
              <a:t>.".</a:t>
            </a:r>
            <a:endParaRPr lang="en-BR" sz="2000" dirty="0"/>
          </a:p>
        </p:txBody>
      </p:sp>
    </p:spTree>
    <p:extLst>
      <p:ext uri="{BB962C8B-B14F-4D97-AF65-F5344CB8AC3E}">
        <p14:creationId xmlns:p14="http://schemas.microsoft.com/office/powerpoint/2010/main" val="27488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FF5032-2858-8577-1C86-9AA7FD6D210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B26B0-496A-E591-A092-9DEA954BC7EC}"/>
              </a:ext>
            </a:extLst>
          </p:cNvPr>
          <p:cNvSpPr txBox="1"/>
          <p:nvPr/>
        </p:nvSpPr>
        <p:spPr>
          <a:xfrm>
            <a:off x="0" y="7086172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LAÇOS DE REPETIÇÃO: FOR LOOP</a:t>
            </a:r>
            <a:endParaRPr lang="en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4DEF5-988C-DCB0-099B-8EDB2657300E}"/>
              </a:ext>
            </a:extLst>
          </p:cNvPr>
          <p:cNvSpPr txBox="1"/>
          <p:nvPr/>
        </p:nvSpPr>
        <p:spPr>
          <a:xfrm>
            <a:off x="0" y="1439959"/>
            <a:ext cx="9601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04.</a:t>
            </a:r>
            <a:endParaRPr lang="en-BR" sz="384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A4CA4-D2B1-CF02-5179-E7A4AC1CAACD}"/>
              </a:ext>
            </a:extLst>
          </p:cNvPr>
          <p:cNvSpPr/>
          <p:nvPr/>
        </p:nvSpPr>
        <p:spPr>
          <a:xfrm>
            <a:off x="0" y="10581056"/>
            <a:ext cx="9601200" cy="183739"/>
          </a:xfrm>
          <a:prstGeom prst="rect">
            <a:avLst/>
          </a:prstGeom>
          <a:solidFill>
            <a:srgbClr val="FFDA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89CB63-C8D2-AA55-3B20-369C49AD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do Código - Ingrid Ferreira</a:t>
            </a:r>
            <a:endParaRPr lang="en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8E7E5-14B9-2AC8-8C83-22737F6D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A08-3C9D-754C-8B55-86446AD6DC91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9210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</TotalTime>
  <Words>593</Words>
  <Application>Microsoft Macintosh PowerPoint</Application>
  <PresentationFormat>A3 Paper (297x420 mm)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Apple Braille</vt:lpstr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Iasmyn Ferreira</dc:creator>
  <cp:lastModifiedBy>Iasmyn Ferreira</cp:lastModifiedBy>
  <cp:revision>7</cp:revision>
  <dcterms:created xsi:type="dcterms:W3CDTF">2024-05-09T21:45:25Z</dcterms:created>
  <dcterms:modified xsi:type="dcterms:W3CDTF">2024-05-10T12:24:51Z</dcterms:modified>
</cp:coreProperties>
</file>