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6" r:id="rId5"/>
    <p:sldId id="258" r:id="rId6"/>
    <p:sldId id="267" r:id="rId7"/>
    <p:sldId id="260" r:id="rId8"/>
    <p:sldId id="268" r:id="rId9"/>
    <p:sldId id="261" r:id="rId10"/>
    <p:sldId id="265" r:id="rId11"/>
    <p:sldId id="263" r:id="rId12"/>
    <p:sldId id="264" r:id="rId13"/>
    <p:sldId id="270" r:id="rId14"/>
    <p:sldId id="262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8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9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6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The 10 Coolest U.S. Cities to Visit in 2018">
            <a:extLst>
              <a:ext uri="{FF2B5EF4-FFF2-40B4-BE49-F238E27FC236}">
                <a16:creationId xmlns:a16="http://schemas.microsoft.com/office/drawing/2014/main" id="{14EC836A-2721-805E-4F0E-02C49EB7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73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99057-ACB9-6BF7-9107-432B24D07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60" y="1705320"/>
            <a:ext cx="6087660" cy="3066706"/>
          </a:xfrm>
        </p:spPr>
        <p:txBody>
          <a:bodyPr anchor="b">
            <a:normAutofit fontScale="90000"/>
          </a:bodyPr>
          <a:lstStyle/>
          <a:p>
            <a:r>
              <a:rPr lang="pt-BR" sz="6000" dirty="0" err="1"/>
              <a:t>Cost</a:t>
            </a:r>
            <a:r>
              <a:rPr lang="pt-BR" sz="6000" dirty="0"/>
              <a:t> </a:t>
            </a:r>
            <a:r>
              <a:rPr lang="pt-BR" sz="6000" dirty="0" err="1"/>
              <a:t>of</a:t>
            </a:r>
            <a:r>
              <a:rPr lang="pt-BR" sz="6000" dirty="0"/>
              <a:t> Living </a:t>
            </a:r>
            <a:r>
              <a:rPr lang="pt-BR" sz="6000" dirty="0" err="1"/>
              <a:t>and</a:t>
            </a:r>
            <a:r>
              <a:rPr lang="pt-BR" sz="6000" dirty="0"/>
              <a:t> </a:t>
            </a:r>
            <a:r>
              <a:rPr lang="pt-BR" sz="6000" dirty="0" err="1"/>
              <a:t>Airbnb</a:t>
            </a:r>
            <a:r>
              <a:rPr lang="pt-BR" sz="6000" dirty="0"/>
              <a:t>: A </a:t>
            </a:r>
            <a:r>
              <a:rPr lang="pt-BR" sz="6000" dirty="0" err="1"/>
              <a:t>Statistical</a:t>
            </a:r>
            <a:r>
              <a:rPr lang="pt-BR" sz="6000" dirty="0"/>
              <a:t> Review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49C76D-D5D8-500F-7823-8BADFAF5C280}"/>
              </a:ext>
            </a:extLst>
          </p:cNvPr>
          <p:cNvSpPr txBox="1"/>
          <p:nvPr/>
        </p:nvSpPr>
        <p:spPr>
          <a:xfrm>
            <a:off x="332936" y="6253008"/>
            <a:ext cx="335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real"/>
              </a:rPr>
              <a:t>Ingrid Firmino</a:t>
            </a:r>
          </a:p>
        </p:txBody>
      </p:sp>
    </p:spTree>
    <p:extLst>
      <p:ext uri="{BB962C8B-B14F-4D97-AF65-F5344CB8AC3E}">
        <p14:creationId xmlns:p14="http://schemas.microsoft.com/office/powerpoint/2010/main" val="386154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4" name="Freeform: Shape 205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5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6" name="Freeform: Shape 2060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37CF-CACB-F4C2-E2AE-BDB35C7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991" y="2422664"/>
            <a:ext cx="3220279" cy="100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185184-171E-DB2A-A49D-2AE9AC1B2D33}"/>
              </a:ext>
            </a:extLst>
          </p:cNvPr>
          <p:cNvSpPr txBox="1"/>
          <p:nvPr/>
        </p:nvSpPr>
        <p:spPr>
          <a:xfrm>
            <a:off x="498730" y="2694999"/>
            <a:ext cx="540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What</a:t>
            </a:r>
            <a:r>
              <a:rPr lang="pt-BR" sz="2400" b="1" dirty="0">
                <a:latin typeface="Cereal"/>
              </a:rPr>
              <a:t> does </a:t>
            </a:r>
            <a:r>
              <a:rPr lang="pt-BR" sz="2400" b="1" dirty="0" err="1">
                <a:latin typeface="Cereal"/>
              </a:rPr>
              <a:t>Airbnb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have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to</a:t>
            </a:r>
            <a:r>
              <a:rPr lang="pt-BR" sz="2400" b="1" dirty="0">
                <a:latin typeface="Cereal"/>
              </a:rPr>
              <a:t> do </a:t>
            </a:r>
            <a:r>
              <a:rPr lang="pt-BR" sz="2400" b="1" dirty="0" err="1">
                <a:latin typeface="Cereal"/>
              </a:rPr>
              <a:t>with</a:t>
            </a:r>
            <a:r>
              <a:rPr lang="pt-BR" sz="2400" b="1" dirty="0">
                <a:latin typeface="Cereal"/>
              </a:rPr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42342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1DFE5E-147D-1A82-A005-20875E348E31}"/>
              </a:ext>
            </a:extLst>
          </p:cNvPr>
          <p:cNvSpPr txBox="1"/>
          <p:nvPr/>
        </p:nvSpPr>
        <p:spPr>
          <a:xfrm>
            <a:off x="179485" y="142613"/>
            <a:ext cx="311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ereal"/>
              </a:rPr>
              <a:t>% </a:t>
            </a:r>
            <a:r>
              <a:rPr lang="pt-BR" sz="2400" b="1" dirty="0" err="1">
                <a:latin typeface="Cereal"/>
              </a:rPr>
              <a:t>of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</a:t>
            </a:r>
            <a:r>
              <a:rPr lang="pt-BR" sz="2400" b="1" dirty="0">
                <a:latin typeface="Cereal"/>
              </a:rPr>
              <a:t> a 3 </a:t>
            </a:r>
            <a:r>
              <a:rPr lang="pt-BR" sz="2400" b="1" dirty="0" err="1">
                <a:latin typeface="Cereal"/>
              </a:rPr>
              <a:t>bedroom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compared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to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the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avg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salary</a:t>
            </a:r>
            <a:endParaRPr lang="pt-BR" sz="2400" b="1" dirty="0">
              <a:latin typeface="Cere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DBB760-9B1F-6B2C-7CB8-C9B7188E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82" y="847288"/>
            <a:ext cx="8588816" cy="46575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A4C9A0-D309-7DF7-091C-7186CFCD6606}"/>
              </a:ext>
            </a:extLst>
          </p:cNvPr>
          <p:cNvSpPr txBox="1"/>
          <p:nvPr/>
        </p:nvSpPr>
        <p:spPr>
          <a:xfrm>
            <a:off x="372920" y="3142789"/>
            <a:ext cx="2725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ereal"/>
              </a:rPr>
              <a:t>P_value</a:t>
            </a:r>
            <a:r>
              <a:rPr lang="pt-BR" b="1" dirty="0">
                <a:latin typeface="Cereal"/>
              </a:rPr>
              <a:t> = 0.047</a:t>
            </a:r>
          </a:p>
          <a:p>
            <a:r>
              <a:rPr lang="pt-BR" b="1" dirty="0" err="1">
                <a:latin typeface="Cereal"/>
              </a:rPr>
              <a:t>Statistics</a:t>
            </a:r>
            <a:r>
              <a:rPr lang="pt-BR" b="1" dirty="0">
                <a:latin typeface="Cereal"/>
              </a:rPr>
              <a:t> = -1.71</a:t>
            </a:r>
          </a:p>
          <a:p>
            <a:endParaRPr lang="pt-BR" b="1" dirty="0">
              <a:latin typeface="Cereal"/>
            </a:endParaRPr>
          </a:p>
          <a:p>
            <a:endParaRPr lang="pt-BR" b="1" dirty="0">
              <a:latin typeface="Cereal"/>
            </a:endParaRPr>
          </a:p>
          <a:p>
            <a:r>
              <a:rPr lang="pt-BR" b="1" dirty="0">
                <a:latin typeface="Cereal"/>
              </a:rPr>
              <a:t>H0: mu &gt;= 100%, </a:t>
            </a:r>
          </a:p>
          <a:p>
            <a:r>
              <a:rPr lang="pt-BR" b="1" dirty="0">
                <a:latin typeface="Cereal"/>
              </a:rPr>
              <a:t>H1: mu&lt;100%</a:t>
            </a:r>
          </a:p>
        </p:txBody>
      </p:sp>
    </p:spTree>
    <p:extLst>
      <p:ext uri="{BB962C8B-B14F-4D97-AF65-F5344CB8AC3E}">
        <p14:creationId xmlns:p14="http://schemas.microsoft.com/office/powerpoint/2010/main" val="343094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1DFE5E-147D-1A82-A005-20875E348E31}"/>
              </a:ext>
            </a:extLst>
          </p:cNvPr>
          <p:cNvSpPr txBox="1"/>
          <p:nvPr/>
        </p:nvSpPr>
        <p:spPr>
          <a:xfrm>
            <a:off x="134225" y="109056"/>
            <a:ext cx="298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ereal"/>
              </a:rPr>
              <a:t>% </a:t>
            </a:r>
            <a:r>
              <a:rPr lang="pt-BR" sz="2400" b="1" dirty="0" err="1">
                <a:latin typeface="Cereal"/>
              </a:rPr>
              <a:t>of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</a:t>
            </a:r>
            <a:r>
              <a:rPr lang="pt-BR" sz="2400" b="1" dirty="0">
                <a:latin typeface="Cereal"/>
              </a:rPr>
              <a:t> a </a:t>
            </a:r>
            <a:r>
              <a:rPr lang="pt-BR" sz="2400" b="1" dirty="0" err="1">
                <a:latin typeface="Cereal"/>
              </a:rPr>
              <a:t>Airbnb</a:t>
            </a:r>
            <a:r>
              <a:rPr lang="pt-BR" sz="2400" b="1" dirty="0">
                <a:latin typeface="Cereal"/>
              </a:rPr>
              <a:t> for a </a:t>
            </a:r>
            <a:r>
              <a:rPr lang="pt-BR" sz="2400" b="1" dirty="0" err="1">
                <a:latin typeface="Cereal"/>
              </a:rPr>
              <a:t>month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bedroom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compared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to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the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avg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salary</a:t>
            </a:r>
            <a:endParaRPr lang="pt-BR" sz="2400" b="1" dirty="0">
              <a:latin typeface="Cere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359DE3-9C37-9D25-B989-6A8A9C53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45" y="956530"/>
            <a:ext cx="8450154" cy="46776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12BF82-F21B-79BC-2C49-5F45281553FE}"/>
              </a:ext>
            </a:extLst>
          </p:cNvPr>
          <p:cNvSpPr txBox="1"/>
          <p:nvPr/>
        </p:nvSpPr>
        <p:spPr>
          <a:xfrm>
            <a:off x="328532" y="3295355"/>
            <a:ext cx="2725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ereal"/>
              </a:rPr>
              <a:t>P_value</a:t>
            </a:r>
            <a:r>
              <a:rPr lang="pt-BR" b="1" dirty="0">
                <a:latin typeface="Cereal"/>
              </a:rPr>
              <a:t> = 0.9999</a:t>
            </a:r>
          </a:p>
          <a:p>
            <a:r>
              <a:rPr lang="pt-BR" b="1" dirty="0" err="1">
                <a:latin typeface="Cereal"/>
              </a:rPr>
              <a:t>Statistics</a:t>
            </a:r>
            <a:r>
              <a:rPr lang="pt-BR" b="1" dirty="0">
                <a:latin typeface="Cereal"/>
              </a:rPr>
              <a:t> = 8.56</a:t>
            </a:r>
          </a:p>
          <a:p>
            <a:endParaRPr lang="pt-BR" b="1" dirty="0">
              <a:latin typeface="Cereal"/>
            </a:endParaRPr>
          </a:p>
          <a:p>
            <a:r>
              <a:rPr lang="pt-BR" b="1" dirty="0">
                <a:latin typeface="Cereal"/>
              </a:rPr>
              <a:t>H0: mu &gt;= 100%, </a:t>
            </a:r>
          </a:p>
          <a:p>
            <a:r>
              <a:rPr lang="pt-BR" b="1" dirty="0">
                <a:latin typeface="Cereal"/>
              </a:rPr>
              <a:t>H1: mu&lt;100%</a:t>
            </a:r>
          </a:p>
        </p:txBody>
      </p:sp>
    </p:spTree>
    <p:extLst>
      <p:ext uri="{BB962C8B-B14F-4D97-AF65-F5344CB8AC3E}">
        <p14:creationId xmlns:p14="http://schemas.microsoft.com/office/powerpoint/2010/main" val="190985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7D23AA-2608-EA4F-EE51-C6D51971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1258087"/>
            <a:ext cx="8340436" cy="45331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1268D3-E125-B5BB-DAFE-187779139B37}"/>
              </a:ext>
            </a:extLst>
          </p:cNvPr>
          <p:cNvSpPr txBox="1"/>
          <p:nvPr/>
        </p:nvSpPr>
        <p:spPr>
          <a:xfrm>
            <a:off x="178971" y="444066"/>
            <a:ext cx="29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ereal"/>
              </a:rPr>
              <a:t>Active </a:t>
            </a:r>
            <a:r>
              <a:rPr lang="pt-BR" sz="2400" b="1" dirty="0" err="1">
                <a:latin typeface="Cereal"/>
              </a:rPr>
              <a:t>Airbnb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Rentals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171998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FAD61-1591-09DC-BB7E-B084ED3B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461" y="591671"/>
            <a:ext cx="8208252" cy="5056094"/>
          </a:xfrm>
          <a:prstGeom prst="rect">
            <a:avLst/>
          </a:prstGeom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F49BA7-5EA9-C365-94A4-7A2D20072A43}"/>
              </a:ext>
            </a:extLst>
          </p:cNvPr>
          <p:cNvSpPr txBox="1"/>
          <p:nvPr/>
        </p:nvSpPr>
        <p:spPr>
          <a:xfrm>
            <a:off x="134225" y="109056"/>
            <a:ext cx="298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ereal"/>
              </a:rPr>
              <a:t>Active </a:t>
            </a:r>
            <a:r>
              <a:rPr lang="pt-BR" sz="2400" b="1" dirty="0" err="1">
                <a:latin typeface="Cereal"/>
              </a:rPr>
              <a:t>Airbnb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Rentals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425214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4" name="Freeform: Shape 205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5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6" name="Freeform: Shape 2060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37CF-CACB-F4C2-E2AE-BDB35C7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991" y="2422664"/>
            <a:ext cx="3220279" cy="100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185184-171E-DB2A-A49D-2AE9AC1B2D33}"/>
              </a:ext>
            </a:extLst>
          </p:cNvPr>
          <p:cNvSpPr txBox="1"/>
          <p:nvPr/>
        </p:nvSpPr>
        <p:spPr>
          <a:xfrm>
            <a:off x="558607" y="2694999"/>
            <a:ext cx="594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If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you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were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an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investor</a:t>
            </a:r>
            <a:r>
              <a:rPr lang="pt-BR" sz="2400" b="1" dirty="0">
                <a:latin typeface="Cereal"/>
              </a:rPr>
              <a:t>, </a:t>
            </a:r>
            <a:r>
              <a:rPr lang="pt-BR" sz="2400" b="1" dirty="0" err="1">
                <a:latin typeface="Cereal"/>
              </a:rPr>
              <a:t>what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would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you</a:t>
            </a:r>
            <a:r>
              <a:rPr lang="pt-BR" sz="2400" b="1" dirty="0">
                <a:latin typeface="Cereal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17643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4" name="Freeform: Shape 205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5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6" name="Freeform: Shape 2060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37CF-CACB-F4C2-E2AE-BDB35C76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991" y="2422664"/>
            <a:ext cx="3220279" cy="100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185184-171E-DB2A-A49D-2AE9AC1B2D33}"/>
              </a:ext>
            </a:extLst>
          </p:cNvPr>
          <p:cNvSpPr txBox="1"/>
          <p:nvPr/>
        </p:nvSpPr>
        <p:spPr>
          <a:xfrm>
            <a:off x="308758" y="797510"/>
            <a:ext cx="4849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ereal"/>
              </a:rPr>
              <a:t>Airbnb was born in 2007, in San Francisco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22222"/>
              </a:solidFill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Cereal"/>
              </a:rPr>
              <a:t>6M </a:t>
            </a:r>
            <a:r>
              <a:rPr lang="pt-BR" sz="2400" b="1" dirty="0" err="1">
                <a:latin typeface="Cereal"/>
              </a:rPr>
              <a:t>active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listings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worldwide</a:t>
            </a: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Cereal"/>
              </a:rPr>
              <a:t>100K </a:t>
            </a:r>
            <a:r>
              <a:rPr lang="pt-BR" sz="2400" b="1" dirty="0" err="1">
                <a:latin typeface="Cereal"/>
              </a:rPr>
              <a:t>cities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and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towns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with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active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Airbnb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listings</a:t>
            </a: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ereal"/>
              </a:rPr>
              <a:t>Present</a:t>
            </a:r>
            <a:r>
              <a:rPr lang="pt-BR" sz="2400" b="1" dirty="0">
                <a:latin typeface="Cereal"/>
              </a:rPr>
              <a:t> in 220+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Cereal"/>
              </a:rPr>
              <a:t>1B+ </a:t>
            </a:r>
            <a:r>
              <a:rPr lang="pt-BR" sz="2400" b="1" dirty="0" err="1">
                <a:latin typeface="Cereal"/>
              </a:rPr>
              <a:t>guests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arrival</a:t>
            </a: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Ce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Cereal"/>
              </a:rPr>
              <a:t>$13.8K </a:t>
            </a:r>
            <a:r>
              <a:rPr lang="pt-BR" sz="2400" b="1" dirty="0" err="1">
                <a:latin typeface="Cereal"/>
              </a:rPr>
              <a:t>earned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by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the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typical</a:t>
            </a:r>
            <a:r>
              <a:rPr lang="pt-BR" sz="2400" b="1" dirty="0">
                <a:latin typeface="Cereal"/>
              </a:rPr>
              <a:t> US host in 2021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6E65FD-0CED-5850-65C5-186C9C70E63F}"/>
              </a:ext>
            </a:extLst>
          </p:cNvPr>
          <p:cNvSpPr txBox="1"/>
          <p:nvPr/>
        </p:nvSpPr>
        <p:spPr>
          <a:xfrm>
            <a:off x="308758" y="6490447"/>
            <a:ext cx="358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ereal"/>
              </a:rPr>
              <a:t>Source</a:t>
            </a:r>
            <a:r>
              <a:rPr lang="pt-BR" sz="1400" dirty="0">
                <a:latin typeface="Cereal"/>
              </a:rPr>
              <a:t>: news.airbnb.com</a:t>
            </a:r>
          </a:p>
        </p:txBody>
      </p:sp>
    </p:spTree>
    <p:extLst>
      <p:ext uri="{BB962C8B-B14F-4D97-AF65-F5344CB8AC3E}">
        <p14:creationId xmlns:p14="http://schemas.microsoft.com/office/powerpoint/2010/main" val="18461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9B49FF-C9B5-8F15-BDAB-C969EFD0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0"/>
            <a:ext cx="6562725" cy="6362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6A6754-B8D2-0D6D-9604-9E8C0EA4311A}"/>
              </a:ext>
            </a:extLst>
          </p:cNvPr>
          <p:cNvSpPr txBox="1"/>
          <p:nvPr/>
        </p:nvSpPr>
        <p:spPr>
          <a:xfrm>
            <a:off x="266571" y="2719685"/>
            <a:ext cx="401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salary</a:t>
            </a:r>
            <a:r>
              <a:rPr lang="pt-BR" sz="2400" b="1" dirty="0">
                <a:latin typeface="Cereal"/>
              </a:rPr>
              <a:t> in </a:t>
            </a:r>
            <a:r>
              <a:rPr lang="pt-BR" sz="2400" b="1" dirty="0" err="1">
                <a:latin typeface="Cereal"/>
              </a:rPr>
              <a:t>Europe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27061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06599-BF2B-1326-D995-AE75CB83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81" y="1253138"/>
            <a:ext cx="8352819" cy="44178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940E124-B46C-99BA-A651-82B044FBCDD7}"/>
              </a:ext>
            </a:extLst>
          </p:cNvPr>
          <p:cNvSpPr txBox="1"/>
          <p:nvPr/>
        </p:nvSpPr>
        <p:spPr>
          <a:xfrm>
            <a:off x="204110" y="513381"/>
            <a:ext cx="401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salary</a:t>
            </a:r>
            <a:r>
              <a:rPr lang="pt-BR" sz="2400" b="1" dirty="0">
                <a:latin typeface="Cereal"/>
              </a:rPr>
              <a:t> in </a:t>
            </a:r>
            <a:r>
              <a:rPr lang="pt-BR" sz="2400" b="1" dirty="0" err="1">
                <a:latin typeface="Cereal"/>
              </a:rPr>
              <a:t>Europe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27927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05FCF8-7CB3-BF71-2443-7A0280CDE959}"/>
              </a:ext>
            </a:extLst>
          </p:cNvPr>
          <p:cNvSpPr txBox="1"/>
          <p:nvPr/>
        </p:nvSpPr>
        <p:spPr>
          <a:xfrm>
            <a:off x="228571" y="3013114"/>
            <a:ext cx="4832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Renting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Price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of</a:t>
            </a:r>
            <a:r>
              <a:rPr lang="pt-BR" sz="2400" b="1" dirty="0">
                <a:latin typeface="Cereal"/>
              </a:rPr>
              <a:t> a 3 </a:t>
            </a:r>
            <a:r>
              <a:rPr lang="pt-BR" sz="2400" b="1" dirty="0" err="1">
                <a:latin typeface="Cereal"/>
              </a:rPr>
              <a:t>bedroom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Apartment</a:t>
            </a:r>
            <a:endParaRPr lang="pt-BR" sz="2400" b="1" dirty="0">
              <a:latin typeface="Cere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EAD41E-43E6-D5D3-E815-0FCAE72B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7" y="-773"/>
            <a:ext cx="5505972" cy="6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2DF1DF-0437-142F-AE78-437006CC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23" y="1096370"/>
            <a:ext cx="8556370" cy="44739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D157B-460B-5820-779B-F18FFBCFA309}"/>
              </a:ext>
            </a:extLst>
          </p:cNvPr>
          <p:cNvSpPr txBox="1"/>
          <p:nvPr/>
        </p:nvSpPr>
        <p:spPr>
          <a:xfrm>
            <a:off x="228570" y="132687"/>
            <a:ext cx="4832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Renting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Price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of</a:t>
            </a:r>
            <a:r>
              <a:rPr lang="pt-BR" sz="2400" b="1" dirty="0">
                <a:latin typeface="Cereal"/>
              </a:rPr>
              <a:t> a 3 </a:t>
            </a:r>
            <a:r>
              <a:rPr lang="pt-BR" sz="2400" b="1" dirty="0" err="1">
                <a:latin typeface="Cereal"/>
              </a:rPr>
              <a:t>bedroom</a:t>
            </a:r>
            <a:r>
              <a:rPr lang="pt-BR" sz="2400" b="1" dirty="0">
                <a:latin typeface="Cereal"/>
              </a:rPr>
              <a:t> </a:t>
            </a:r>
            <a:r>
              <a:rPr lang="pt-BR" sz="2400" b="1" dirty="0" err="1">
                <a:latin typeface="Cereal"/>
              </a:rPr>
              <a:t>Apartment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8462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8A849F-024E-831C-BAEB-617108E9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48" y="0"/>
            <a:ext cx="6686550" cy="6715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835320-F1E0-F872-91F0-E602451D1B01}"/>
              </a:ext>
            </a:extLst>
          </p:cNvPr>
          <p:cNvSpPr txBox="1"/>
          <p:nvPr/>
        </p:nvSpPr>
        <p:spPr>
          <a:xfrm>
            <a:off x="90501" y="2967335"/>
            <a:ext cx="401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Square Meter </a:t>
            </a:r>
            <a:r>
              <a:rPr lang="pt-BR" sz="2400" b="1" dirty="0" err="1">
                <a:latin typeface="Cereal"/>
              </a:rPr>
              <a:t>Price</a:t>
            </a:r>
            <a:endParaRPr lang="pt-BR" sz="2400" b="1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2057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835320-F1E0-F872-91F0-E602451D1B01}"/>
              </a:ext>
            </a:extLst>
          </p:cNvPr>
          <p:cNvSpPr txBox="1"/>
          <p:nvPr/>
        </p:nvSpPr>
        <p:spPr>
          <a:xfrm>
            <a:off x="101440" y="209725"/>
            <a:ext cx="401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Cereal"/>
              </a:rPr>
              <a:t>Average</a:t>
            </a:r>
            <a:r>
              <a:rPr lang="pt-BR" sz="2400" b="1" dirty="0">
                <a:latin typeface="Cereal"/>
              </a:rPr>
              <a:t> Square Meter </a:t>
            </a:r>
            <a:r>
              <a:rPr lang="pt-BR" sz="2400" b="1" dirty="0" err="1">
                <a:latin typeface="Cereal"/>
              </a:rPr>
              <a:t>Price</a:t>
            </a:r>
            <a:endParaRPr lang="pt-BR" sz="2400" b="1" dirty="0">
              <a:latin typeface="Cere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AEB1A3-6AAC-63A7-BA7E-D2EA5F22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06" y="998288"/>
            <a:ext cx="8605591" cy="45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Eurostat">
            <a:extLst>
              <a:ext uri="{FF2B5EF4-FFF2-40B4-BE49-F238E27FC236}">
                <a16:creationId xmlns:a16="http://schemas.microsoft.com/office/drawing/2014/main" id="{E1F64903-807C-DF88-5BF4-CBCCB513C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148" y="0"/>
            <a:ext cx="5178802" cy="72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C8263B-82A9-D448-1CA9-0DE6655588D8}"/>
              </a:ext>
            </a:extLst>
          </p:cNvPr>
          <p:cNvSpPr txBox="1"/>
          <p:nvPr/>
        </p:nvSpPr>
        <p:spPr>
          <a:xfrm>
            <a:off x="152995" y="6509857"/>
            <a:ext cx="388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latin typeface="Cereal"/>
              </a:rPr>
              <a:t>Source</a:t>
            </a:r>
            <a:r>
              <a:rPr lang="pt-BR" sz="1100" dirty="0">
                <a:latin typeface="Cereal"/>
              </a:rPr>
              <a:t>: ec.europa.eu/</a:t>
            </a:r>
            <a:r>
              <a:rPr lang="pt-BR" sz="1100" dirty="0" err="1">
                <a:latin typeface="Cereal"/>
              </a:rPr>
              <a:t>eurostat</a:t>
            </a:r>
            <a:endParaRPr lang="pt-BR" sz="1100" dirty="0">
              <a:latin typeface="Cereal"/>
            </a:endParaRPr>
          </a:p>
        </p:txBody>
      </p:sp>
    </p:spTree>
    <p:extLst>
      <p:ext uri="{BB962C8B-B14F-4D97-AF65-F5344CB8AC3E}">
        <p14:creationId xmlns:p14="http://schemas.microsoft.com/office/powerpoint/2010/main" val="30922010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191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Meiryo</vt:lpstr>
      <vt:lpstr>Arial</vt:lpstr>
      <vt:lpstr>Cereal</vt:lpstr>
      <vt:lpstr>Corbel</vt:lpstr>
      <vt:lpstr>SketchLinesVTI</vt:lpstr>
      <vt:lpstr>Cost of Living and Airbnb: A Statistical Review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and Airbnb: A Statistical Review</dc:title>
  <dc:creator>Rafael Menezes de Barros</dc:creator>
  <cp:lastModifiedBy>Rafael Menezes de Barros</cp:lastModifiedBy>
  <cp:revision>3</cp:revision>
  <dcterms:created xsi:type="dcterms:W3CDTF">2023-01-19T11:51:27Z</dcterms:created>
  <dcterms:modified xsi:type="dcterms:W3CDTF">2023-01-21T12:31:19Z</dcterms:modified>
</cp:coreProperties>
</file>