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Jannah" panose="020B0604020202020204" charset="-78"/>
      <p:regular r:id="rId17"/>
    </p:embeddedFont>
    <p:embeddedFont>
      <p:font typeface="Jannah Bold" panose="020B0604020202020204" charset="-78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114" y="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8980389" y="979389"/>
            <a:ext cx="9307611" cy="930761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95377" y="-95377"/>
              <a:ext cx="6540754" cy="6540754"/>
            </a:xfrm>
            <a:custGeom>
              <a:avLst/>
              <a:gdLst/>
              <a:ahLst/>
              <a:cxnLst/>
              <a:rect l="l" t="t" r="r" b="b"/>
              <a:pathLst>
                <a:path w="6540754" h="6540754">
                  <a:moveTo>
                    <a:pt x="6540754" y="0"/>
                  </a:moveTo>
                  <a:lnTo>
                    <a:pt x="0" y="6540754"/>
                  </a:lnTo>
                  <a:lnTo>
                    <a:pt x="6540754" y="6540754"/>
                  </a:lnTo>
                  <a:close/>
                </a:path>
              </a:pathLst>
            </a:custGeom>
            <a:blipFill>
              <a:blip r:embed="rId2"/>
              <a:stretch>
                <a:fillRect r="-78173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-4781926" y="951518"/>
            <a:ext cx="18111132" cy="11629737"/>
            <a:chOff x="0" y="0"/>
            <a:chExt cx="4770010" cy="306297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70010" cy="3062976"/>
            </a:xfrm>
            <a:custGeom>
              <a:avLst/>
              <a:gdLst/>
              <a:ahLst/>
              <a:cxnLst/>
              <a:rect l="l" t="t" r="r" b="b"/>
              <a:pathLst>
                <a:path w="4770010" h="3062976">
                  <a:moveTo>
                    <a:pt x="0" y="0"/>
                  </a:moveTo>
                  <a:lnTo>
                    <a:pt x="4770010" y="0"/>
                  </a:lnTo>
                  <a:lnTo>
                    <a:pt x="4770010" y="3062976"/>
                  </a:lnTo>
                  <a:lnTo>
                    <a:pt x="0" y="3062976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2700000">
            <a:off x="10877795" y="-5191057"/>
            <a:ext cx="5852739" cy="8669109"/>
            <a:chOff x="0" y="0"/>
            <a:chExt cx="1541462" cy="22832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2700000">
            <a:off x="10877795" y="-5551814"/>
            <a:ext cx="5852739" cy="8669109"/>
            <a:chOff x="0" y="0"/>
            <a:chExt cx="1541462" cy="228322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2700000">
            <a:off x="10877795" y="-6010958"/>
            <a:ext cx="5852739" cy="8669109"/>
            <a:chOff x="0" y="0"/>
            <a:chExt cx="1541462" cy="228322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>
              <a:noFill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4083813" y="5839527"/>
            <a:ext cx="13227813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Freeform 17"/>
          <p:cNvSpPr/>
          <p:nvPr/>
        </p:nvSpPr>
        <p:spPr>
          <a:xfrm>
            <a:off x="465363" y="9120596"/>
            <a:ext cx="5745121" cy="3123909"/>
          </a:xfrm>
          <a:custGeom>
            <a:avLst/>
            <a:gdLst/>
            <a:ahLst/>
            <a:cxnLst/>
            <a:rect l="l" t="t" r="r" b="b"/>
            <a:pathLst>
              <a:path w="5745121" h="3123909">
                <a:moveTo>
                  <a:pt x="0" y="0"/>
                </a:moveTo>
                <a:lnTo>
                  <a:pt x="5745120" y="0"/>
                </a:lnTo>
                <a:lnTo>
                  <a:pt x="5745120" y="3123909"/>
                </a:lnTo>
                <a:lnTo>
                  <a:pt x="0" y="31239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8100000" flipV="1">
            <a:off x="-3475881" y="1121409"/>
            <a:ext cx="9401653" cy="429307"/>
          </a:xfrm>
          <a:custGeom>
            <a:avLst/>
            <a:gdLst/>
            <a:ahLst/>
            <a:cxnLst/>
            <a:rect l="l" t="t" r="r" b="b"/>
            <a:pathLst>
              <a:path w="9401653" h="429307">
                <a:moveTo>
                  <a:pt x="0" y="429307"/>
                </a:moveTo>
                <a:lnTo>
                  <a:pt x="9401654" y="429307"/>
                </a:lnTo>
                <a:lnTo>
                  <a:pt x="9401654" y="0"/>
                </a:lnTo>
                <a:lnTo>
                  <a:pt x="0" y="0"/>
                </a:lnTo>
                <a:lnTo>
                  <a:pt x="0" y="429307"/>
                </a:lnTo>
                <a:close/>
              </a:path>
            </a:pathLst>
          </a:custGeom>
          <a:blipFill>
            <a:blip r:embed="rId5">
              <a:alphaModFix amt="50000"/>
            </a:blip>
            <a:stretch>
              <a:fillRect b="-332517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636570" y="2237246"/>
            <a:ext cx="8752541" cy="785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590"/>
              </a:lnSpc>
            </a:pPr>
            <a:r>
              <a:rPr lang="en-US" sz="4707">
                <a:solidFill>
                  <a:srgbClr val="FFFFFF"/>
                </a:solidFill>
                <a:latin typeface="Jannah Bold"/>
              </a:rPr>
              <a:t>Análise Exploratória de Dados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36570" y="5991927"/>
            <a:ext cx="4854836" cy="3076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7"/>
              </a:lnSpc>
            </a:pPr>
            <a:r>
              <a:rPr lang="en-US" sz="2926">
                <a:solidFill>
                  <a:srgbClr val="FFFFFF"/>
                </a:solidFill>
                <a:latin typeface="Jannah"/>
              </a:rPr>
              <a:t>GABRIEL LEITE</a:t>
            </a:r>
          </a:p>
          <a:p>
            <a:pPr>
              <a:lnSpc>
                <a:spcPts val="4097"/>
              </a:lnSpc>
            </a:pPr>
            <a:r>
              <a:rPr lang="en-US" sz="2926">
                <a:solidFill>
                  <a:srgbClr val="FFFFFF"/>
                </a:solidFill>
                <a:latin typeface="Jannah"/>
              </a:rPr>
              <a:t>INGRID LAILA</a:t>
            </a:r>
          </a:p>
          <a:p>
            <a:pPr>
              <a:lnSpc>
                <a:spcPts val="4097"/>
              </a:lnSpc>
            </a:pPr>
            <a:r>
              <a:rPr lang="en-US" sz="2926">
                <a:solidFill>
                  <a:srgbClr val="FFFFFF"/>
                </a:solidFill>
                <a:latin typeface="Jannah"/>
              </a:rPr>
              <a:t>JÉSSICA LUANA STAUDT</a:t>
            </a:r>
          </a:p>
          <a:p>
            <a:pPr>
              <a:lnSpc>
                <a:spcPts val="4097"/>
              </a:lnSpc>
            </a:pPr>
            <a:r>
              <a:rPr lang="en-US" sz="2926">
                <a:solidFill>
                  <a:srgbClr val="FFFFFF"/>
                </a:solidFill>
                <a:latin typeface="Jannah"/>
              </a:rPr>
              <a:t>MARCELA ALENQUER</a:t>
            </a:r>
          </a:p>
          <a:p>
            <a:pPr>
              <a:lnSpc>
                <a:spcPts val="4097"/>
              </a:lnSpc>
            </a:pPr>
            <a:r>
              <a:rPr lang="en-US" sz="2926">
                <a:solidFill>
                  <a:srgbClr val="FFFFFF"/>
                </a:solidFill>
                <a:latin typeface="Jannah"/>
              </a:rPr>
              <a:t>ROSANA SANTOS</a:t>
            </a:r>
          </a:p>
          <a:p>
            <a:pPr>
              <a:lnSpc>
                <a:spcPts val="4097"/>
              </a:lnSpc>
            </a:pPr>
            <a:endParaRPr lang="en-US" sz="2926">
              <a:solidFill>
                <a:srgbClr val="FFFFFF"/>
              </a:solidFill>
              <a:latin typeface="Jannah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24946" y="3211503"/>
            <a:ext cx="3923854" cy="705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FFFFFF"/>
                </a:solidFill>
                <a:latin typeface="Jannah Bold"/>
              </a:rPr>
              <a:t>Empresa: XPTO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6474984" y="799694"/>
            <a:ext cx="5852739" cy="8669109"/>
            <a:chOff x="0" y="0"/>
            <a:chExt cx="1541462" cy="22832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6972214" y="759751"/>
            <a:ext cx="5852739" cy="8669109"/>
            <a:chOff x="0" y="0"/>
            <a:chExt cx="1541462" cy="22832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0108517" y="-5762255"/>
            <a:ext cx="6664400" cy="8669109"/>
            <a:chOff x="0" y="0"/>
            <a:chExt cx="1755233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>
              <a:noFill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2700000">
            <a:off x="4443254" y="-4572016"/>
            <a:ext cx="9393124" cy="21037266"/>
            <a:chOff x="0" y="0"/>
            <a:chExt cx="2473909" cy="554067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473909" cy="5540679"/>
            </a:xfrm>
            <a:custGeom>
              <a:avLst/>
              <a:gdLst/>
              <a:ahLst/>
              <a:cxnLst/>
              <a:rect l="l" t="t" r="r" b="b"/>
              <a:pathLst>
                <a:path w="2473909" h="5540679">
                  <a:moveTo>
                    <a:pt x="0" y="0"/>
                  </a:moveTo>
                  <a:lnTo>
                    <a:pt x="2473909" y="0"/>
                  </a:lnTo>
                  <a:lnTo>
                    <a:pt x="2473909" y="5540679"/>
                  </a:lnTo>
                  <a:lnTo>
                    <a:pt x="0" y="5540679"/>
                  </a:lnTo>
                  <a:close/>
                </a:path>
              </a:pathLst>
            </a:custGeom>
            <a:solidFill>
              <a:srgbClr val="EEEEEE">
                <a:alpha val="89804"/>
              </a:srgbClr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8100000">
            <a:off x="-2544752" y="7355436"/>
            <a:ext cx="11929395" cy="514338"/>
          </a:xfrm>
          <a:custGeom>
            <a:avLst/>
            <a:gdLst/>
            <a:ahLst/>
            <a:cxnLst/>
            <a:rect l="l" t="t" r="r" b="b"/>
            <a:pathLst>
              <a:path w="11929395" h="514338">
                <a:moveTo>
                  <a:pt x="0" y="0"/>
                </a:moveTo>
                <a:lnTo>
                  <a:pt x="11929395" y="0"/>
                </a:lnTo>
                <a:lnTo>
                  <a:pt x="11929395" y="514338"/>
                </a:lnTo>
                <a:lnTo>
                  <a:pt x="0" y="514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r="-2804" b="-383771"/>
            </a:stretch>
          </a:blipFill>
        </p:spPr>
      </p:sp>
      <p:sp>
        <p:nvSpPr>
          <p:cNvPr id="15" name="Freeform 15"/>
          <p:cNvSpPr/>
          <p:nvPr/>
        </p:nvSpPr>
        <p:spPr>
          <a:xfrm rot="-8100000" flipV="1">
            <a:off x="6802116" y="2714655"/>
            <a:ext cx="11929395" cy="514338"/>
          </a:xfrm>
          <a:custGeom>
            <a:avLst/>
            <a:gdLst/>
            <a:ahLst/>
            <a:cxnLst/>
            <a:rect l="l" t="t" r="r" b="b"/>
            <a:pathLst>
              <a:path w="11929395" h="514338">
                <a:moveTo>
                  <a:pt x="0" y="514338"/>
                </a:moveTo>
                <a:lnTo>
                  <a:pt x="11929395" y="514338"/>
                </a:lnTo>
                <a:lnTo>
                  <a:pt x="11929395" y="0"/>
                </a:lnTo>
                <a:lnTo>
                  <a:pt x="0" y="0"/>
                </a:lnTo>
                <a:lnTo>
                  <a:pt x="0" y="514338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r="-2804" b="-383771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4452017" y="4517237"/>
            <a:ext cx="8314797" cy="1429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23D54"/>
                </a:solidFill>
                <a:latin typeface="Jannah Bold"/>
              </a:rPr>
              <a:t>O que a empresa pode fazer para reter os talentos?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29389" y="3080160"/>
            <a:ext cx="5235131" cy="5061083"/>
            <a:chOff x="0" y="0"/>
            <a:chExt cx="1570033" cy="15178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70033" cy="1517835"/>
            </a:xfrm>
            <a:custGeom>
              <a:avLst/>
              <a:gdLst/>
              <a:ahLst/>
              <a:cxnLst/>
              <a:rect l="l" t="t" r="r" b="b"/>
              <a:pathLst>
                <a:path w="1570033" h="1517835">
                  <a:moveTo>
                    <a:pt x="0" y="0"/>
                  </a:moveTo>
                  <a:lnTo>
                    <a:pt x="1570033" y="0"/>
                  </a:lnTo>
                  <a:lnTo>
                    <a:pt x="1570033" y="1517835"/>
                  </a:lnTo>
                  <a:lnTo>
                    <a:pt x="0" y="151783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124006" y="2839656"/>
            <a:ext cx="5235131" cy="240504"/>
            <a:chOff x="0" y="0"/>
            <a:chExt cx="1570033" cy="721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70033" cy="72128"/>
            </a:xfrm>
            <a:custGeom>
              <a:avLst/>
              <a:gdLst/>
              <a:ahLst/>
              <a:cxnLst/>
              <a:rect l="l" t="t" r="r" b="b"/>
              <a:pathLst>
                <a:path w="1570033" h="72128">
                  <a:moveTo>
                    <a:pt x="0" y="0"/>
                  </a:moveTo>
                  <a:lnTo>
                    <a:pt x="1570033" y="0"/>
                  </a:lnTo>
                  <a:lnTo>
                    <a:pt x="1570033" y="72128"/>
                  </a:lnTo>
                  <a:lnTo>
                    <a:pt x="0" y="72128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303002" y="2839656"/>
            <a:ext cx="5235131" cy="240504"/>
            <a:chOff x="0" y="0"/>
            <a:chExt cx="1570033" cy="721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70033" cy="72128"/>
            </a:xfrm>
            <a:custGeom>
              <a:avLst/>
              <a:gdLst/>
              <a:ahLst/>
              <a:cxnLst/>
              <a:rect l="l" t="t" r="r" b="b"/>
              <a:pathLst>
                <a:path w="1570033" h="72128">
                  <a:moveTo>
                    <a:pt x="0" y="0"/>
                  </a:moveTo>
                  <a:lnTo>
                    <a:pt x="1570033" y="0"/>
                  </a:lnTo>
                  <a:lnTo>
                    <a:pt x="1570033" y="72128"/>
                  </a:lnTo>
                  <a:lnTo>
                    <a:pt x="0" y="72128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304321" y="3080160"/>
            <a:ext cx="5235131" cy="5061083"/>
            <a:chOff x="0" y="0"/>
            <a:chExt cx="1570033" cy="151783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0033" cy="1517835"/>
            </a:xfrm>
            <a:custGeom>
              <a:avLst/>
              <a:gdLst/>
              <a:ahLst/>
              <a:cxnLst/>
              <a:rect l="l" t="t" r="r" b="b"/>
              <a:pathLst>
                <a:path w="1570033" h="1517835">
                  <a:moveTo>
                    <a:pt x="0" y="0"/>
                  </a:moveTo>
                  <a:lnTo>
                    <a:pt x="1570033" y="0"/>
                  </a:lnTo>
                  <a:lnTo>
                    <a:pt x="1570033" y="1517835"/>
                  </a:lnTo>
                  <a:lnTo>
                    <a:pt x="0" y="151783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759327" y="2094643"/>
            <a:ext cx="1971035" cy="197103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935050" y="2153657"/>
            <a:ext cx="1971035" cy="1971035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5238525" y="2468615"/>
            <a:ext cx="1012638" cy="1105062"/>
          </a:xfrm>
          <a:custGeom>
            <a:avLst/>
            <a:gdLst/>
            <a:ahLst/>
            <a:cxnLst/>
            <a:rect l="l" t="t" r="r" b="b"/>
            <a:pathLst>
              <a:path w="1012638" h="1105062">
                <a:moveTo>
                  <a:pt x="0" y="0"/>
                </a:moveTo>
                <a:lnTo>
                  <a:pt x="1012638" y="0"/>
                </a:lnTo>
                <a:lnTo>
                  <a:pt x="1012638" y="1105062"/>
                </a:lnTo>
                <a:lnTo>
                  <a:pt x="0" y="1105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1322542" y="2495182"/>
            <a:ext cx="1196052" cy="1169956"/>
          </a:xfrm>
          <a:custGeom>
            <a:avLst/>
            <a:gdLst/>
            <a:ahLst/>
            <a:cxnLst/>
            <a:rect l="l" t="t" r="r" b="b"/>
            <a:pathLst>
              <a:path w="1196052" h="1169956">
                <a:moveTo>
                  <a:pt x="0" y="0"/>
                </a:moveTo>
                <a:lnTo>
                  <a:pt x="1196051" y="0"/>
                </a:lnTo>
                <a:lnTo>
                  <a:pt x="1196051" y="1169956"/>
                </a:lnTo>
                <a:lnTo>
                  <a:pt x="0" y="1169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6676318" y="2507673"/>
            <a:ext cx="1295992" cy="1263003"/>
          </a:xfrm>
          <a:custGeom>
            <a:avLst/>
            <a:gdLst/>
            <a:ahLst/>
            <a:cxnLst/>
            <a:rect l="l" t="t" r="r" b="b"/>
            <a:pathLst>
              <a:path w="1295992" h="1263003">
                <a:moveTo>
                  <a:pt x="0" y="0"/>
                </a:moveTo>
                <a:lnTo>
                  <a:pt x="1295992" y="0"/>
                </a:lnTo>
                <a:lnTo>
                  <a:pt x="1295992" y="1263003"/>
                </a:lnTo>
                <a:lnTo>
                  <a:pt x="0" y="12630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3602902" y="4278917"/>
            <a:ext cx="4277339" cy="3052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8197" lvl="1" indent="-289098">
              <a:lnSpc>
                <a:spcPts val="3481"/>
              </a:lnSpc>
              <a:buFont typeface="Arial"/>
              <a:buChar char="•"/>
            </a:pPr>
            <a:r>
              <a:rPr lang="en-US" sz="2678">
                <a:solidFill>
                  <a:srgbClr val="545454"/>
                </a:solidFill>
                <a:latin typeface="Jannah"/>
              </a:rPr>
              <a:t>Oferecer oportunidades de desenvolvimento e crescimento profissional, como  mentoria e plano de carreira .</a:t>
            </a:r>
          </a:p>
          <a:p>
            <a:pPr>
              <a:lnSpc>
                <a:spcPts val="3481"/>
              </a:lnSpc>
            </a:pPr>
            <a:endParaRPr lang="en-US" sz="2678">
              <a:solidFill>
                <a:srgbClr val="545454"/>
              </a:solidFill>
              <a:latin typeface="Jannah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9656040" y="4162792"/>
            <a:ext cx="4531692" cy="3052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1"/>
              </a:lnSpc>
            </a:pPr>
            <a:r>
              <a:rPr lang="en-US" sz="2678">
                <a:solidFill>
                  <a:srgbClr val="545454"/>
                </a:solidFill>
                <a:latin typeface="Jannah"/>
              </a:rPr>
              <a:t>2.Investir no desenvolvimento de habilidades de gestão e liderança para os gestores, por meio de treinamentos e programas de capacitação.</a:t>
            </a:r>
          </a:p>
          <a:p>
            <a:pPr>
              <a:lnSpc>
                <a:spcPts val="3481"/>
              </a:lnSpc>
            </a:pPr>
            <a:endParaRPr lang="en-US" sz="2678">
              <a:solidFill>
                <a:srgbClr val="545454"/>
              </a:solidFill>
              <a:latin typeface="Jannah"/>
            </a:endParaRPr>
          </a:p>
        </p:txBody>
      </p:sp>
      <p:grpSp>
        <p:nvGrpSpPr>
          <p:cNvPr id="25" name="Group 25"/>
          <p:cNvGrpSpPr/>
          <p:nvPr/>
        </p:nvGrpSpPr>
        <p:grpSpPr>
          <a:xfrm rot="-2700000">
            <a:off x="-4351101" y="-8147778"/>
            <a:ext cx="6664400" cy="8669109"/>
            <a:chOff x="0" y="0"/>
            <a:chExt cx="1755233" cy="228322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>
              <a:noFill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2700000">
            <a:off x="15326028" y="9026409"/>
            <a:ext cx="6664400" cy="8669109"/>
            <a:chOff x="0" y="0"/>
            <a:chExt cx="1755233" cy="228322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>
              <a:noFill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 rot="-2700000">
            <a:off x="-4351101" y="-7841513"/>
            <a:ext cx="6664400" cy="8669109"/>
            <a:chOff x="0" y="0"/>
            <a:chExt cx="1755233" cy="2283222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23D54">
                  <a:alpha val="89804"/>
                </a:srgbClr>
              </a:solidFill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 rot="-2700000">
            <a:off x="15326028" y="8611161"/>
            <a:ext cx="6664400" cy="8669109"/>
            <a:chOff x="0" y="0"/>
            <a:chExt cx="1755233" cy="2283222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23D54">
                  <a:alpha val="89804"/>
                </a:srgbClr>
              </a:solidFill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6474984" y="799694"/>
            <a:ext cx="5852739" cy="8669109"/>
            <a:chOff x="0" y="0"/>
            <a:chExt cx="1541462" cy="22832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6972214" y="759751"/>
            <a:ext cx="5852739" cy="8669109"/>
            <a:chOff x="0" y="0"/>
            <a:chExt cx="1541462" cy="22832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0108517" y="-5762255"/>
            <a:ext cx="6664400" cy="8669109"/>
            <a:chOff x="0" y="0"/>
            <a:chExt cx="1755233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>
              <a:noFill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2700000">
            <a:off x="4443254" y="-4572016"/>
            <a:ext cx="9393124" cy="21037266"/>
            <a:chOff x="0" y="0"/>
            <a:chExt cx="2473909" cy="554067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473909" cy="5540679"/>
            </a:xfrm>
            <a:custGeom>
              <a:avLst/>
              <a:gdLst/>
              <a:ahLst/>
              <a:cxnLst/>
              <a:rect l="l" t="t" r="r" b="b"/>
              <a:pathLst>
                <a:path w="2473909" h="5540679">
                  <a:moveTo>
                    <a:pt x="0" y="0"/>
                  </a:moveTo>
                  <a:lnTo>
                    <a:pt x="2473909" y="0"/>
                  </a:lnTo>
                  <a:lnTo>
                    <a:pt x="2473909" y="5540679"/>
                  </a:lnTo>
                  <a:lnTo>
                    <a:pt x="0" y="5540679"/>
                  </a:lnTo>
                  <a:close/>
                </a:path>
              </a:pathLst>
            </a:custGeom>
            <a:solidFill>
              <a:srgbClr val="EEEEEE">
                <a:alpha val="89804"/>
              </a:srgbClr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8100000">
            <a:off x="-2544752" y="7355436"/>
            <a:ext cx="11929395" cy="514338"/>
          </a:xfrm>
          <a:custGeom>
            <a:avLst/>
            <a:gdLst/>
            <a:ahLst/>
            <a:cxnLst/>
            <a:rect l="l" t="t" r="r" b="b"/>
            <a:pathLst>
              <a:path w="11929395" h="514338">
                <a:moveTo>
                  <a:pt x="0" y="0"/>
                </a:moveTo>
                <a:lnTo>
                  <a:pt x="11929395" y="0"/>
                </a:lnTo>
                <a:lnTo>
                  <a:pt x="11929395" y="514338"/>
                </a:lnTo>
                <a:lnTo>
                  <a:pt x="0" y="514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r="-2804" b="-383771"/>
            </a:stretch>
          </a:blipFill>
        </p:spPr>
      </p:sp>
      <p:sp>
        <p:nvSpPr>
          <p:cNvPr id="15" name="Freeform 15"/>
          <p:cNvSpPr/>
          <p:nvPr/>
        </p:nvSpPr>
        <p:spPr>
          <a:xfrm rot="-8100000" flipV="1">
            <a:off x="6802116" y="2714655"/>
            <a:ext cx="11929395" cy="514338"/>
          </a:xfrm>
          <a:custGeom>
            <a:avLst/>
            <a:gdLst/>
            <a:ahLst/>
            <a:cxnLst/>
            <a:rect l="l" t="t" r="r" b="b"/>
            <a:pathLst>
              <a:path w="11929395" h="514338">
                <a:moveTo>
                  <a:pt x="0" y="514338"/>
                </a:moveTo>
                <a:lnTo>
                  <a:pt x="11929395" y="514338"/>
                </a:lnTo>
                <a:lnTo>
                  <a:pt x="11929395" y="0"/>
                </a:lnTo>
                <a:lnTo>
                  <a:pt x="0" y="0"/>
                </a:lnTo>
                <a:lnTo>
                  <a:pt x="0" y="514338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r="-2804" b="-383771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586942" y="1272668"/>
            <a:ext cx="7557058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23D54"/>
                </a:solidFill>
                <a:latin typeface="Jannah Bold"/>
              </a:rPr>
              <a:t>Entendendo o Problema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82758" y="1938019"/>
            <a:ext cx="7557058" cy="156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</a:rPr>
              <a:t>A empresa XPTO enfrenta um problema de alta rotatividade de funcionários e busca maneiras de reter talentos. Com esse objetivo, elaboramos as seguintes perguntas: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779394" y="5209871"/>
            <a:ext cx="7557058" cy="779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23D54"/>
                </a:solidFill>
                <a:latin typeface="Jannah Bold"/>
              </a:rPr>
              <a:t>Por que os funcionários estão saindo da empresa?</a:t>
            </a:r>
          </a:p>
          <a:p>
            <a:pPr>
              <a:lnSpc>
                <a:spcPts val="3120"/>
              </a:lnSpc>
            </a:pPr>
            <a:endParaRPr lang="en-US" sz="2400">
              <a:solidFill>
                <a:srgbClr val="023D54"/>
              </a:solidFill>
              <a:latin typeface="Jannah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234078" y="3964939"/>
            <a:ext cx="7557058" cy="779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23D54"/>
                </a:solidFill>
                <a:latin typeface="Jannah Bold"/>
              </a:rPr>
              <a:t>Qual o perfil de funcionários que estão saindo da empresa?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588760" y="6452869"/>
            <a:ext cx="7557058" cy="779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23D54"/>
                </a:solidFill>
                <a:latin typeface="Jannah Bold"/>
              </a:rPr>
              <a:t>O que a empresa pode fazer para reter os talentos? </a:t>
            </a:r>
          </a:p>
          <a:p>
            <a:pPr>
              <a:lnSpc>
                <a:spcPts val="3120"/>
              </a:lnSpc>
            </a:pPr>
            <a:endParaRPr lang="en-US" sz="2400">
              <a:solidFill>
                <a:srgbClr val="023D54"/>
              </a:solidFill>
              <a:latin typeface="Jannah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6474984" y="799694"/>
            <a:ext cx="5852739" cy="8669109"/>
            <a:chOff x="0" y="0"/>
            <a:chExt cx="1541462" cy="22832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6972214" y="759751"/>
            <a:ext cx="5852739" cy="8669109"/>
            <a:chOff x="0" y="0"/>
            <a:chExt cx="1541462" cy="22832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0108517" y="-5762255"/>
            <a:ext cx="6664400" cy="8669109"/>
            <a:chOff x="0" y="0"/>
            <a:chExt cx="1755233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>
              <a:noFill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2700000">
            <a:off x="4443254" y="-4572016"/>
            <a:ext cx="9393124" cy="21037266"/>
            <a:chOff x="0" y="0"/>
            <a:chExt cx="2473909" cy="554067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473909" cy="5540679"/>
            </a:xfrm>
            <a:custGeom>
              <a:avLst/>
              <a:gdLst/>
              <a:ahLst/>
              <a:cxnLst/>
              <a:rect l="l" t="t" r="r" b="b"/>
              <a:pathLst>
                <a:path w="2473909" h="5540679">
                  <a:moveTo>
                    <a:pt x="0" y="0"/>
                  </a:moveTo>
                  <a:lnTo>
                    <a:pt x="2473909" y="0"/>
                  </a:lnTo>
                  <a:lnTo>
                    <a:pt x="2473909" y="5540679"/>
                  </a:lnTo>
                  <a:lnTo>
                    <a:pt x="0" y="5540679"/>
                  </a:lnTo>
                  <a:close/>
                </a:path>
              </a:pathLst>
            </a:custGeom>
            <a:solidFill>
              <a:srgbClr val="EEEEEE">
                <a:alpha val="89804"/>
              </a:srgbClr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8100000">
            <a:off x="-2544752" y="7355436"/>
            <a:ext cx="11929395" cy="514338"/>
          </a:xfrm>
          <a:custGeom>
            <a:avLst/>
            <a:gdLst/>
            <a:ahLst/>
            <a:cxnLst/>
            <a:rect l="l" t="t" r="r" b="b"/>
            <a:pathLst>
              <a:path w="11929395" h="514338">
                <a:moveTo>
                  <a:pt x="0" y="0"/>
                </a:moveTo>
                <a:lnTo>
                  <a:pt x="11929395" y="0"/>
                </a:lnTo>
                <a:lnTo>
                  <a:pt x="11929395" y="514338"/>
                </a:lnTo>
                <a:lnTo>
                  <a:pt x="0" y="514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r="-2804" b="-383771"/>
            </a:stretch>
          </a:blipFill>
        </p:spPr>
      </p:sp>
      <p:sp>
        <p:nvSpPr>
          <p:cNvPr id="15" name="Freeform 15"/>
          <p:cNvSpPr/>
          <p:nvPr/>
        </p:nvSpPr>
        <p:spPr>
          <a:xfrm rot="-8100000" flipV="1">
            <a:off x="6802116" y="2714655"/>
            <a:ext cx="11929395" cy="514338"/>
          </a:xfrm>
          <a:custGeom>
            <a:avLst/>
            <a:gdLst/>
            <a:ahLst/>
            <a:cxnLst/>
            <a:rect l="l" t="t" r="r" b="b"/>
            <a:pathLst>
              <a:path w="11929395" h="514338">
                <a:moveTo>
                  <a:pt x="0" y="514338"/>
                </a:moveTo>
                <a:lnTo>
                  <a:pt x="11929395" y="514338"/>
                </a:lnTo>
                <a:lnTo>
                  <a:pt x="11929395" y="0"/>
                </a:lnTo>
                <a:lnTo>
                  <a:pt x="0" y="0"/>
                </a:lnTo>
                <a:lnTo>
                  <a:pt x="0" y="514338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r="-2804" b="-383771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4452017" y="4517237"/>
            <a:ext cx="8314797" cy="1429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23D54"/>
                </a:solidFill>
                <a:latin typeface="Jannah Bold"/>
              </a:rPr>
              <a:t>Qual o perfil de funcionários que pediram demissão?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6835740" y="7742948"/>
            <a:ext cx="5852739" cy="8669109"/>
            <a:chOff x="0" y="0"/>
            <a:chExt cx="1541462" cy="22832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7076245" y="7742948"/>
            <a:ext cx="5852739" cy="8669109"/>
            <a:chOff x="0" y="0"/>
            <a:chExt cx="1541462" cy="22832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-6613906" y="3702966"/>
            <a:ext cx="13227813" cy="0"/>
          </a:xfrm>
          <a:prstGeom prst="line">
            <a:avLst/>
          </a:prstGeom>
          <a:ln w="38100" cap="flat">
            <a:solidFill>
              <a:srgbClr val="EEEEE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0" y="4861540"/>
            <a:ext cx="9568910" cy="2802371"/>
            <a:chOff x="0" y="0"/>
            <a:chExt cx="2520207" cy="7380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520207" cy="738073"/>
            </a:xfrm>
            <a:custGeom>
              <a:avLst/>
              <a:gdLst/>
              <a:ahLst/>
              <a:cxnLst/>
              <a:rect l="l" t="t" r="r" b="b"/>
              <a:pathLst>
                <a:path w="2520207" h="738073">
                  <a:moveTo>
                    <a:pt x="0" y="0"/>
                  </a:moveTo>
                  <a:lnTo>
                    <a:pt x="2520207" y="0"/>
                  </a:lnTo>
                  <a:lnTo>
                    <a:pt x="2520207" y="738073"/>
                  </a:lnTo>
                  <a:lnTo>
                    <a:pt x="0" y="738073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2700000">
            <a:off x="815496" y="-7896237"/>
            <a:ext cx="6664400" cy="8669109"/>
            <a:chOff x="0" y="0"/>
            <a:chExt cx="1755233" cy="228322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>
              <a:noFill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2700000">
            <a:off x="815496" y="-7589972"/>
            <a:ext cx="6664400" cy="8669109"/>
            <a:chOff x="0" y="0"/>
            <a:chExt cx="1755233" cy="228322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23D54">
                  <a:alpha val="89804"/>
                </a:srgbClr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9044028" y="3063922"/>
            <a:ext cx="9243972" cy="5915318"/>
          </a:xfrm>
          <a:custGeom>
            <a:avLst/>
            <a:gdLst/>
            <a:ahLst/>
            <a:cxnLst/>
            <a:rect l="l" t="t" r="r" b="b"/>
            <a:pathLst>
              <a:path w="9243972" h="5915318">
                <a:moveTo>
                  <a:pt x="0" y="0"/>
                </a:moveTo>
                <a:lnTo>
                  <a:pt x="9243972" y="0"/>
                </a:lnTo>
                <a:lnTo>
                  <a:pt x="9243972" y="5915318"/>
                </a:lnTo>
                <a:lnTo>
                  <a:pt x="0" y="59153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028700" y="2167204"/>
            <a:ext cx="7439138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23D54"/>
                </a:solidFill>
                <a:latin typeface="Jannah Bold"/>
              </a:rPr>
              <a:t>Qual o perfil de funcionários que pediram demissão?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57326" y="5124450"/>
            <a:ext cx="6131856" cy="1775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35"/>
              </a:lnSpc>
            </a:pPr>
            <a:r>
              <a:rPr lang="en-US" sz="2719">
                <a:solidFill>
                  <a:srgbClr val="545454"/>
                </a:solidFill>
                <a:latin typeface="Jannah"/>
              </a:rPr>
              <a:t>Insight: Os cargos com maiores pedidos de demissão são: técnico de laboratório, executivo de vendas e pesquisador cientista.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110031" y="2631735"/>
            <a:ext cx="7149269" cy="432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35"/>
              </a:lnSpc>
            </a:pPr>
            <a:r>
              <a:rPr lang="en-US" sz="2719">
                <a:solidFill>
                  <a:srgbClr val="545454"/>
                </a:solidFill>
                <a:latin typeface="Jannah"/>
              </a:rPr>
              <a:t>Quantidade Maior Demissão % versus Cargo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6835740" y="7742948"/>
            <a:ext cx="5852739" cy="8669109"/>
            <a:chOff x="0" y="0"/>
            <a:chExt cx="1541462" cy="22832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7076245" y="7742948"/>
            <a:ext cx="5852739" cy="8669109"/>
            <a:chOff x="0" y="0"/>
            <a:chExt cx="1541462" cy="22832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2167204"/>
            <a:ext cx="7439138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23D54"/>
                </a:solidFill>
                <a:latin typeface="Jannah Bold"/>
              </a:rPr>
              <a:t>São os mais novos ou mais velhos que estão desistindo da empresa?</a:t>
            </a:r>
          </a:p>
        </p:txBody>
      </p:sp>
      <p:sp>
        <p:nvSpPr>
          <p:cNvPr id="9" name="AutoShape 9"/>
          <p:cNvSpPr/>
          <p:nvPr/>
        </p:nvSpPr>
        <p:spPr>
          <a:xfrm>
            <a:off x="-6613906" y="3702966"/>
            <a:ext cx="13227813" cy="0"/>
          </a:xfrm>
          <a:prstGeom prst="line">
            <a:avLst/>
          </a:prstGeom>
          <a:ln w="38100" cap="flat">
            <a:solidFill>
              <a:srgbClr val="EEEEE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11559" y="5132376"/>
            <a:ext cx="8846507" cy="3019946"/>
            <a:chOff x="0" y="0"/>
            <a:chExt cx="2329944" cy="79537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29944" cy="795377"/>
            </a:xfrm>
            <a:custGeom>
              <a:avLst/>
              <a:gdLst/>
              <a:ahLst/>
              <a:cxnLst/>
              <a:rect l="l" t="t" r="r" b="b"/>
              <a:pathLst>
                <a:path w="2329944" h="795377">
                  <a:moveTo>
                    <a:pt x="0" y="0"/>
                  </a:moveTo>
                  <a:lnTo>
                    <a:pt x="2329944" y="0"/>
                  </a:lnTo>
                  <a:lnTo>
                    <a:pt x="2329944" y="795377"/>
                  </a:lnTo>
                  <a:lnTo>
                    <a:pt x="0" y="795377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815496" y="-7896237"/>
            <a:ext cx="6664400" cy="8669109"/>
            <a:chOff x="0" y="0"/>
            <a:chExt cx="1755233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2700000">
            <a:off x="815496" y="-7589972"/>
            <a:ext cx="6664400" cy="8669109"/>
            <a:chOff x="0" y="0"/>
            <a:chExt cx="1755233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23D54">
                  <a:alpha val="89804"/>
                </a:srgbClr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9077180" y="3657544"/>
            <a:ext cx="9210820" cy="5600756"/>
          </a:xfrm>
          <a:custGeom>
            <a:avLst/>
            <a:gdLst/>
            <a:ahLst/>
            <a:cxnLst/>
            <a:rect l="l" t="t" r="r" b="b"/>
            <a:pathLst>
              <a:path w="9210820" h="5600756">
                <a:moveTo>
                  <a:pt x="0" y="0"/>
                </a:moveTo>
                <a:lnTo>
                  <a:pt x="9210820" y="0"/>
                </a:lnTo>
                <a:lnTo>
                  <a:pt x="9210820" y="5600756"/>
                </a:lnTo>
                <a:lnTo>
                  <a:pt x="0" y="5600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142156" y="5262176"/>
            <a:ext cx="7212225" cy="2731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</a:rPr>
              <a:t> Os funcionários que mais desistiram foram aqueles que tinham menos de 12 anos de experiência na empresa, sendo que a maior taxa de desistência ocorreu nos últimos seis anos. Por outro lado, os funcionários com 12 anos ou mais de experiência na empresa foram os que menos desistiram.</a:t>
            </a:r>
          </a:p>
          <a:p>
            <a:pPr>
              <a:lnSpc>
                <a:spcPts val="3120"/>
              </a:lnSpc>
            </a:pPr>
            <a:endParaRPr lang="en-US" sz="2400">
              <a:solidFill>
                <a:srgbClr val="545454"/>
              </a:solidFill>
              <a:latin typeface="Janna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6474984" y="799694"/>
            <a:ext cx="5852739" cy="8669109"/>
            <a:chOff x="0" y="0"/>
            <a:chExt cx="1541462" cy="22832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6972214" y="759751"/>
            <a:ext cx="5852739" cy="8669109"/>
            <a:chOff x="0" y="0"/>
            <a:chExt cx="1541462" cy="22832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0108517" y="-5762255"/>
            <a:ext cx="6664400" cy="8669109"/>
            <a:chOff x="0" y="0"/>
            <a:chExt cx="1755233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>
              <a:noFill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2700000">
            <a:off x="4443254" y="-4572016"/>
            <a:ext cx="9393124" cy="21037266"/>
            <a:chOff x="0" y="0"/>
            <a:chExt cx="2473909" cy="554067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473909" cy="5540679"/>
            </a:xfrm>
            <a:custGeom>
              <a:avLst/>
              <a:gdLst/>
              <a:ahLst/>
              <a:cxnLst/>
              <a:rect l="l" t="t" r="r" b="b"/>
              <a:pathLst>
                <a:path w="2473909" h="5540679">
                  <a:moveTo>
                    <a:pt x="0" y="0"/>
                  </a:moveTo>
                  <a:lnTo>
                    <a:pt x="2473909" y="0"/>
                  </a:lnTo>
                  <a:lnTo>
                    <a:pt x="2473909" y="5540679"/>
                  </a:lnTo>
                  <a:lnTo>
                    <a:pt x="0" y="5540679"/>
                  </a:lnTo>
                  <a:close/>
                </a:path>
              </a:pathLst>
            </a:custGeom>
            <a:solidFill>
              <a:srgbClr val="EEEEEE">
                <a:alpha val="89804"/>
              </a:srgbClr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8100000">
            <a:off x="-2544752" y="7355436"/>
            <a:ext cx="11929395" cy="514338"/>
          </a:xfrm>
          <a:custGeom>
            <a:avLst/>
            <a:gdLst/>
            <a:ahLst/>
            <a:cxnLst/>
            <a:rect l="l" t="t" r="r" b="b"/>
            <a:pathLst>
              <a:path w="11929395" h="514338">
                <a:moveTo>
                  <a:pt x="0" y="0"/>
                </a:moveTo>
                <a:lnTo>
                  <a:pt x="11929395" y="0"/>
                </a:lnTo>
                <a:lnTo>
                  <a:pt x="11929395" y="514338"/>
                </a:lnTo>
                <a:lnTo>
                  <a:pt x="0" y="514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r="-2804" b="-383771"/>
            </a:stretch>
          </a:blipFill>
        </p:spPr>
      </p:sp>
      <p:sp>
        <p:nvSpPr>
          <p:cNvPr id="15" name="Freeform 15"/>
          <p:cNvSpPr/>
          <p:nvPr/>
        </p:nvSpPr>
        <p:spPr>
          <a:xfrm rot="-8100000" flipV="1">
            <a:off x="6802116" y="2714655"/>
            <a:ext cx="11929395" cy="514338"/>
          </a:xfrm>
          <a:custGeom>
            <a:avLst/>
            <a:gdLst/>
            <a:ahLst/>
            <a:cxnLst/>
            <a:rect l="l" t="t" r="r" b="b"/>
            <a:pathLst>
              <a:path w="11929395" h="514338">
                <a:moveTo>
                  <a:pt x="0" y="514338"/>
                </a:moveTo>
                <a:lnTo>
                  <a:pt x="11929395" y="514338"/>
                </a:lnTo>
                <a:lnTo>
                  <a:pt x="11929395" y="0"/>
                </a:lnTo>
                <a:lnTo>
                  <a:pt x="0" y="0"/>
                </a:lnTo>
                <a:lnTo>
                  <a:pt x="0" y="514338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r="-2804" b="-383771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4452017" y="4517237"/>
            <a:ext cx="8314797" cy="1429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23D54"/>
                </a:solidFill>
                <a:latin typeface="Jannah Bold"/>
              </a:rPr>
              <a:t>Por que os funcionários estão saindo da empresa?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6835740" y="7742948"/>
            <a:ext cx="5852739" cy="8669109"/>
            <a:chOff x="0" y="0"/>
            <a:chExt cx="1541462" cy="22832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7076245" y="7742948"/>
            <a:ext cx="5852739" cy="8669109"/>
            <a:chOff x="0" y="0"/>
            <a:chExt cx="1541462" cy="22832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82178" y="1986974"/>
            <a:ext cx="7439138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23D54"/>
                </a:solidFill>
                <a:latin typeface="Jannah Bold"/>
              </a:rPr>
              <a:t>A quantidade de treinamentos por ano determina as demissões?</a:t>
            </a:r>
          </a:p>
        </p:txBody>
      </p:sp>
      <p:sp>
        <p:nvSpPr>
          <p:cNvPr id="9" name="AutoShape 9"/>
          <p:cNvSpPr/>
          <p:nvPr/>
        </p:nvSpPr>
        <p:spPr>
          <a:xfrm>
            <a:off x="-5954360" y="3048012"/>
            <a:ext cx="13227813" cy="0"/>
          </a:xfrm>
          <a:prstGeom prst="line">
            <a:avLst/>
          </a:prstGeom>
          <a:ln w="38100" cap="flat">
            <a:solidFill>
              <a:srgbClr val="EEEEE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3722016"/>
            <a:ext cx="9894835" cy="3019946"/>
            <a:chOff x="0" y="0"/>
            <a:chExt cx="2606047" cy="79537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606047" cy="795377"/>
            </a:xfrm>
            <a:custGeom>
              <a:avLst/>
              <a:gdLst/>
              <a:ahLst/>
              <a:cxnLst/>
              <a:rect l="l" t="t" r="r" b="b"/>
              <a:pathLst>
                <a:path w="2606047" h="795377">
                  <a:moveTo>
                    <a:pt x="0" y="0"/>
                  </a:moveTo>
                  <a:lnTo>
                    <a:pt x="2606047" y="0"/>
                  </a:lnTo>
                  <a:lnTo>
                    <a:pt x="2606047" y="795377"/>
                  </a:lnTo>
                  <a:lnTo>
                    <a:pt x="0" y="795377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9144000" y="3086112"/>
            <a:ext cx="8417710" cy="5075891"/>
          </a:xfrm>
          <a:custGeom>
            <a:avLst/>
            <a:gdLst/>
            <a:ahLst/>
            <a:cxnLst/>
            <a:rect l="l" t="t" r="r" b="b"/>
            <a:pathLst>
              <a:path w="8417710" h="5075891">
                <a:moveTo>
                  <a:pt x="0" y="0"/>
                </a:moveTo>
                <a:lnTo>
                  <a:pt x="8417710" y="0"/>
                </a:lnTo>
                <a:lnTo>
                  <a:pt x="8417710" y="5075891"/>
                </a:lnTo>
                <a:lnTo>
                  <a:pt x="0" y="50758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0" y="7194614"/>
            <a:ext cx="9144000" cy="1716893"/>
            <a:chOff x="0" y="0"/>
            <a:chExt cx="2408296" cy="45218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408296" cy="452186"/>
            </a:xfrm>
            <a:custGeom>
              <a:avLst/>
              <a:gdLst/>
              <a:ahLst/>
              <a:cxnLst/>
              <a:rect l="l" t="t" r="r" b="b"/>
              <a:pathLst>
                <a:path w="2408296" h="452186">
                  <a:moveTo>
                    <a:pt x="0" y="0"/>
                  </a:moveTo>
                  <a:lnTo>
                    <a:pt x="2408296" y="0"/>
                  </a:lnTo>
                  <a:lnTo>
                    <a:pt x="2408296" y="452186"/>
                  </a:lnTo>
                  <a:lnTo>
                    <a:pt x="0" y="452186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-2700000">
            <a:off x="815496" y="-7896237"/>
            <a:ext cx="6664400" cy="8669109"/>
            <a:chOff x="0" y="0"/>
            <a:chExt cx="1755233" cy="228322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>
              <a:noFill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-2700000">
            <a:off x="815496" y="-7589972"/>
            <a:ext cx="6664400" cy="8669109"/>
            <a:chOff x="0" y="0"/>
            <a:chExt cx="1755233" cy="228322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23D54">
                  <a:alpha val="89804"/>
                </a:srgbClr>
              </a:solidFill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182178" y="3800854"/>
            <a:ext cx="7212225" cy="2731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</a:rPr>
              <a:t>Ao analisarmos a relação entre a frequência de treinamentos e a quantidade de funcionários desgastados, constatamos que os funcionários que estavam desgastados recebiam treinamentos. Essa análise foi realizada considerando duas faixas de treinamentos: de 0 a 3 treinamentos e de 3 a 6 treinamentos.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68885" y="7361086"/>
            <a:ext cx="6462515" cy="1550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45"/>
              </a:lnSpc>
            </a:pPr>
            <a:r>
              <a:rPr lang="en-US" sz="2419">
                <a:solidFill>
                  <a:srgbClr val="545454"/>
                </a:solidFill>
                <a:latin typeface="Jannah"/>
              </a:rPr>
              <a:t>Insight: À primeira vista, os treinamentos não parecem ser a questão das demissões, levando em consideração que, na média, os funcionários receberam treinamentos.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6835740" y="7742948"/>
            <a:ext cx="5852739" cy="8669109"/>
            <a:chOff x="0" y="0"/>
            <a:chExt cx="1541462" cy="22832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7076245" y="7742948"/>
            <a:ext cx="5852739" cy="8669109"/>
            <a:chOff x="0" y="0"/>
            <a:chExt cx="1541462" cy="22832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82178" y="1977449"/>
            <a:ext cx="7439138" cy="1735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23D54"/>
                </a:solidFill>
                <a:latin typeface="Jannah Bold"/>
              </a:rPr>
              <a:t>Anos trabalhando com o atual gestor tem influenciado no pedido de demissão?</a:t>
            </a:r>
          </a:p>
        </p:txBody>
      </p:sp>
      <p:sp>
        <p:nvSpPr>
          <p:cNvPr id="9" name="AutoShape 9"/>
          <p:cNvSpPr/>
          <p:nvPr/>
        </p:nvSpPr>
        <p:spPr>
          <a:xfrm>
            <a:off x="-5954360" y="3048012"/>
            <a:ext cx="13227813" cy="0"/>
          </a:xfrm>
          <a:prstGeom prst="line">
            <a:avLst/>
          </a:prstGeom>
          <a:ln w="38100" cap="flat">
            <a:solidFill>
              <a:srgbClr val="EEEEE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-67380" y="4292087"/>
            <a:ext cx="9894835" cy="3426911"/>
            <a:chOff x="0" y="0"/>
            <a:chExt cx="2606047" cy="90256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606047" cy="902561"/>
            </a:xfrm>
            <a:custGeom>
              <a:avLst/>
              <a:gdLst/>
              <a:ahLst/>
              <a:cxnLst/>
              <a:rect l="l" t="t" r="r" b="b"/>
              <a:pathLst>
                <a:path w="2606047" h="902561">
                  <a:moveTo>
                    <a:pt x="0" y="0"/>
                  </a:moveTo>
                  <a:lnTo>
                    <a:pt x="2606047" y="0"/>
                  </a:lnTo>
                  <a:lnTo>
                    <a:pt x="2606047" y="902561"/>
                  </a:lnTo>
                  <a:lnTo>
                    <a:pt x="0" y="902561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9326396" y="3512729"/>
            <a:ext cx="8961604" cy="5193775"/>
          </a:xfrm>
          <a:custGeom>
            <a:avLst/>
            <a:gdLst/>
            <a:ahLst/>
            <a:cxnLst/>
            <a:rect l="l" t="t" r="r" b="b"/>
            <a:pathLst>
              <a:path w="8961604" h="5193775">
                <a:moveTo>
                  <a:pt x="0" y="0"/>
                </a:moveTo>
                <a:lnTo>
                  <a:pt x="8961604" y="0"/>
                </a:lnTo>
                <a:lnTo>
                  <a:pt x="8961604" y="5193776"/>
                </a:lnTo>
                <a:lnTo>
                  <a:pt x="0" y="51937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 rot="-2700000">
            <a:off x="815496" y="-7896237"/>
            <a:ext cx="6664400" cy="8669109"/>
            <a:chOff x="0" y="0"/>
            <a:chExt cx="1755233" cy="228322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>
              <a:noFill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-2700000">
            <a:off x="815496" y="-7589972"/>
            <a:ext cx="6664400" cy="8669109"/>
            <a:chOff x="0" y="0"/>
            <a:chExt cx="1755233" cy="228322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23D54">
                  <a:alpha val="89804"/>
                </a:srgbClr>
              </a:solidFill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138758" y="4430107"/>
            <a:ext cx="7482559" cy="312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endParaRPr/>
          </a:p>
          <a:p>
            <a:pPr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</a:rPr>
              <a:t>Insight: Podemos observar uma relação entre a quantidade de anos trabalhados na empresa e a duração do vínculo com o gestor atual, o que indica que os funcionários permaneceram por vários anos com o mesmo gestor. É possível que conflitos ou uma má gestão por parte do gestor tenham levado o funcionário a tomar a decisão de se demitir.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6835740" y="7742948"/>
            <a:ext cx="5852739" cy="8669109"/>
            <a:chOff x="0" y="0"/>
            <a:chExt cx="1541462" cy="22832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7076245" y="7742948"/>
            <a:ext cx="5852739" cy="8669109"/>
            <a:chOff x="0" y="0"/>
            <a:chExt cx="1541462" cy="22832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>
              <a:noFill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1839861"/>
            <a:ext cx="7439138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23D54"/>
                </a:solidFill>
                <a:latin typeface="Jannah Bold"/>
              </a:rPr>
              <a:t>O ano desde a última promoção tem sido um fator que motiva o pedido de demissão?</a:t>
            </a:r>
          </a:p>
        </p:txBody>
      </p:sp>
      <p:sp>
        <p:nvSpPr>
          <p:cNvPr id="9" name="AutoShape 9"/>
          <p:cNvSpPr/>
          <p:nvPr/>
        </p:nvSpPr>
        <p:spPr>
          <a:xfrm>
            <a:off x="-5954360" y="3067062"/>
            <a:ext cx="13227813" cy="0"/>
          </a:xfrm>
          <a:prstGeom prst="line">
            <a:avLst/>
          </a:prstGeom>
          <a:ln w="38100" cap="flat">
            <a:solidFill>
              <a:srgbClr val="EEEEE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6645320"/>
            <a:ext cx="8768091" cy="2612980"/>
            <a:chOff x="0" y="0"/>
            <a:chExt cx="2309291" cy="68819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09291" cy="688192"/>
            </a:xfrm>
            <a:custGeom>
              <a:avLst/>
              <a:gdLst/>
              <a:ahLst/>
              <a:cxnLst/>
              <a:rect l="l" t="t" r="r" b="b"/>
              <a:pathLst>
                <a:path w="2309291" h="688192">
                  <a:moveTo>
                    <a:pt x="0" y="0"/>
                  </a:moveTo>
                  <a:lnTo>
                    <a:pt x="2309291" y="0"/>
                  </a:lnTo>
                  <a:lnTo>
                    <a:pt x="2309291" y="688192"/>
                  </a:lnTo>
                  <a:lnTo>
                    <a:pt x="0" y="688192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0" y="6306449"/>
            <a:ext cx="8768091" cy="3266925"/>
            <a:chOff x="0" y="-47625"/>
            <a:chExt cx="2309291" cy="86042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309291" cy="795377"/>
            </a:xfrm>
            <a:custGeom>
              <a:avLst/>
              <a:gdLst/>
              <a:ahLst/>
              <a:cxnLst/>
              <a:rect l="l" t="t" r="r" b="b"/>
              <a:pathLst>
                <a:path w="2309291" h="795377">
                  <a:moveTo>
                    <a:pt x="0" y="0"/>
                  </a:moveTo>
                  <a:lnTo>
                    <a:pt x="2309291" y="0"/>
                  </a:lnTo>
                  <a:lnTo>
                    <a:pt x="2309291" y="795377"/>
                  </a:lnTo>
                  <a:lnTo>
                    <a:pt x="0" y="7953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2309291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3359"/>
                </a:lnSpc>
              </a:pP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Insight: Com base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na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falta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de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progressão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na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carreira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, é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possível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que o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funcionário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opte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pela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demissão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.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Observando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as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promoções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a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partir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dos 10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anos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de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trabalho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na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empresa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,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percebemos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que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os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intervalos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entre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elas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estão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mais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distantes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. Essa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relação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indica um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maior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tempo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necessário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para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ocorrer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uma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promoção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em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relação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aos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anos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 de </a:t>
              </a:r>
              <a:r>
                <a:rPr lang="en-US" sz="2399" dirty="0" err="1">
                  <a:solidFill>
                    <a:srgbClr val="000000"/>
                  </a:solidFill>
                  <a:latin typeface="Jannah"/>
                </a:rPr>
                <a:t>serviço</a:t>
              </a:r>
              <a:r>
                <a:rPr lang="en-US" sz="2399" dirty="0">
                  <a:solidFill>
                    <a:srgbClr val="000000"/>
                  </a:solidFill>
                  <a:latin typeface="Jannah"/>
                </a:rPr>
                <a:t>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 rot="-2700000">
            <a:off x="815496" y="-7896237"/>
            <a:ext cx="6664400" cy="8669109"/>
            <a:chOff x="0" y="0"/>
            <a:chExt cx="1755233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815496" y="-7849233"/>
            <a:ext cx="6664400" cy="8669109"/>
            <a:chOff x="0" y="0"/>
            <a:chExt cx="1755233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23D54">
                  <a:alpha val="89804"/>
                </a:srgbClr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0" y="3850959"/>
            <a:ext cx="8768091" cy="2460368"/>
            <a:chOff x="0" y="0"/>
            <a:chExt cx="2309291" cy="64799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309291" cy="647998"/>
            </a:xfrm>
            <a:custGeom>
              <a:avLst/>
              <a:gdLst/>
              <a:ahLst/>
              <a:cxnLst/>
              <a:rect l="l" t="t" r="r" b="b"/>
              <a:pathLst>
                <a:path w="2309291" h="647998">
                  <a:moveTo>
                    <a:pt x="0" y="0"/>
                  </a:moveTo>
                  <a:lnTo>
                    <a:pt x="2309291" y="0"/>
                  </a:lnTo>
                  <a:lnTo>
                    <a:pt x="2309291" y="647998"/>
                  </a:lnTo>
                  <a:lnTo>
                    <a:pt x="0" y="647998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8826058" y="3527290"/>
            <a:ext cx="9461942" cy="5919971"/>
          </a:xfrm>
          <a:custGeom>
            <a:avLst/>
            <a:gdLst/>
            <a:ahLst/>
            <a:cxnLst/>
            <a:rect l="l" t="t" r="r" b="b"/>
            <a:pathLst>
              <a:path w="9461942" h="5919971">
                <a:moveTo>
                  <a:pt x="0" y="0"/>
                </a:moveTo>
                <a:lnTo>
                  <a:pt x="9461942" y="0"/>
                </a:lnTo>
                <a:lnTo>
                  <a:pt x="9461942" y="5919971"/>
                </a:lnTo>
                <a:lnTo>
                  <a:pt x="0" y="59199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255409" y="3869055"/>
            <a:ext cx="8257273" cy="2501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Jannah"/>
              </a:rPr>
              <a:t>Verificamos que o número total de anos trabalhados na empresa e o período desde a última promoção estão se concentrando entre 0 - 10 no eixo X e 0 - 5 no eixo Y, indicando que os funcionários permanecem por um longo período na mesma função com pouca ou nenhuma promoção.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Custom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Jannah Bold</vt:lpstr>
      <vt:lpstr>Arial</vt:lpstr>
      <vt:lpstr>Calibri</vt:lpstr>
      <vt:lpstr>Jannah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tecnológica azul de dashboards e relatórios financeiro</dc:title>
  <cp:lastModifiedBy>ingrid santana</cp:lastModifiedBy>
  <cp:revision>2</cp:revision>
  <dcterms:created xsi:type="dcterms:W3CDTF">2006-08-16T00:00:00Z</dcterms:created>
  <dcterms:modified xsi:type="dcterms:W3CDTF">2023-06-12T11:41:55Z</dcterms:modified>
  <dc:identifier>DAFlQhlfkZA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2023-06-12T11:41:52Z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bf14f836-32a5-4b3f-8da7-b202bc51304f</vt:lpwstr>
  </property>
  <property fmtid="{D5CDD505-2E9C-101B-9397-08002B2CF9AE}" pid="7" name="MSIP_Label_defa4170-0d19-0005-0004-bc88714345d2_ActionId">
    <vt:lpwstr>50494abd-047e-4f50-971d-a089678c16de</vt:lpwstr>
  </property>
  <property fmtid="{D5CDD505-2E9C-101B-9397-08002B2CF9AE}" pid="8" name="MSIP_Label_defa4170-0d19-0005-0004-bc88714345d2_ContentBits">
    <vt:lpwstr>0</vt:lpwstr>
  </property>
</Properties>
</file>