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DDEE7-562D-718F-FBFA-D5B5A631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DEDC6-5FDC-4380-A5A5-5378B779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5956C-AE4D-8E7C-84E9-B64DDD10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6239B-078F-64A2-1C13-EF640BA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295B7-B931-E228-8C8C-D7422CD2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5B53-8663-B304-7D21-1F77D9E6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B80D50-92AF-4993-5C27-EBBB485A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8ADE1-F6A4-60EB-7FD3-7C5A0C93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416EB-2155-6014-77CB-E98D2A0E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F6382-49B8-41E5-BAD2-FF5EA2D6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929D32-2E21-A604-63DD-571568F6F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B1C66B-C920-D165-B78B-A7B82484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0154F-ED76-DE99-1074-A37385FA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1C287-7F9D-3FE0-68A3-B8769631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81BC5-EDCD-4F02-24DF-288C03FF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0D3F-3CDC-BF73-D863-719D88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61B19-AF8B-B37E-C5DA-1C7278C0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C76EA-551D-A06E-6852-C1F2CD70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E1F29-73AE-C8DC-18A8-E264CBA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D75B9-88FC-FCC2-2CAA-3C455794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770CB-AC4B-DACB-0D88-FE042062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3BB82-E0F4-32FB-25F5-B3D7CD06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F9CBE-1568-B0C7-B596-9C65D15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3CC24-F975-E4EE-F16E-1F046685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8104B-23B3-2E34-0599-5969313C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F284-4463-57AE-2CEB-8CBB4C6B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2AC02-C6F5-E267-BCB3-0921A990C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EB6BD-9250-E4E9-C0DF-4DC1306B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30EC7-D669-5472-933B-58B30ED5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4DB89-95FB-7E54-8C73-AEF16DFE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D2A8D5-4FA4-6A17-1098-9AE736F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3777-DE3D-C21E-BBFC-24D293EB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91F06-FDDD-2D3A-A789-881BB35B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4520E-2743-620A-9F89-5B23A6E99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006E3E-5B2F-19E7-D6FE-26EF8471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035438-F63D-D18B-16CA-57D68A6B1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B0AEE4-E2DB-EDC0-8AD5-49C9F455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887D1-A81D-752E-BC37-83301AA0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A27630-4E34-52CB-615D-E2F5D51B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7DBB-C785-A8F0-DEFC-C06CE12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6BE488-1F44-0C86-8398-332B7E58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0F512-81B7-E2DF-901A-79928F3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3D8AEF-1192-0728-468C-D746CBDC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73BE9B-F062-2371-F8A0-C9E63097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C7175E-B5C4-EB58-F0F3-D79D86D9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3FBB7-D273-2344-DA79-5F87E6DD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033D-4D32-6767-A10E-761BCA90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343D-9117-6603-AADB-E49EA76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A1644-0516-08D5-7936-EBCB5D58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5AAA3-C45B-74F6-FD43-EEB87992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D61B98-1B82-A856-4259-18FFB326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7DEB0-2E85-E2D7-8703-FC41BC1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7DF7E-49B8-3F90-6923-A949F4F8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EBD45C-A9BA-8E9F-79DC-EF887805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4F674-AB4F-B170-5023-26675600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2B395-107A-2E2D-268D-39D3BB7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4F1F9-50DD-F6E4-8669-597623F5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00102-DEFC-4FA3-DEA1-FACE52A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9D2BF6-E941-FA0B-3F18-0BCCF09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B2C9FE-2BEF-4E0C-8E38-B7DED2F2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799C6-4EA3-FDE5-84BA-3FEE9A9D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857C7-2869-48F5-86AE-EF5D5880FB0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44818-3029-9AAD-F38E-7762ABF9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09034-4688-6A09-6E0E-05E8FED3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C1510-2B35-48A8-8B4F-F0E165D3E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google-t5/t5-small" TargetMode="External"/><Relationship Id="rId5" Type="http://schemas.openxmlformats.org/officeDocument/2006/relationships/hyperlink" Target="https://www.kaggle.com/datasets/datafiniti/consumer-reviews-of-amazon-products/data?select=Datafiniti_Amazon_Consumer_Reviews_of_Amazon_Products.csv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EC898-1859-B2E8-D52E-51AF97D6A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NLP and Fine tuning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9A00F-2BAE-9474-0437-A4E4A2FAA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80015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8" name="Rectangle 92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0" name="Freeform: Shape 92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9907FD-9133-99BB-48ED-AB63CE4C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3934"/>
            <a:ext cx="4563840" cy="2898396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9218" name="Picture 2" descr="Calendario&#10;&#10;El contenido generado por IA puede ser incorrecto.">
            <a:extLst>
              <a:ext uri="{FF2B5EF4-FFF2-40B4-BE49-F238E27FC236}">
                <a16:creationId xmlns:a16="http://schemas.microsoft.com/office/drawing/2014/main" id="{EDA271EB-7282-D88A-40B2-26EBB224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0211" y="968321"/>
            <a:ext cx="3848322" cy="18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25629B72-724A-A02D-9F33-9508846F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2381" y="2980267"/>
            <a:ext cx="4135419" cy="32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4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043BD-2EDB-A371-FE3A-A45EFABF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234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Sequence-to-Sequence modeling with LSTM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6C2BE-B08C-96A9-A546-AB2FEDB0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3" y="37052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-Goal: Build a Bidirectional LSTM model to predict the review class </a:t>
            </a:r>
            <a:r>
              <a:rPr lang="en-US" dirty="0" err="1"/>
              <a:t>i.e</a:t>
            </a:r>
            <a:r>
              <a:rPr lang="en-US" dirty="0"/>
              <a:t>, negative, positive or neutral</a:t>
            </a:r>
          </a:p>
        </p:txBody>
      </p:sp>
    </p:spTree>
    <p:extLst>
      <p:ext uri="{BB962C8B-B14F-4D97-AF65-F5344CB8AC3E}">
        <p14:creationId xmlns:p14="http://schemas.microsoft.com/office/powerpoint/2010/main" val="5231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B3C51-AE3A-E962-611A-260590B7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b="1" dirty="0"/>
              <a:t>a) </a:t>
            </a:r>
            <a:r>
              <a:rPr lang="en-US" sz="1500" dirty="0"/>
              <a:t>I did the same data preprocessing as for the traditional NPL models: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Deleted unnecessary columns</a:t>
            </a:r>
          </a:p>
          <a:p>
            <a:r>
              <a:rPr lang="en-US" sz="1500" dirty="0"/>
              <a:t>Remove nulls</a:t>
            </a:r>
          </a:p>
          <a:p>
            <a:r>
              <a:rPr lang="en-US" sz="1500" dirty="0"/>
              <a:t>Remove </a:t>
            </a:r>
            <a:r>
              <a:rPr lang="en-US" sz="1500" dirty="0" err="1"/>
              <a:t>stopword</a:t>
            </a:r>
            <a:r>
              <a:rPr lang="en-US" sz="1500" dirty="0"/>
              <a:t>, punctuations.</a:t>
            </a:r>
          </a:p>
          <a:p>
            <a:r>
              <a:rPr lang="en-US" sz="1500" dirty="0"/>
              <a:t>Convert to lowercase</a:t>
            </a:r>
          </a:p>
          <a:p>
            <a:r>
              <a:rPr lang="en-US" sz="1500" dirty="0"/>
              <a:t>Word tokenize</a:t>
            </a:r>
          </a:p>
          <a:p>
            <a:r>
              <a:rPr lang="en-US" sz="1500" dirty="0"/>
              <a:t>Vectorize the data</a:t>
            </a:r>
          </a:p>
          <a:p>
            <a:r>
              <a:rPr lang="en-US" sz="1500" dirty="0"/>
              <a:t>Balance the data with SMOTE</a:t>
            </a:r>
          </a:p>
          <a:p>
            <a:r>
              <a:rPr lang="en-US" sz="1500" dirty="0"/>
              <a:t>Split data into training and validation datasets</a:t>
            </a:r>
          </a:p>
          <a:p>
            <a:endParaRPr lang="en-US" sz="1500" dirty="0"/>
          </a:p>
        </p:txBody>
      </p:sp>
      <p:pic>
        <p:nvPicPr>
          <p:cNvPr id="10242" name="Picture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F79247C4-D0F5-EEA8-EC72-23AD6E3C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824" y="2278888"/>
            <a:ext cx="6582326" cy="414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3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96" name="Rectangle 1129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8" name="Right Triangle 1129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00" name="Rectangle 1129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88D50-733C-C735-AFCF-49E28D4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38" y="767138"/>
            <a:ext cx="961339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b) Train LSTM Model</a:t>
            </a:r>
          </a:p>
        </p:txBody>
      </p:sp>
      <p:pic>
        <p:nvPicPr>
          <p:cNvPr id="11270" name="Picture 6" descr="Texto&#10;&#10;El contenido generado por IA puede ser incorrecto.">
            <a:extLst>
              <a:ext uri="{FF2B5EF4-FFF2-40B4-BE49-F238E27FC236}">
                <a16:creationId xmlns:a16="http://schemas.microsoft.com/office/drawing/2014/main" id="{E39AEDC4-9DFE-BF21-82BE-C423430A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173" y="3641309"/>
            <a:ext cx="2706559" cy="20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exto&#10;&#10;El contenido generado por IA puede ser incorrecto.">
            <a:extLst>
              <a:ext uri="{FF2B5EF4-FFF2-40B4-BE49-F238E27FC236}">
                <a16:creationId xmlns:a16="http://schemas.microsoft.com/office/drawing/2014/main" id="{34D91F62-108B-6998-FFA6-F2BAEF6C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827" y="3641309"/>
            <a:ext cx="3300905" cy="20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29BC9EBB-2AD8-3D53-020E-2EDE56FB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38" y="3641309"/>
            <a:ext cx="3362862" cy="20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B5591-96A9-A229-5AF0-649F3016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71" y="2381455"/>
            <a:ext cx="7966053" cy="1581295"/>
          </a:xfrm>
        </p:spPr>
        <p:txBody>
          <a:bodyPr anchor="t">
            <a:normAutofit/>
          </a:bodyPr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Reshape input data for LSTM (samples, timesteps, features)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Arial" panose="020B0604020202020204" pitchFamily="34" charset="0"/>
              </a:rPr>
              <a:t>Arquitecture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: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60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20" name="Rectangle 123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2" name="Right Triangle 123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4" name="Rectangle 123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A9027-16EA-2612-02FE-9FAAF6DE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8" y="804349"/>
            <a:ext cx="7397496" cy="13038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c) Evaluation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BA7CD-CA2B-407F-B62A-82E39503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01" y="2004691"/>
            <a:ext cx="10066432" cy="21270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Report:                                       Confusion Matrix:                	Accuracy and loss Plot:</a:t>
            </a:r>
          </a:p>
        </p:txBody>
      </p:sp>
      <p:pic>
        <p:nvPicPr>
          <p:cNvPr id="12292" name="Picture 4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FBA78527-7208-EC22-726E-03ACC0DF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6024" y="4131733"/>
            <a:ext cx="2999488" cy="192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Pantalla de un celular de un mensaje en letras blancas&#10;&#10;El contenido generado por IA puede ser incorrecto.">
            <a:extLst>
              <a:ext uri="{FF2B5EF4-FFF2-40B4-BE49-F238E27FC236}">
                <a16:creationId xmlns:a16="http://schemas.microsoft.com/office/drawing/2014/main" id="{80467F73-E46C-3A07-F07D-73B7C843F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764" y="4192750"/>
            <a:ext cx="3308270" cy="18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00DD0316-4070-E4A2-23A4-96C0DC11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0286" y="4131734"/>
            <a:ext cx="4140173" cy="19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9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54B00-49E8-4E31-758C-117B42A1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Transformer approach (</a:t>
            </a:r>
            <a:r>
              <a:rPr lang="en-US" dirty="0" err="1"/>
              <a:t>HuggingFace</a:t>
            </a:r>
            <a:r>
              <a:rPr lang="en-US" dirty="0"/>
              <a:t> API)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60D8E-A4E1-1915-A717-FF44D7A1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   -Goal: Model Selection</a:t>
            </a:r>
          </a:p>
          <a:p>
            <a:r>
              <a:rPr lang="en-US" dirty="0"/>
              <a:t>Explored transformer-based models available in the </a:t>
            </a:r>
            <a:r>
              <a:rPr lang="en-US" dirty="0" err="1"/>
              <a:t>HuggingFace</a:t>
            </a:r>
            <a:r>
              <a:rPr lang="en-US" dirty="0"/>
              <a:t> Transformers API, including:</a:t>
            </a:r>
          </a:p>
          <a:p>
            <a:r>
              <a:rPr lang="en-US" dirty="0"/>
              <a:t>BERT (Bidirectional Encoder Representations from Transformers)</a:t>
            </a:r>
          </a:p>
          <a:p>
            <a:r>
              <a:rPr lang="en-US" dirty="0" err="1"/>
              <a:t>RoBERTa</a:t>
            </a:r>
            <a:r>
              <a:rPr lang="en-US" dirty="0"/>
              <a:t> (Robustly Optimized BERT Approach)</a:t>
            </a:r>
          </a:p>
          <a:p>
            <a:r>
              <a:rPr lang="en-US" dirty="0" err="1"/>
              <a:t>DistilBERT</a:t>
            </a:r>
            <a:r>
              <a:rPr lang="en-US" dirty="0"/>
              <a:t> (Lightweight version of BERT)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Selected a pre-trained transformer model suitable for text classification tasks, and justify your choice.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The dataset used</a:t>
            </a:r>
            <a:r>
              <a:rPr lang="en-US" dirty="0"/>
              <a:t>: Datafiniti_Amazon_Consumer_Reviews_of_Amazon_Products.csv from https://www.kaggle.com/datasets/datafiniti/consumer-reviews-of-amazon-products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05D492B-1D3D-2D83-1A53-1FB1C48C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5897562"/>
            <a:ext cx="10378022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0" name="Rectangle 1434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51F16-0925-1727-84B6-5BCD9875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1. Data Preprocessing</a:t>
            </a:r>
          </a:p>
        </p:txBody>
      </p:sp>
      <p:sp>
        <p:nvSpPr>
          <p:cNvPr id="14351" name="Rectangle 143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2" name="Rectangle 143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6FD31-E4F3-017A-A073-93CAD64E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676047" cy="3848736"/>
          </a:xfrm>
        </p:spPr>
        <p:txBody>
          <a:bodyPr anchor="ctr">
            <a:normAutofit/>
          </a:bodyPr>
          <a:lstStyle/>
          <a:p>
            <a:r>
              <a:rPr lang="en-US" sz="2000"/>
              <a:t>Cleaning NULLS</a:t>
            </a:r>
          </a:p>
          <a:p>
            <a:r>
              <a:rPr lang="en-US" sz="2000"/>
              <a:t>Since the columns that were going to be used were “categories”, “review.rating” and “review.text”, and they didn’t have NULL values, eliminating the NULL fields was not needed.</a:t>
            </a:r>
          </a:p>
          <a:p>
            <a:endParaRPr lang="en-US" sz="2000"/>
          </a:p>
        </p:txBody>
      </p:sp>
      <p:pic>
        <p:nvPicPr>
          <p:cNvPr id="14338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0AEAB195-46E3-BBF5-0E0A-675ABB32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32342"/>
            <a:ext cx="5446442" cy="38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02" name="Rectangle 1540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4" name="Freeform: Shape 15403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BF96EA-9BCD-64F0-5BE4-2E8FB1B3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17" y="1127312"/>
            <a:ext cx="6836927" cy="1322888"/>
          </a:xfrm>
        </p:spPr>
        <p:txBody>
          <a:bodyPr>
            <a:normAutofit/>
          </a:bodyPr>
          <a:lstStyle/>
          <a:p>
            <a:r>
              <a:rPr lang="en-US" dirty="0"/>
              <a:t>Transformer approach (</a:t>
            </a:r>
            <a:r>
              <a:rPr lang="en-US" dirty="0" err="1"/>
              <a:t>HuggingFace</a:t>
            </a:r>
            <a:r>
              <a:rPr lang="en-US" dirty="0"/>
              <a:t> API)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27A2D-FC70-6EAF-6A77-67E89BFD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" y="3334264"/>
            <a:ext cx="6433805" cy="2834581"/>
          </a:xfrm>
        </p:spPr>
        <p:txBody>
          <a:bodyPr>
            <a:normAutofit/>
          </a:bodyPr>
          <a:lstStyle/>
          <a:p>
            <a:r>
              <a:rPr lang="en-US" sz="2000" dirty="0"/>
              <a:t>The goal was to have a summary of all reviews broken down by each star or rating, for all product categories. It would look like this, where every product had, for each rating, a single summarization of all reviews combined of that rating. </a:t>
            </a:r>
          </a:p>
        </p:txBody>
      </p:sp>
      <p:pic>
        <p:nvPicPr>
          <p:cNvPr id="15362" name="Picture 2" descr="Forma&#10;&#10;El contenido generado por IA puede ser incorrecto.">
            <a:extLst>
              <a:ext uri="{FF2B5EF4-FFF2-40B4-BE49-F238E27FC236}">
                <a16:creationId xmlns:a16="http://schemas.microsoft.com/office/drawing/2014/main" id="{CFD25925-A6B0-EB2F-AC7B-43CAE51A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979" y="1021637"/>
            <a:ext cx="4938809" cy="238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Texto&#10;&#10;El contenido generado por IA puede ser incorrecto.">
            <a:extLst>
              <a:ext uri="{FF2B5EF4-FFF2-40B4-BE49-F238E27FC236}">
                <a16:creationId xmlns:a16="http://schemas.microsoft.com/office/drawing/2014/main" id="{143ED686-C023-2E2D-4DD8-813B114D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2169" y="5443275"/>
            <a:ext cx="5239897" cy="8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25FFC58-705E-896F-3CB6-6226D334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763" y="4405545"/>
            <a:ext cx="5290707" cy="2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B310BA-BF29-EAAB-EEA9-358965364D1D}"/>
              </a:ext>
            </a:extLst>
          </p:cNvPr>
          <p:cNvSpPr txBox="1"/>
          <p:nvPr/>
        </p:nvSpPr>
        <p:spPr>
          <a:xfrm>
            <a:off x="6951614" y="3404613"/>
            <a:ext cx="38777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300"/>
              </a:spcBef>
            </a:pP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The dataset used: </a:t>
            </a: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Datafiniti_Amazon_Consumer_Reviews_of_Amazon_Products.csv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100" b="0" dirty="0">
              <a:effectLst/>
            </a:endParaRPr>
          </a:p>
          <a:p>
            <a:pPr rtl="0"/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https://www.kaggle.com/datasets/datafiniti/consumer-reviews-of-amazon-products</a:t>
            </a:r>
            <a:endParaRPr lang="en-US" sz="1100" b="0" dirty="0">
              <a:effectLst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81CA74-65EC-F348-ECF4-6D25D2FA823C}"/>
              </a:ext>
            </a:extLst>
          </p:cNvPr>
          <p:cNvSpPr txBox="1"/>
          <p:nvPr/>
        </p:nvSpPr>
        <p:spPr>
          <a:xfrm>
            <a:off x="6586196" y="5127127"/>
            <a:ext cx="515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The model used: 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t5-small </a:t>
            </a:r>
            <a:r>
              <a:rPr lang="en-US" sz="12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https://huggingface.co/google-t5/t5-small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523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3" name="Freeform: Shape 1639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96B1B-0656-1DE2-E825-2C5C6967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AD372-12B4-383E-2D64-7A21DB9B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3" y="1930973"/>
            <a:ext cx="5139817" cy="4477838"/>
          </a:xfrm>
        </p:spPr>
        <p:txBody>
          <a:bodyPr>
            <a:normAutofit/>
          </a:bodyPr>
          <a:lstStyle/>
          <a:p>
            <a:pPr indent="457200" rtl="0">
              <a:spcBef>
                <a:spcPts val="300"/>
              </a:spcBef>
            </a:pP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1.1 Data Cleaning and Tokenization</a:t>
            </a:r>
            <a:endParaRPr lang="en-US" sz="2000" b="0">
              <a:effectLst/>
            </a:endParaRPr>
          </a:p>
          <a:p>
            <a:pPr rtl="0"/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Cleaning NULLS</a:t>
            </a:r>
            <a:endParaRPr lang="en-US" sz="2000" b="0">
              <a:effectLst/>
            </a:endParaRPr>
          </a:p>
          <a:p>
            <a:pPr rtl="0"/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Since the columns that were going to be used were </a:t>
            </a: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“categories”, “review.rating” </a:t>
            </a: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and</a:t>
            </a: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 “review.text”</a:t>
            </a: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, and they didn’t have </a:t>
            </a: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NULL</a:t>
            </a: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 values, eliminating the </a:t>
            </a: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NULL</a:t>
            </a: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 fields was not needed.</a:t>
            </a:r>
            <a:endParaRPr lang="en-US" sz="2000" b="0">
              <a:effectLst/>
            </a:endParaRP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  <p:pic>
        <p:nvPicPr>
          <p:cNvPr id="16386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A0FD44ED-7240-FB03-69F3-A7C5B2B4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2551" y="1940439"/>
            <a:ext cx="5115322" cy="426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5" name="Freeform: Shape 1639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42" name="Rectangle 1744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4" name="Rectangle 1744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F862CB-3F89-D3BB-6251-BC01DB5A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42" y="-201591"/>
            <a:ext cx="5011473" cy="1773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Tokenization</a:t>
            </a:r>
          </a:p>
        </p:txBody>
      </p:sp>
      <p:grpSp>
        <p:nvGrpSpPr>
          <p:cNvPr id="17446" name="Group 1744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447" name="Freeform: Shape 1744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8" name="Freeform: Shape 1744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9" name="Freeform: Shape 1744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450" name="Freeform: Shape 1744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E7982-F792-3BCB-ADE7-E0BAF699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59" y="1127160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For the tokenization the T5 library provided an instruction to encode the data to be summarized.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7410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69959CFF-8852-A7D9-7B58-BF446FA6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959" y="2653077"/>
            <a:ext cx="7779414" cy="14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460B35FA-EB0D-BF92-713A-DF4864D6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959" y="5974803"/>
            <a:ext cx="9599835" cy="5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B862A0-A97A-7F4F-248A-8F1F3FD2AB71}"/>
              </a:ext>
            </a:extLst>
          </p:cNvPr>
          <p:cNvSpPr txBox="1"/>
          <p:nvPr/>
        </p:nvSpPr>
        <p:spPr>
          <a:xfrm>
            <a:off x="618067" y="4293594"/>
            <a:ext cx="67425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Metrics:</a:t>
            </a:r>
          </a:p>
          <a:p>
            <a:pPr rtl="0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Summarization models use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 metrics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instead of accuracy scores to verify how good the model is. </a:t>
            </a:r>
          </a:p>
          <a:p>
            <a:pPr rtl="0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ROUGE scores used were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rouge1, rouge2, </a:t>
            </a:r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rougeL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rougeLsum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100" b="0" dirty="0">
              <a:effectLst/>
            </a:endParaRPr>
          </a:p>
          <a:p>
            <a:pPr rtl="0"/>
            <a:br>
              <a:rPr lang="en-US" sz="1100" b="0" dirty="0">
                <a:effectLst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scores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the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pre-trained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are:</a:t>
            </a:r>
            <a:endParaRPr lang="en-US" sz="1100" b="0" dirty="0">
              <a:effectLst/>
            </a:endParaRPr>
          </a:p>
          <a:p>
            <a:pPr rtl="0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rouge1 average: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0.0873561269402484</a:t>
            </a:r>
            <a:endParaRPr lang="en-US" sz="1100" b="0" dirty="0">
              <a:effectLst/>
            </a:endParaRPr>
          </a:p>
          <a:p>
            <a:pPr rtl="0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rouge2 average: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0.0</a:t>
            </a:r>
            <a:endParaRPr lang="en-US" sz="1100" b="0" dirty="0">
              <a:effectLst/>
            </a:endParaRPr>
          </a:p>
          <a:p>
            <a:pPr rtl="0"/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rougeL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average: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0.08728537224163033</a:t>
            </a:r>
            <a:endParaRPr lang="en-US" sz="1100" b="0" dirty="0">
              <a:effectLst/>
            </a:endParaRPr>
          </a:p>
          <a:p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rougeLsum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average: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0.0873561269402484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38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DD028-62B5-B27E-0ED3-29E1908B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4E06C-CEC1-8E52-0515-DDB7FD66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9" name="Rectangle 1843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1" name="Freeform: Shape 1844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DDA23-B0C7-F13F-46F7-7D3C376C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Results:</a:t>
            </a:r>
          </a:p>
        </p:txBody>
      </p:sp>
      <p:pic>
        <p:nvPicPr>
          <p:cNvPr id="18434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9E718D81-8499-73A1-A26C-5C2376889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8601" y="1515887"/>
            <a:ext cx="6295800" cy="48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9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73D49-7D2A-87F6-96BB-C1E8B242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/>
              <a:t>Traditional NLP &amp; ML approaches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24F87A6-20A1-B619-C049-EA4EB642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7558"/>
            <a:ext cx="6475877" cy="480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1429_1.csv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https://www.Kaggle.com/datafiniti/consumer-reviews-of-amazon-products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Data Preprocessing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We analyzed the dataset to determine which columns were really useful for the case.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Check features that had null values and clean them.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After removing columns that had most null values. By checking the distributions of the other feature, we determined that for the sentiment classifier, the most important feature are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reviews.text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(model input features) and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reviews.rating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model target )</a:t>
            </a:r>
          </a:p>
        </p:txBody>
      </p:sp>
      <p:pic>
        <p:nvPicPr>
          <p:cNvPr id="2052" name="Picture 4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35F77B0-F26F-6809-0BD9-63C849A6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129" y="834656"/>
            <a:ext cx="3414454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683ADB78-036A-4ED5-2F34-6E1DFB00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" b="-2"/>
          <a:stretch/>
        </p:blipFill>
        <p:spPr bwMode="auto">
          <a:xfrm>
            <a:off x="7612912" y="3601878"/>
            <a:ext cx="3740887" cy="22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8B464-DCF5-CD4A-0AEE-4F59F108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838200"/>
            <a:ext cx="5228216" cy="527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Clean Texts Tokenize and Remove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split the dataset into features and target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input  feature column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stop words (NLTK)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lowercase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punctuations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target column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reviews.rating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function to map rating to sentiments.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(ratings 4-5)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(ratings 1-2)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(ratings 3)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Vectorize text data using TF-IDF and Balancing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-Vectorize the clean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reviews.text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 apply SMOTE on the vectorize data to balance the dataset.</a:t>
            </a:r>
          </a:p>
          <a:p>
            <a:endParaRPr lang="en-US" sz="800" dirty="0"/>
          </a:p>
        </p:txBody>
      </p:sp>
      <p:pic>
        <p:nvPicPr>
          <p:cNvPr id="4098" name="Picture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9A0C6DD-E20E-E596-5A37-AE32CB43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8361" y="1447800"/>
            <a:ext cx="5579512" cy="35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9C297-DE69-5C7D-C398-DE19297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107009"/>
            <a:ext cx="10515600" cy="2643981"/>
          </a:xfrm>
        </p:spPr>
        <p:txBody>
          <a:bodyPr>
            <a:normAutofit/>
          </a:bodyPr>
          <a:lstStyle/>
          <a:p>
            <a:r>
              <a:rPr lang="en-US" dirty="0"/>
              <a:t>Split data into Training and Test and Train using Different Traditional NLP and ML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CB83CB-A093-A66C-BE93-DDE23FB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Naive Bayes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Calendario&#10;&#10;El contenido generado por IA puede ser incorrecto.">
            <a:extLst>
              <a:ext uri="{FF2B5EF4-FFF2-40B4-BE49-F238E27FC236}">
                <a16:creationId xmlns:a16="http://schemas.microsoft.com/office/drawing/2014/main" id="{FBFB06BB-4E8C-68BC-0419-AD97DA55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5" b="-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36C9E2-AC59-A88E-5C69-B4C29AFE3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795291"/>
            <a:ext cx="3924300" cy="23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0B68-0475-89EE-CE28-C18344BD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01114"/>
            <a:ext cx="10488274" cy="60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Random Forest</a:t>
            </a:r>
          </a:p>
        </p:txBody>
      </p:sp>
      <p:cxnSp>
        <p:nvCxnSpPr>
          <p:cNvPr id="6184" name="Straight Connector 6183">
            <a:extLst>
              <a:ext uri="{FF2B5EF4-FFF2-40B4-BE49-F238E27FC236}">
                <a16:creationId xmlns:a16="http://schemas.microsoft.com/office/drawing/2014/main" id="{2E076A3E-9405-C3DA-A25B-74C4AD47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6" name="Rectangle 6185">
            <a:extLst>
              <a:ext uri="{FF2B5EF4-FFF2-40B4-BE49-F238E27FC236}">
                <a16:creationId xmlns:a16="http://schemas.microsoft.com/office/drawing/2014/main" id="{7B51B6D9-92CC-6159-3EB9-CF4705F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" y="2680138"/>
            <a:ext cx="12192000" cy="4177862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87498692-3AC3-BF63-1CD6-F5A1F2D3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08" y="2903566"/>
            <a:ext cx="4139191" cy="30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27AEF934-0510-7953-65D7-A33E5670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700" y="2903567"/>
            <a:ext cx="3814722" cy="30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525BBD7-4DF0-BB50-53CE-695E9014B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074" y="6024878"/>
            <a:ext cx="7502124" cy="71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lendario&#10;&#10;El contenido generado por IA puede ser incorrecto.">
            <a:extLst>
              <a:ext uri="{FF2B5EF4-FFF2-40B4-BE49-F238E27FC236}">
                <a16:creationId xmlns:a16="http://schemas.microsoft.com/office/drawing/2014/main" id="{26E04A7D-04BF-FD32-1674-5AEF23AE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448" y="2903566"/>
            <a:ext cx="3624221" cy="30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8" name="Rectangle 720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D6520130-AB32-80CF-053F-178EBC731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794" y="1393945"/>
            <a:ext cx="3439159" cy="29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exto&#10;&#10;El contenido generado por IA puede ser incorrecto.">
            <a:extLst>
              <a:ext uri="{FF2B5EF4-FFF2-40B4-BE49-F238E27FC236}">
                <a16:creationId xmlns:a16="http://schemas.microsoft.com/office/drawing/2014/main" id="{18E0C774-4A2B-6A94-131A-B041E1F6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4866" y="1610432"/>
            <a:ext cx="2940179" cy="23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lendario&#10;&#10;El contenido generado por IA puede ser incorrecto.">
            <a:extLst>
              <a:ext uri="{FF2B5EF4-FFF2-40B4-BE49-F238E27FC236}">
                <a16:creationId xmlns:a16="http://schemas.microsoft.com/office/drawing/2014/main" id="{47610F11-8639-F200-061A-D3F010FA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4959" y="1863643"/>
            <a:ext cx="2804507" cy="20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3280B12-9AFE-F770-DC5A-A64AC2DD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5932" y="839762"/>
            <a:ext cx="5406663" cy="5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0" name="Right Triangle 720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12" name="Rectangle 72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DE4DBE-EB0B-EB16-4539-50A7C898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37" y="4384261"/>
            <a:ext cx="8395384" cy="17570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200" dirty="0"/>
              <a:t>Random Forest L2 Regularize</a:t>
            </a:r>
          </a:p>
        </p:txBody>
      </p:sp>
    </p:spTree>
    <p:extLst>
      <p:ext uri="{BB962C8B-B14F-4D97-AF65-F5344CB8AC3E}">
        <p14:creationId xmlns:p14="http://schemas.microsoft.com/office/powerpoint/2010/main" val="234856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A25849-B609-1929-4307-CF266A47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Gradient Boosting</a:t>
            </a:r>
          </a:p>
        </p:txBody>
      </p:sp>
      <p:grpSp>
        <p:nvGrpSpPr>
          <p:cNvPr id="8212" name="Group 82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13" name="Rectangle 82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4" name="Rectangle 82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5" name="Rectangle 82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7" name="Rectangle 82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9" name="Rectangle 821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8DEC8BAC-2F1A-5BC6-A073-EE3E283B6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153"/>
            <a:ext cx="4581011" cy="31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1" name="Rectangle 82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ntalla de un celular de un mensaje en letras blancas&#10;&#10;El contenido generado por IA puede ser incorrecto.">
            <a:extLst>
              <a:ext uri="{FF2B5EF4-FFF2-40B4-BE49-F238E27FC236}">
                <a16:creationId xmlns:a16="http://schemas.microsoft.com/office/drawing/2014/main" id="{921EE4BC-E5B0-C0F0-F260-3382D4D5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162" y="3757494"/>
            <a:ext cx="4324849" cy="23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9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733</Words>
  <Application>Microsoft Office PowerPoint</Application>
  <PresentationFormat>Panorámica</PresentationFormat>
  <Paragraphs>89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Times New Roman</vt:lpstr>
      <vt:lpstr>Tema de Office</vt:lpstr>
      <vt:lpstr>Project NLP and Fine tuning</vt:lpstr>
      <vt:lpstr>Introduction</vt:lpstr>
      <vt:lpstr>Traditional NLP &amp; ML approaches</vt:lpstr>
      <vt:lpstr>Presentación de PowerPoint</vt:lpstr>
      <vt:lpstr>Split data into Training and Test and Train using Different Traditional NLP and ML models </vt:lpstr>
      <vt:lpstr>Naive Bayes</vt:lpstr>
      <vt:lpstr>Random Forest</vt:lpstr>
      <vt:lpstr>Random Forest L2 Regularize</vt:lpstr>
      <vt:lpstr>Gradient Boosting</vt:lpstr>
      <vt:lpstr>             XgBOOST</vt:lpstr>
      <vt:lpstr>Part 2: Sequence-to-Sequence modeling with LSTM </vt:lpstr>
      <vt:lpstr>Presentación de PowerPoint</vt:lpstr>
      <vt:lpstr>b) Train LSTM Model</vt:lpstr>
      <vt:lpstr>c) Evaluation</vt:lpstr>
      <vt:lpstr>3) Transformer approach (HuggingFace API)</vt:lpstr>
      <vt:lpstr>1. Data Preprocessing</vt:lpstr>
      <vt:lpstr>Transformer approach (HuggingFace API)</vt:lpstr>
      <vt:lpstr>Data Preprocessing</vt:lpstr>
      <vt:lpstr>Tokenization</vt:lpstr>
      <vt:lpstr>End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Miranda</dc:creator>
  <cp:lastModifiedBy>Joshua Miranda</cp:lastModifiedBy>
  <cp:revision>1</cp:revision>
  <dcterms:created xsi:type="dcterms:W3CDTF">2025-01-23T13:47:41Z</dcterms:created>
  <dcterms:modified xsi:type="dcterms:W3CDTF">2025-01-23T22:06:56Z</dcterms:modified>
</cp:coreProperties>
</file>