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257" r:id="rId3"/>
    <p:sldId id="267" r:id="rId4"/>
    <p:sldId id="261" r:id="rId5"/>
    <p:sldId id="258" r:id="rId6"/>
    <p:sldId id="263" r:id="rId7"/>
    <p:sldId id="310" r:id="rId8"/>
    <p:sldId id="264" r:id="rId9"/>
    <p:sldId id="262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68" r:id="rId23"/>
    <p:sldId id="282" r:id="rId24"/>
    <p:sldId id="283" r:id="rId25"/>
    <p:sldId id="284" r:id="rId26"/>
    <p:sldId id="288" r:id="rId27"/>
    <p:sldId id="289" r:id="rId28"/>
    <p:sldId id="290" r:id="rId29"/>
    <p:sldId id="291" r:id="rId30"/>
    <p:sldId id="292" r:id="rId31"/>
    <p:sldId id="293" r:id="rId32"/>
    <p:sldId id="309" r:id="rId33"/>
    <p:sldId id="294" r:id="rId34"/>
    <p:sldId id="295" r:id="rId35"/>
    <p:sldId id="296" r:id="rId36"/>
    <p:sldId id="297" r:id="rId37"/>
    <p:sldId id="298" r:id="rId38"/>
    <p:sldId id="299" r:id="rId39"/>
    <p:sldId id="311" r:id="rId40"/>
    <p:sldId id="300" r:id="rId41"/>
    <p:sldId id="301" r:id="rId42"/>
    <p:sldId id="302" r:id="rId43"/>
    <p:sldId id="304" r:id="rId44"/>
    <p:sldId id="303" r:id="rId45"/>
    <p:sldId id="305" r:id="rId46"/>
    <p:sldId id="312" r:id="rId47"/>
    <p:sldId id="306" r:id="rId48"/>
    <p:sldId id="281" r:id="rId49"/>
    <p:sldId id="307" r:id="rId50"/>
    <p:sldId id="285" r:id="rId51"/>
    <p:sldId id="286" r:id="rId52"/>
    <p:sldId id="287" r:id="rId53"/>
    <p:sldId id="308" r:id="rId5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B65D"/>
    <a:srgbClr val="BBAB78"/>
    <a:srgbClr val="FFFFFF"/>
    <a:srgbClr val="CF90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12:38:58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70 24575,'85'0'-803,"86"-12"0,-40-3 721,37-3 964,-129 15-922,39 0 1,-41 3 5,47-6-1,4-3 29,165 6 0,-131 5 4,839-2-395,-947 0-6429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3T14:02:08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4741 34 24575,'50'0'0,"-48"0"0,0 0 0,1 0 0,-1 0 0,0 0 0,0 0 0,0 1 0,0-1 0,0 0 0,0 1 0,0 0 0,0 0 0,0-1 0,0 1 0,0 0 0,0 0 0,-1 1 0,1-1 0,0 0 0,-1 1 0,1-1 0,1 3 0,-1-1 0,-1 0 0,0 1 0,1-1 0,-1 1 0,0-1 0,0 1 0,-1 0 0,1-1 0,-1 1 0,0 0 0,0 5 0,0-9 0,-1 27 0,2-1 0,6 40 0,3 27 0,-8-64 0,1-1 0,-1-15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3T14:02:36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1141 18 24575,'2'0'0</inkml:trace>
  <inkml:trace contextRef="#ctx0" brushRef="#br0" timeOffset="-1">1143 18 24575,'14'-1'0,"-1"0"0,22-6 0,22-1 0,246 7 218,-146 2-1801,-142-1-5243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1T13:07:26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8302 7184 8192,'398'239'0,"490"263"0,-135-39 0,-92-32 1365,-558-363 5462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3T14:06:37.80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1407 1038 24575,'6'-59'0,"-5"39"0,2-23 0,-2 38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3T14:06:37.80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1210 26 24575,'58'4'0,"2"3"0,-4 1 0,-30-4 0,30 1 0,-35-3-26</inkml:trace>
  <inkml:trace contextRef="#ctx0" brushRef="#br0" timeOffset="-1">5096 136 24575,'2'-16'0,"2"-14"-1365,-1 20-5461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7CBBF2-89D6-47D7-BD4F-12FF88AD8D84}" type="datetimeFigureOut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C5B61F-A5F0-4C64-8ED9-3ED35B2F1A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157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23rd slide shows the possible optimization.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5B61F-A5F0-4C64-8ED9-3ED35B2F1A5C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046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C5B61F-A5F0-4C64-8ED9-3ED35B2F1A5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0134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19BBB1-0724-0199-A515-2F5C8B55C1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721F2A-E870-49AA-8ADC-B247C9CAC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CA573E-E405-A139-F029-7CFEB288E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5B7E-8B04-42BE-867D-2CCC28031EE2}" type="datetimeFigureOut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6D4BFB-929D-FFFF-25B6-AFCA3A440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7F745F-B495-9772-41EC-0A7E863BB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DE1BD-9648-4FF3-9432-4358BE4E3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507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F37163-E3CC-5DBF-3FDE-678943587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E12444-E136-D198-1EE8-A4FE0AC96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2AE79C-40A6-DC11-C738-375A19C09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5B7E-8B04-42BE-867D-2CCC28031EE2}" type="datetimeFigureOut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CB7583-1529-D3F6-3091-06B65F4AA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3DB5AC-E064-BE8E-48E4-DE208F7D4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DE1BD-9648-4FF3-9432-4358BE4E3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215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1C18F07-8190-2C20-A9CC-9304F896A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3B6E1D-7286-140E-9704-8AE13B9E8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A6A205-7B68-D921-0A06-244ACE87A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5B7E-8B04-42BE-867D-2CCC28031EE2}" type="datetimeFigureOut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469295-A0D7-FF0A-69F6-943C2B9F0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FBD166-B68E-0F75-7A08-97A42F633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DE1BD-9648-4FF3-9432-4358BE4E3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026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5D24D0-1214-454E-24F6-D9E0A4AFE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8339A8-B310-369A-C15A-305D4E93C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FC83FD-DAD2-01C6-3546-B6B5B72CF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5B7E-8B04-42BE-867D-2CCC28031EE2}" type="datetimeFigureOut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2D5ACE-6CAF-43C9-CEDD-AA863C187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716C73-1E81-FDCC-DB16-5D4625F2A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DE1BD-9648-4FF3-9432-4358BE4E3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964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8575-C307-6342-D729-6EB44E171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70F19C-CA63-3C4E-13EE-82A9F0CED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8320A7-01F0-8DC5-3F0E-9C667929D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5B7E-8B04-42BE-867D-2CCC28031EE2}" type="datetimeFigureOut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13ABCE-22DD-D818-2B5A-4154E74FB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2746EB-19CC-03F5-C55B-AE62BBDD8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DE1BD-9648-4FF3-9432-4358BE4E3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650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C94D97-F333-3AE2-C89E-459F4D3E7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13E205-4162-0FB1-8DC3-45F359B9A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846917-A725-BDD5-3726-9D2BFEFDF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1145E9-C80D-88BA-01CB-B84EDA6CF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5B7E-8B04-42BE-867D-2CCC28031EE2}" type="datetimeFigureOut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660160-6A4E-B464-9D0E-CDF280915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B96070-AA49-CB5B-7373-6074D4972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DE1BD-9648-4FF3-9432-4358BE4E3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838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C6D0C5-9A50-92B6-6C9C-64F4889EC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A85A79-021E-6BB1-6619-9C73507C6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845B1F-ED7B-B25E-DABA-86E404646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01F83C4-BA6C-A943-7B2E-0F403F8524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5BE7D2B-7497-5241-07AB-F44A8F1C2F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EC65ABB-1338-3903-D861-191C09A2D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5B7E-8B04-42BE-867D-2CCC28031EE2}" type="datetimeFigureOut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A83203C-FA9A-DBCA-9C8C-D20C699ED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5179A1D-F460-5200-45B6-6DAB14C08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DE1BD-9648-4FF3-9432-4358BE4E3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76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EA8C62-B65A-7495-B21C-37C909DA1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3659D85-AD14-FE3E-6EAC-F54E5949D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5B7E-8B04-42BE-867D-2CCC28031EE2}" type="datetimeFigureOut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9076FAC-ABDF-22C4-3E35-6CFE80D36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79F6545-BA8A-49E7-C276-F03E12134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DE1BD-9648-4FF3-9432-4358BE4E3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074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EF0CE0C-D8BB-5D0A-D407-7BBC30806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5B7E-8B04-42BE-867D-2CCC28031EE2}" type="datetimeFigureOut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4D49ED-762E-E5D9-15C6-68E6A464E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564AB1-71FA-8EE8-BED1-7350FDDF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DE1BD-9648-4FF3-9432-4358BE4E3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85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905573-BAE2-A6CB-444F-58905028E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EF0A99-03D7-416F-CF09-6FAAF845E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5D05B-11BB-74E7-BD66-1D959C674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DBABEA-24C8-729A-D56A-70CA2263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5B7E-8B04-42BE-867D-2CCC28031EE2}" type="datetimeFigureOut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F7693C-5DB0-024A-71C5-42EFCE015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86CC4C-9724-5889-CE98-99449E2E2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DE1BD-9648-4FF3-9432-4358BE4E3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87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590E96-F619-5E33-D4BC-D0CA21232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2FDFB83-7702-6EE7-C5D2-75C8E0798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808DA8-CC2B-E216-A568-1D90FDBA2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BBE95F-A293-074D-E066-DC232C9A1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5B7E-8B04-42BE-867D-2CCC28031EE2}" type="datetimeFigureOut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D92FE9-6A33-22A5-6B62-A773F54D2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BF806B-01D3-AAA7-91D0-C894A192F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DE1BD-9648-4FF3-9432-4358BE4E3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514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6D064CF-30D9-3E14-2763-41D7F7EC5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EFEBFB-0646-151E-167F-F5D348416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B7BA52-0E1A-CAC4-1014-7342CD7F1C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F5B7E-8B04-42BE-867D-2CCC28031EE2}" type="datetimeFigureOut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00CE8C-7A33-5DA1-3556-361B735687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480E39-7E1D-5EDA-3ADC-D08DB06209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DE1BD-9648-4FF3-9432-4358BE4E3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118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customXml" Target="../ink/ink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0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.xml"/><Relationship Id="rId5" Type="http://schemas.openxmlformats.org/officeDocument/2006/relationships/image" Target="../media/image30.png"/><Relationship Id="rId4" Type="http://schemas.openxmlformats.org/officeDocument/2006/relationships/customXml" Target="../ink/ink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60FEE98-8896-83FE-F99B-90D27E48FA86}"/>
              </a:ext>
            </a:extLst>
          </p:cNvPr>
          <p:cNvSpPr txBox="1"/>
          <p:nvPr/>
        </p:nvSpPr>
        <p:spPr>
          <a:xfrm>
            <a:off x="1638557" y="1585554"/>
            <a:ext cx="10334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Feather GEMM: Toward </a:t>
            </a:r>
            <a:r>
              <a:rPr lang="en-US" altLang="zh-CN" sz="3600" b="1" dirty="0" err="1"/>
              <a:t>cuBLAS</a:t>
            </a:r>
            <a:r>
              <a:rPr lang="en-US" altLang="zh-CN" sz="3600" b="1" dirty="0"/>
              <a:t> performance</a:t>
            </a:r>
            <a:endParaRPr lang="zh-CN" altLang="en-US" sz="36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F89C09A-69C7-7CB0-C5E6-F994494739BF}"/>
              </a:ext>
            </a:extLst>
          </p:cNvPr>
          <p:cNvSpPr txBox="1"/>
          <p:nvPr/>
        </p:nvSpPr>
        <p:spPr>
          <a:xfrm>
            <a:off x="3571683" y="4129025"/>
            <a:ext cx="5492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presentation</a:t>
            </a:r>
            <a:r>
              <a:rPr lang="zh-CN" altLang="en-US" dirty="0"/>
              <a:t> </a:t>
            </a:r>
            <a:r>
              <a:rPr lang="en-US" altLang="zh-CN" dirty="0"/>
              <a:t>roughly</a:t>
            </a:r>
            <a:r>
              <a:rPr lang="zh-CN" altLang="en-US" dirty="0"/>
              <a:t> </a:t>
            </a:r>
            <a:r>
              <a:rPr lang="en-US" altLang="zh-CN" dirty="0"/>
              <a:t>takes</a:t>
            </a:r>
            <a:r>
              <a:rPr lang="zh-CN" altLang="en-US" dirty="0"/>
              <a:t> </a:t>
            </a:r>
            <a:r>
              <a:rPr lang="en-US" altLang="zh-CN" dirty="0"/>
              <a:t>35-40</a:t>
            </a:r>
            <a:r>
              <a:rPr lang="zh-CN" altLang="en-US" dirty="0"/>
              <a:t> </a:t>
            </a:r>
            <a:r>
              <a:rPr lang="en-US" altLang="zh-CN" dirty="0"/>
              <a:t>minutes.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8629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18B1993-088A-A7A3-3801-1E139A5CD979}"/>
              </a:ext>
            </a:extLst>
          </p:cNvPr>
          <p:cNvSpPr txBox="1"/>
          <p:nvPr/>
        </p:nvSpPr>
        <p:spPr>
          <a:xfrm>
            <a:off x="207120" y="287876"/>
            <a:ext cx="76788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Optimization worklog and concept illustration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8DBF29A-F7F7-234B-8DEC-0C80F154E68F}"/>
              </a:ext>
            </a:extLst>
          </p:cNvPr>
          <p:cNvSpPr txBox="1"/>
          <p:nvPr/>
        </p:nvSpPr>
        <p:spPr>
          <a:xfrm>
            <a:off x="1417625" y="1865622"/>
            <a:ext cx="981906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FP32 GEMM:</a:t>
            </a:r>
          </a:p>
          <a:p>
            <a:endParaRPr lang="en-US" altLang="zh-CN" sz="2400" b="1" dirty="0"/>
          </a:p>
          <a:p>
            <a:r>
              <a:rPr lang="en-US" altLang="zh-CN" sz="2400" b="1" dirty="0"/>
              <a:t>C = </a:t>
            </a:r>
            <a:r>
              <a:rPr lang="el-GR" altLang="zh-CN" sz="2400" b="1" dirty="0"/>
              <a:t>α</a:t>
            </a:r>
            <a:r>
              <a:rPr lang="en-US" altLang="zh-CN" sz="2400" b="1" dirty="0"/>
              <a:t> * AB + </a:t>
            </a:r>
            <a:r>
              <a:rPr lang="el-GR" altLang="zh-CN" sz="2400" b="1" dirty="0"/>
              <a:t>β</a:t>
            </a:r>
            <a:r>
              <a:rPr lang="en-US" altLang="zh-CN" sz="2400" b="1" dirty="0"/>
              <a:t> * C</a:t>
            </a:r>
          </a:p>
          <a:p>
            <a:endParaRPr lang="en-US" altLang="zh-CN" sz="2400" b="1" dirty="0"/>
          </a:p>
          <a:p>
            <a:r>
              <a:rPr lang="en-US" altLang="zh-CN" sz="2400" b="1" dirty="0"/>
              <a:t>When the dimension is small, this kernel is memory bound.</a:t>
            </a:r>
          </a:p>
          <a:p>
            <a:r>
              <a:rPr lang="en-US" altLang="zh-CN" sz="2400" b="1" dirty="0"/>
              <a:t>When the dimension is large, this kernel is computation bound.</a:t>
            </a:r>
          </a:p>
          <a:p>
            <a:endParaRPr lang="en-US" altLang="zh-CN" sz="2400" b="1" dirty="0"/>
          </a:p>
          <a:p>
            <a:r>
              <a:rPr lang="en-US" altLang="zh-CN" sz="2400" b="1" dirty="0"/>
              <a:t>I use square matrix for simplicity and avoid tile quantization.</a:t>
            </a:r>
          </a:p>
          <a:p>
            <a:endParaRPr lang="en-US" altLang="zh-CN" sz="2400" b="1" dirty="0"/>
          </a:p>
          <a:p>
            <a:r>
              <a:rPr lang="en-US" altLang="zh-CN" sz="2400" b="1" dirty="0"/>
              <a:t>Take M = N = K = 2048 for example.</a:t>
            </a:r>
          </a:p>
        </p:txBody>
      </p:sp>
    </p:spTree>
    <p:extLst>
      <p:ext uri="{BB962C8B-B14F-4D97-AF65-F5344CB8AC3E}">
        <p14:creationId xmlns:p14="http://schemas.microsoft.com/office/powerpoint/2010/main" val="580257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7FA4CD7-3F1C-FE8C-6E44-D6EF901E0636}"/>
              </a:ext>
            </a:extLst>
          </p:cNvPr>
          <p:cNvSpPr txBox="1"/>
          <p:nvPr/>
        </p:nvSpPr>
        <p:spPr>
          <a:xfrm>
            <a:off x="207120" y="287876"/>
            <a:ext cx="76788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Optimization worklog and concept illustration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FB6A6B0-AE40-F61B-65C5-C2D98795B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918" y="1331709"/>
            <a:ext cx="7524785" cy="244158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205F2DB-43A2-AFFB-244A-6458A904DEC7}"/>
              </a:ext>
            </a:extLst>
          </p:cNvPr>
          <p:cNvSpPr txBox="1"/>
          <p:nvPr/>
        </p:nvSpPr>
        <p:spPr>
          <a:xfrm>
            <a:off x="1893705" y="4974758"/>
            <a:ext cx="4525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/>
              <a:t>Too much global memory access.</a:t>
            </a: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F5BB8673-AFB1-06CF-EE54-6D50A889E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7446" y="4293906"/>
            <a:ext cx="2663457" cy="208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658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466AE97-1CFA-D96D-9F85-57A8FA44C651}"/>
              </a:ext>
            </a:extLst>
          </p:cNvPr>
          <p:cNvSpPr txBox="1"/>
          <p:nvPr/>
        </p:nvSpPr>
        <p:spPr>
          <a:xfrm>
            <a:off x="207120" y="287876"/>
            <a:ext cx="76788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Optimization worklog and concept illustration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73A1395-5948-606B-6931-5D9EAAE61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457" y="1373597"/>
            <a:ext cx="11132122" cy="271158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A9EB52F-5C6F-FE6D-C92C-29D192B66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924" y="4357208"/>
            <a:ext cx="10321646" cy="197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794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31689D8-2DD6-3E18-538C-D6564613920D}"/>
              </a:ext>
            </a:extLst>
          </p:cNvPr>
          <p:cNvSpPr txBox="1"/>
          <p:nvPr/>
        </p:nvSpPr>
        <p:spPr>
          <a:xfrm>
            <a:off x="207120" y="287876"/>
            <a:ext cx="76788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Optimization worklog and concept illustration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7E3AAF8-306D-35DE-9649-EB37AA710DBE}"/>
              </a:ext>
            </a:extLst>
          </p:cNvPr>
          <p:cNvSpPr txBox="1"/>
          <p:nvPr/>
        </p:nvSpPr>
        <p:spPr>
          <a:xfrm>
            <a:off x="1208972" y="2675694"/>
            <a:ext cx="107948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Compared with the naive implementation,</a:t>
            </a:r>
          </a:p>
          <a:p>
            <a:r>
              <a:rPr lang="en-US" altLang="zh-CN" sz="2800" b="1" dirty="0"/>
              <a:t>the memory throughput of the coalesce kernel improves </a:t>
            </a:r>
            <a:r>
              <a:rPr lang="en-US" altLang="zh-CN" sz="2800" b="1" dirty="0">
                <a:solidFill>
                  <a:srgbClr val="FF0000"/>
                </a:solidFill>
              </a:rPr>
              <a:t>101%</a:t>
            </a:r>
            <a:r>
              <a:rPr lang="en-US" altLang="zh-CN" sz="2800" b="1" dirty="0"/>
              <a:t>,</a:t>
            </a:r>
          </a:p>
          <a:p>
            <a:r>
              <a:rPr lang="en-US" altLang="zh-CN" sz="2800" b="1" dirty="0"/>
              <a:t>from </a:t>
            </a:r>
            <a:r>
              <a:rPr lang="en-US" altLang="zh-CN" sz="2800" b="1" dirty="0">
                <a:solidFill>
                  <a:srgbClr val="FF0000"/>
                </a:solidFill>
              </a:rPr>
              <a:t>3.85</a:t>
            </a:r>
            <a:r>
              <a:rPr lang="en-US" altLang="zh-CN" sz="2800" b="1" dirty="0"/>
              <a:t> GB/s to </a:t>
            </a:r>
            <a:r>
              <a:rPr lang="en-US" altLang="zh-CN" sz="2800" b="1" dirty="0">
                <a:solidFill>
                  <a:srgbClr val="FF0000"/>
                </a:solidFill>
              </a:rPr>
              <a:t>7.75</a:t>
            </a:r>
            <a:r>
              <a:rPr lang="en-US" altLang="zh-CN" sz="2800" b="1" dirty="0"/>
              <a:t> GB/s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453839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E42EB8B-B603-420A-3D89-F1AE369AA861}"/>
              </a:ext>
            </a:extLst>
          </p:cNvPr>
          <p:cNvSpPr txBox="1"/>
          <p:nvPr/>
        </p:nvSpPr>
        <p:spPr>
          <a:xfrm>
            <a:off x="207120" y="287876"/>
            <a:ext cx="76788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Optimization worklog and concept illustration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4227879-1A90-B413-A0C5-C5BFDEB42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73" y="1208972"/>
            <a:ext cx="5915002" cy="524399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F922FFD-2EBE-0AFF-6AEF-D539C264D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7694" y="1760054"/>
            <a:ext cx="4160428" cy="402463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2FBFFAB-0AD9-9B53-032E-9C666B3A7922}"/>
              </a:ext>
            </a:extLst>
          </p:cNvPr>
          <p:cNvSpPr txBox="1"/>
          <p:nvPr/>
        </p:nvSpPr>
        <p:spPr>
          <a:xfrm>
            <a:off x="7698663" y="3834905"/>
            <a:ext cx="1104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A_TILE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A8F8744-7051-A8EE-48FB-52C42DEE11BE}"/>
              </a:ext>
            </a:extLst>
          </p:cNvPr>
          <p:cNvSpPr txBox="1"/>
          <p:nvPr/>
        </p:nvSpPr>
        <p:spPr>
          <a:xfrm>
            <a:off x="10156342" y="1102691"/>
            <a:ext cx="920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14B65D"/>
                </a:solidFill>
              </a:rPr>
              <a:t>B_TILE</a:t>
            </a:r>
            <a:endParaRPr lang="zh-CN" altLang="en-US" b="1" dirty="0">
              <a:solidFill>
                <a:srgbClr val="14B65D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893516E-0891-D2BD-2B43-D75AF7F08306}"/>
              </a:ext>
            </a:extLst>
          </p:cNvPr>
          <p:cNvSpPr txBox="1"/>
          <p:nvPr/>
        </p:nvSpPr>
        <p:spPr>
          <a:xfrm>
            <a:off x="10156342" y="6083632"/>
            <a:ext cx="920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BBAB78"/>
                </a:solidFill>
              </a:rPr>
              <a:t>C_TILE</a:t>
            </a:r>
            <a:endParaRPr lang="zh-CN" altLang="en-US" b="1" dirty="0">
              <a:solidFill>
                <a:srgbClr val="BBAB78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8CC957DE-BC80-DF3D-1938-6CB3B4F37BF4}"/>
                  </a:ext>
                </a:extLst>
              </p14:cNvPr>
              <p14:cNvContentPartPr/>
              <p14:nvPr/>
            </p14:nvContentPartPr>
            <p14:xfrm>
              <a:off x="9254759" y="4878399"/>
              <a:ext cx="46440" cy="125640"/>
            </p14:xfrm>
          </p:contentPart>
        </mc:Choice>
        <mc:Fallback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8CC957DE-BC80-DF3D-1938-6CB3B4F37BF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45759" y="4869759"/>
                <a:ext cx="64080" cy="14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1093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E42EB8B-B603-420A-3D89-F1AE369AA861}"/>
              </a:ext>
            </a:extLst>
          </p:cNvPr>
          <p:cNvSpPr txBox="1"/>
          <p:nvPr/>
        </p:nvSpPr>
        <p:spPr>
          <a:xfrm>
            <a:off x="207120" y="287876"/>
            <a:ext cx="76788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Optimization worklog and concept illustration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BD7FCD3-7208-F786-89B8-D6C098FD1EA8}"/>
              </a:ext>
            </a:extLst>
          </p:cNvPr>
          <p:cNvSpPr txBox="1"/>
          <p:nvPr/>
        </p:nvSpPr>
        <p:spPr>
          <a:xfrm>
            <a:off x="1607872" y="2945719"/>
            <a:ext cx="962267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By using shared memory, the flops now is </a:t>
            </a:r>
            <a:r>
              <a:rPr lang="en-US" altLang="zh-CN" sz="2800" b="1" dirty="0">
                <a:solidFill>
                  <a:srgbClr val="FF0000"/>
                </a:solidFill>
              </a:rPr>
              <a:t>1.60E12</a:t>
            </a:r>
            <a:r>
              <a:rPr lang="en-US" altLang="zh-CN" sz="2800" b="1" dirty="0"/>
              <a:t> ,</a:t>
            </a:r>
          </a:p>
          <a:p>
            <a:r>
              <a:rPr lang="en-US" altLang="zh-CN" sz="2800" b="1" dirty="0"/>
              <a:t>compared to the coalesce kernel, which has </a:t>
            </a:r>
            <a:r>
              <a:rPr lang="en-US" altLang="zh-CN" sz="2800" b="1" dirty="0">
                <a:solidFill>
                  <a:srgbClr val="FF0000"/>
                </a:solidFill>
              </a:rPr>
              <a:t>1.16E12 flops</a:t>
            </a:r>
            <a:r>
              <a:rPr lang="en-US" altLang="zh-CN" sz="2800" b="1" dirty="0"/>
              <a:t>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4510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E42EB8B-B603-420A-3D89-F1AE369AA861}"/>
              </a:ext>
            </a:extLst>
          </p:cNvPr>
          <p:cNvSpPr txBox="1"/>
          <p:nvPr/>
        </p:nvSpPr>
        <p:spPr>
          <a:xfrm>
            <a:off x="207120" y="287876"/>
            <a:ext cx="76788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Optimization worklog and concept illustration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688753B-5213-C3A1-2023-FC0169AEFF99}"/>
              </a:ext>
            </a:extLst>
          </p:cNvPr>
          <p:cNvSpPr txBox="1"/>
          <p:nvPr/>
        </p:nvSpPr>
        <p:spPr>
          <a:xfrm>
            <a:off x="988043" y="1178287"/>
            <a:ext cx="763431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By profiling the tiled kernel, I can tell that:</a:t>
            </a:r>
          </a:p>
          <a:p>
            <a:endParaRPr lang="en-US" altLang="zh-CN" dirty="0"/>
          </a:p>
        </p:txBody>
      </p:sp>
      <p:pic>
        <p:nvPicPr>
          <p:cNvPr id="7" name="图片 6" descr="图形用户界面&#10;&#10;中度可信度描述已自动生成">
            <a:extLst>
              <a:ext uri="{FF2B5EF4-FFF2-40B4-BE49-F238E27FC236}">
                <a16:creationId xmlns:a16="http://schemas.microsoft.com/office/drawing/2014/main" id="{84B56ED8-4630-9AFE-B3BA-C40B7C4A1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58" y="2222586"/>
            <a:ext cx="11326695" cy="362412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08085BDD-30EF-234F-5991-1F8ECD27A813}"/>
                  </a:ext>
                </a:extLst>
              </p14:cNvPr>
              <p14:cNvContentPartPr/>
              <p14:nvPr/>
            </p14:nvContentPartPr>
            <p14:xfrm>
              <a:off x="1699439" y="4565559"/>
              <a:ext cx="214920" cy="6840"/>
            </p14:xfrm>
          </p:contentPart>
        </mc:Choice>
        <mc:Fallback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08085BDD-30EF-234F-5991-1F8ECD27A81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90439" y="4556559"/>
                <a:ext cx="232560" cy="2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4328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E42EB8B-B603-420A-3D89-F1AE369AA861}"/>
              </a:ext>
            </a:extLst>
          </p:cNvPr>
          <p:cNvSpPr txBox="1"/>
          <p:nvPr/>
        </p:nvSpPr>
        <p:spPr>
          <a:xfrm>
            <a:off x="207120" y="287876"/>
            <a:ext cx="76788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Optimization worklog and concept illustration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EA24BCF-11FC-849B-3653-3B78C5277582}"/>
              </a:ext>
            </a:extLst>
          </p:cNvPr>
          <p:cNvSpPr txBox="1"/>
          <p:nvPr/>
        </p:nvSpPr>
        <p:spPr>
          <a:xfrm>
            <a:off x="955824" y="1307991"/>
            <a:ext cx="1064294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Thread coarsening: make each thread do more things.</a:t>
            </a:r>
          </a:p>
          <a:p>
            <a:endParaRPr lang="en-US" altLang="zh-CN" sz="2000" b="1" dirty="0"/>
          </a:p>
          <a:p>
            <a:r>
              <a:rPr lang="en-US" altLang="zh-CN" sz="2000" b="1" dirty="0"/>
              <a:t>A simple idea is one thread now load and compute more elements.</a:t>
            </a:r>
          </a:p>
          <a:p>
            <a:endParaRPr lang="en-US" altLang="zh-CN" sz="2000" b="1" dirty="0"/>
          </a:p>
          <a:p>
            <a:r>
              <a:rPr lang="en-US" altLang="zh-CN" sz="2000" b="1" dirty="0"/>
              <a:t>Another idea is to change the size of A_TILE and B_TILE, this doesn’t change the global load to compute C_TILE, but increase the arithmetic intensity </a:t>
            </a:r>
            <a:r>
              <a:rPr lang="en-US" altLang="zh-CN" sz="2000" b="1"/>
              <a:t>within inner loop.</a:t>
            </a:r>
          </a:p>
          <a:p>
            <a:endParaRPr lang="en-US" altLang="zh-CN" sz="2000" b="1" dirty="0"/>
          </a:p>
          <a:p>
            <a:r>
              <a:rPr lang="en-US" altLang="zh-CN" sz="2000" b="1" dirty="0"/>
              <a:t>For example:</a:t>
            </a:r>
          </a:p>
          <a:p>
            <a:endParaRPr lang="en-US" altLang="zh-CN" sz="2000" b="1" dirty="0"/>
          </a:p>
          <a:p>
            <a:endParaRPr lang="en-US" altLang="zh-CN" sz="2000" b="1" dirty="0"/>
          </a:p>
          <a:p>
            <a:r>
              <a:rPr lang="en-US" altLang="zh-CN" sz="2000" b="1" dirty="0" err="1"/>
              <a:t>i</a:t>
            </a:r>
            <a:r>
              <a:rPr lang="en-US" altLang="zh-CN" sz="2000" b="1" dirty="0"/>
              <a:t>)  A_TILE = 64 x 64, B_TILE = 64 x 64</a:t>
            </a:r>
          </a:p>
          <a:p>
            <a:r>
              <a:rPr lang="en-US" altLang="zh-CN" sz="2000" b="1" dirty="0"/>
              <a:t>ii) A_TILE = 64 x 8,   B_TILE = 8 x 64</a:t>
            </a:r>
          </a:p>
          <a:p>
            <a:endParaRPr lang="en-US" altLang="zh-CN" sz="2000" b="1" dirty="0"/>
          </a:p>
          <a:p>
            <a:r>
              <a:rPr lang="en-US" altLang="zh-CN" sz="2000" b="1" dirty="0"/>
              <a:t>Both results in a 64 x 64 C_ACCUMULATE.</a:t>
            </a:r>
          </a:p>
        </p:txBody>
      </p:sp>
    </p:spTree>
    <p:extLst>
      <p:ext uri="{BB962C8B-B14F-4D97-AF65-F5344CB8AC3E}">
        <p14:creationId xmlns:p14="http://schemas.microsoft.com/office/powerpoint/2010/main" val="3486770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E42EB8B-B603-420A-3D89-F1AE369AA861}"/>
              </a:ext>
            </a:extLst>
          </p:cNvPr>
          <p:cNvSpPr txBox="1"/>
          <p:nvPr/>
        </p:nvSpPr>
        <p:spPr>
          <a:xfrm>
            <a:off x="207120" y="287876"/>
            <a:ext cx="76788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Optimization worklog and concept illustration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06C2349-63EC-CC63-564A-BDB1A58AA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295" y="1883716"/>
            <a:ext cx="9413410" cy="245508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4BC011E-3D17-DA76-1E5C-61DB9926290E}"/>
              </a:ext>
            </a:extLst>
          </p:cNvPr>
          <p:cNvSpPr txBox="1"/>
          <p:nvPr/>
        </p:nvSpPr>
        <p:spPr>
          <a:xfrm>
            <a:off x="2788204" y="5455716"/>
            <a:ext cx="661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I will illustrate this kernel more specifically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25235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9E5EDD4-E834-ACA9-751C-DABEBA015FFB}"/>
              </a:ext>
            </a:extLst>
          </p:cNvPr>
          <p:cNvSpPr txBox="1"/>
          <p:nvPr/>
        </p:nvSpPr>
        <p:spPr>
          <a:xfrm>
            <a:off x="207120" y="287876"/>
            <a:ext cx="76788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Optimization worklog and concept illustration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1ED71CA-971E-9972-207D-81A937F5BA20}"/>
              </a:ext>
            </a:extLst>
          </p:cNvPr>
          <p:cNvSpPr txBox="1"/>
          <p:nvPr/>
        </p:nvSpPr>
        <p:spPr>
          <a:xfrm>
            <a:off x="262352" y="1227383"/>
            <a:ext cx="10082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Load 4 elements each thread in to shared memory.</a:t>
            </a:r>
            <a:endParaRPr lang="zh-CN" altLang="en-US" sz="28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33752BC-DD11-1251-DC15-9CD4B21E3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3723" y="2757394"/>
            <a:ext cx="4372585" cy="134321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5945BA7-3EEF-61BA-07CD-AF5AC1C1C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600" y="5107397"/>
            <a:ext cx="8900800" cy="134321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DE0AF40-6CE8-3AE9-F945-08EFFE35B2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046" y="2339334"/>
            <a:ext cx="4520276" cy="2179332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CDB093DE-A15E-3AAF-8D79-BDFE357EA785}"/>
              </a:ext>
            </a:extLst>
          </p:cNvPr>
          <p:cNvSpPr txBox="1"/>
          <p:nvPr/>
        </p:nvSpPr>
        <p:spPr>
          <a:xfrm>
            <a:off x="1126835" y="2053943"/>
            <a:ext cx="1403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4 x (32 x 8)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4501A11-CA67-4696-AF72-3CCDEFAD1184}"/>
              </a:ext>
            </a:extLst>
          </p:cNvPr>
          <p:cNvSpPr txBox="1"/>
          <p:nvPr/>
        </p:nvSpPr>
        <p:spPr>
          <a:xfrm>
            <a:off x="3214255" y="2253998"/>
            <a:ext cx="1570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14B65D"/>
                </a:solidFill>
              </a:rPr>
              <a:t>4 x (2 x 128)</a:t>
            </a:r>
            <a:endParaRPr lang="zh-CN" altLang="en-US" sz="2000" b="1" dirty="0">
              <a:solidFill>
                <a:srgbClr val="14B6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166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D2BEEE4-2155-404D-A624-1289327E46F5}"/>
              </a:ext>
            </a:extLst>
          </p:cNvPr>
          <p:cNvSpPr txBox="1"/>
          <p:nvPr/>
        </p:nvSpPr>
        <p:spPr>
          <a:xfrm>
            <a:off x="1534228" y="1374668"/>
            <a:ext cx="971473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This mini-project proves:</a:t>
            </a:r>
          </a:p>
          <a:p>
            <a:endParaRPr lang="en-US" altLang="zh-CN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I have basic skills in using </a:t>
            </a:r>
            <a:r>
              <a:rPr lang="en-US" altLang="zh-CN" sz="2400" b="1" dirty="0" err="1"/>
              <a:t>cuda</a:t>
            </a:r>
            <a:r>
              <a:rPr lang="en-US" altLang="zh-CN" sz="2400" b="1" dirty="0"/>
              <a:t>, </a:t>
            </a:r>
            <a:r>
              <a:rPr lang="en-US" altLang="zh-CN" sz="2400" b="1" dirty="0" err="1"/>
              <a:t>ncu</a:t>
            </a:r>
            <a:r>
              <a:rPr lang="en-US" altLang="zh-CN" sz="2400" b="1" dirty="0"/>
              <a:t> profiler, git, </a:t>
            </a:r>
            <a:r>
              <a:rPr lang="en-US" altLang="zh-CN" sz="2400" b="1" dirty="0" err="1"/>
              <a:t>CMake</a:t>
            </a:r>
            <a:endParaRPr lang="en-US" altLang="zh-CN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I understand how </a:t>
            </a:r>
            <a:r>
              <a:rPr lang="en-US" altLang="zh-CN" sz="2400" b="1" dirty="0" err="1"/>
              <a:t>cuda</a:t>
            </a:r>
            <a:r>
              <a:rPr lang="en-US" altLang="zh-CN" sz="2400" b="1" dirty="0"/>
              <a:t> programming model works and the basic </a:t>
            </a:r>
            <a:r>
              <a:rPr lang="en-US" altLang="zh-CN" sz="2400" b="1" dirty="0" err="1"/>
              <a:t>gpu</a:t>
            </a:r>
            <a:r>
              <a:rPr lang="en-US" altLang="zh-CN" sz="2400" b="1" dirty="0"/>
              <a:t>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I can optimize </a:t>
            </a:r>
            <a:r>
              <a:rPr lang="en-US" altLang="zh-CN" sz="2400" b="1" dirty="0" err="1"/>
              <a:t>cuda</a:t>
            </a:r>
            <a:r>
              <a:rPr lang="en-US" altLang="zh-CN" sz="2400" b="1" dirty="0"/>
              <a:t> kernel based on profiling result</a:t>
            </a:r>
          </a:p>
          <a:p>
            <a:endParaRPr lang="en-US" altLang="zh-CN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I have patience to learn new things and deal with bugs.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2948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991E693-D56E-AC65-102B-82E2E4BE7FD3}"/>
              </a:ext>
            </a:extLst>
          </p:cNvPr>
          <p:cNvSpPr txBox="1"/>
          <p:nvPr/>
        </p:nvSpPr>
        <p:spPr>
          <a:xfrm>
            <a:off x="207120" y="287876"/>
            <a:ext cx="76788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Optimization worklog and concept illustration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D8FE190-84FB-E69F-03C9-1CEA0A509C4F}"/>
              </a:ext>
            </a:extLst>
          </p:cNvPr>
          <p:cNvSpPr txBox="1"/>
          <p:nvPr/>
        </p:nvSpPr>
        <p:spPr>
          <a:xfrm>
            <a:off x="207120" y="1208972"/>
            <a:ext cx="8567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Compute a sub-square 8 x 8 matrix per thread.</a:t>
            </a:r>
            <a:endParaRPr lang="zh-CN" altLang="en-US" sz="28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AF02DDC-D63B-5238-DF90-ECB91D53C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420" y="2310050"/>
            <a:ext cx="4263032" cy="333897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F7CC973-2E2A-FE92-C65B-B99DECFF5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858" y="2130068"/>
            <a:ext cx="5292305" cy="420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989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511D8EF-DB85-64E7-16C2-35F160F19A8B}"/>
              </a:ext>
            </a:extLst>
          </p:cNvPr>
          <p:cNvSpPr txBox="1"/>
          <p:nvPr/>
        </p:nvSpPr>
        <p:spPr>
          <a:xfrm>
            <a:off x="207120" y="287876"/>
            <a:ext cx="76788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Optimization worklog and concept illustration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FD253B0-9D73-8FB4-BB73-2EA7609FED42}"/>
              </a:ext>
            </a:extLst>
          </p:cNvPr>
          <p:cNvSpPr txBox="1"/>
          <p:nvPr/>
        </p:nvSpPr>
        <p:spPr>
          <a:xfrm>
            <a:off x="773251" y="1294889"/>
            <a:ext cx="10211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Let me compare </a:t>
            </a:r>
            <a:r>
              <a:rPr lang="en-US" altLang="zh-CN" sz="2000" b="1" dirty="0">
                <a:solidFill>
                  <a:srgbClr val="FF0000"/>
                </a:solidFill>
              </a:rPr>
              <a:t>the load/store instruction </a:t>
            </a:r>
            <a:r>
              <a:rPr lang="en-US" altLang="zh-CN" sz="2000" b="1" dirty="0"/>
              <a:t>per element computation per thread needs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92BFDF3-F369-E3F8-DD57-8681991CF083}"/>
              </a:ext>
            </a:extLst>
          </p:cNvPr>
          <p:cNvSpPr txBox="1"/>
          <p:nvPr/>
        </p:nvSpPr>
        <p:spPr>
          <a:xfrm>
            <a:off x="1166013" y="2442492"/>
            <a:ext cx="964109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/>
              <a:t>i</a:t>
            </a:r>
            <a:r>
              <a:rPr lang="en-US" altLang="zh-CN" sz="2000" b="1" dirty="0"/>
              <a:t>) A_TILE: 32 x 32, B_TILE: 32 x 32, N = 2048, step = 64, global load into </a:t>
            </a:r>
            <a:r>
              <a:rPr lang="en-US" altLang="zh-CN" sz="2000" b="1" dirty="0" err="1"/>
              <a:t>smem</a:t>
            </a:r>
            <a:r>
              <a:rPr lang="en-US" altLang="zh-CN" sz="2000" b="1" dirty="0"/>
              <a:t>: 64 x 2, </a:t>
            </a:r>
            <a:r>
              <a:rPr lang="en-US" altLang="zh-CN" sz="2000" b="1" dirty="0" err="1"/>
              <a:t>smem</a:t>
            </a:r>
            <a:r>
              <a:rPr lang="en-US" altLang="zh-CN" sz="2000" b="1" dirty="0"/>
              <a:t> load:  64 x 32 x 2, global store: 1, compute 1 element.</a:t>
            </a:r>
          </a:p>
          <a:p>
            <a:r>
              <a:rPr lang="en-US" altLang="zh-CN" sz="2000" b="1" dirty="0"/>
              <a:t>1 element computation needs: 128 global load, 4096 </a:t>
            </a:r>
            <a:r>
              <a:rPr lang="en-US" altLang="zh-CN" sz="2000" b="1" dirty="0" err="1"/>
              <a:t>smem</a:t>
            </a:r>
            <a:r>
              <a:rPr lang="en-US" altLang="zh-CN" sz="2000" b="1" dirty="0"/>
              <a:t> load, 1 global store.</a:t>
            </a:r>
          </a:p>
          <a:p>
            <a:endParaRPr lang="en-US" altLang="zh-CN" sz="2000" b="1" dirty="0"/>
          </a:p>
          <a:p>
            <a:r>
              <a:rPr lang="en-US" altLang="zh-CN" sz="2000" b="1" dirty="0"/>
              <a:t>ii) A_TILE = 128 x 8, B_TILE = 8 x 128, N = 2048, step = 256,</a:t>
            </a:r>
          </a:p>
          <a:p>
            <a:r>
              <a:rPr lang="en-US" altLang="zh-CN" sz="2000" b="1" dirty="0"/>
              <a:t>global load into </a:t>
            </a:r>
            <a:r>
              <a:rPr lang="en-US" altLang="zh-CN" sz="2000" b="1" dirty="0" err="1"/>
              <a:t>smem</a:t>
            </a:r>
            <a:r>
              <a:rPr lang="en-US" altLang="zh-CN" sz="2000" b="1" dirty="0"/>
              <a:t>: 256 x 2 x 4, </a:t>
            </a:r>
            <a:r>
              <a:rPr lang="en-US" altLang="zh-CN" sz="2000" b="1" dirty="0" err="1"/>
              <a:t>smem</a:t>
            </a:r>
            <a:r>
              <a:rPr lang="en-US" altLang="zh-CN" sz="2000" b="1" dirty="0"/>
              <a:t> load: 256 x 8 x (8 + 8), global store: 64</a:t>
            </a:r>
          </a:p>
          <a:p>
            <a:r>
              <a:rPr lang="en-US" altLang="zh-CN" sz="2000" b="1" dirty="0"/>
              <a:t>compute 64 element.</a:t>
            </a:r>
          </a:p>
          <a:p>
            <a:endParaRPr lang="en-US" altLang="zh-CN" sz="2000" b="1" dirty="0"/>
          </a:p>
          <a:p>
            <a:r>
              <a:rPr lang="en-US" altLang="zh-CN" sz="2000" b="1" dirty="0"/>
              <a:t>1 element computation needs: 32 global load, 512 </a:t>
            </a:r>
            <a:r>
              <a:rPr lang="en-US" altLang="zh-CN" sz="2000" b="1" dirty="0" err="1"/>
              <a:t>smem</a:t>
            </a:r>
            <a:r>
              <a:rPr lang="en-US" altLang="zh-CN" sz="2000" b="1" dirty="0"/>
              <a:t> load, 1 global store.</a:t>
            </a:r>
          </a:p>
          <a:p>
            <a:endParaRPr lang="en-US" altLang="zh-CN" sz="2000" b="1" dirty="0"/>
          </a:p>
          <a:p>
            <a:r>
              <a:rPr lang="en-US" altLang="zh-CN" sz="2000" b="1" dirty="0"/>
              <a:t>(ignore registers usage for now.)</a:t>
            </a:r>
            <a:endParaRPr lang="zh-CN" altLang="en-US" sz="20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4" name="墨迹 23">
                <a:extLst>
                  <a:ext uri="{FF2B5EF4-FFF2-40B4-BE49-F238E27FC236}">
                    <a16:creationId xmlns:a16="http://schemas.microsoft.com/office/drawing/2014/main" id="{AB41BFEB-7664-571A-871E-D9C028F737C3}"/>
                  </a:ext>
                </a:extLst>
              </p14:cNvPr>
              <p14:cNvContentPartPr/>
              <p14:nvPr/>
            </p14:nvContentPartPr>
            <p14:xfrm>
              <a:off x="4418159" y="7286799"/>
              <a:ext cx="1009440" cy="613440"/>
            </p14:xfrm>
          </p:contentPart>
        </mc:Choice>
        <mc:Fallback xmlns="">
          <p:pic>
            <p:nvPicPr>
              <p:cNvPr id="24" name="墨迹 23">
                <a:extLst>
                  <a:ext uri="{FF2B5EF4-FFF2-40B4-BE49-F238E27FC236}">
                    <a16:creationId xmlns:a16="http://schemas.microsoft.com/office/drawing/2014/main" id="{AB41BFEB-7664-571A-871E-D9C028F737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09519" y="7278159"/>
                <a:ext cx="1027080" cy="63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32730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6396B04-8960-12F8-B652-B8DEE7F88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92" y="3329751"/>
            <a:ext cx="11068945" cy="140930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9BEE3CE-867E-1127-933D-62374499D260}"/>
              </a:ext>
            </a:extLst>
          </p:cNvPr>
          <p:cNvSpPr txBox="1"/>
          <p:nvPr/>
        </p:nvSpPr>
        <p:spPr>
          <a:xfrm>
            <a:off x="207120" y="287876"/>
            <a:ext cx="76788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Optimization worklog and concept illustration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E4C8F50-9FA9-1EAE-5CF8-35457B002002}"/>
              </a:ext>
            </a:extLst>
          </p:cNvPr>
          <p:cNvSpPr txBox="1"/>
          <p:nvPr/>
        </p:nvSpPr>
        <p:spPr>
          <a:xfrm>
            <a:off x="1239657" y="1769136"/>
            <a:ext cx="10211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Let me compare </a:t>
            </a:r>
            <a:r>
              <a:rPr lang="en-US" altLang="zh-CN" sz="2000" b="1" dirty="0">
                <a:solidFill>
                  <a:srgbClr val="FF0000"/>
                </a:solidFill>
              </a:rPr>
              <a:t>the load/store instruction </a:t>
            </a:r>
            <a:r>
              <a:rPr lang="en-US" altLang="zh-CN" sz="2000" b="1" dirty="0"/>
              <a:t>per element computation per thread needs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10558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EA703A6-FA07-48F8-A103-D3F2396D9F43}"/>
              </a:ext>
            </a:extLst>
          </p:cNvPr>
          <p:cNvSpPr txBox="1"/>
          <p:nvPr/>
        </p:nvSpPr>
        <p:spPr>
          <a:xfrm>
            <a:off x="207120" y="287876"/>
            <a:ext cx="76788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Optimization worklog and concept illustration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F41A2A0-5F6A-3BED-08C2-C1A40CED6828}"/>
              </a:ext>
            </a:extLst>
          </p:cNvPr>
          <p:cNvSpPr txBox="1"/>
          <p:nvPr/>
        </p:nvSpPr>
        <p:spPr>
          <a:xfrm>
            <a:off x="969633" y="1626281"/>
            <a:ext cx="4713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Vectorize load: float4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AFFF908-CEAF-1F17-D1DF-840E6AB56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493" y="3259769"/>
            <a:ext cx="10717121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802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EFC7FFF-B4D7-30A1-696E-E620727B2FFA}"/>
              </a:ext>
            </a:extLst>
          </p:cNvPr>
          <p:cNvSpPr txBox="1"/>
          <p:nvPr/>
        </p:nvSpPr>
        <p:spPr>
          <a:xfrm>
            <a:off x="207120" y="287876"/>
            <a:ext cx="76788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Optimization worklog and concept illustration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2AAA6A0-A128-BEAE-F236-52030BBE408F}"/>
              </a:ext>
            </a:extLst>
          </p:cNvPr>
          <p:cNvSpPr txBox="1"/>
          <p:nvPr/>
        </p:nvSpPr>
        <p:spPr>
          <a:xfrm>
            <a:off x="2278840" y="1331710"/>
            <a:ext cx="763431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The kernel 7, which uses vectorize memory access, works pretty good now, but there are still bottlenecks. </a:t>
            </a:r>
          </a:p>
          <a:p>
            <a:endParaRPr lang="en-US" altLang="zh-CN" sz="2000" b="1" dirty="0"/>
          </a:p>
          <a:p>
            <a:r>
              <a:rPr lang="en-US" altLang="zh-CN" sz="2000" b="1" dirty="0"/>
              <a:t>From the profiler, I can tell that the two main bottleneck:</a:t>
            </a:r>
          </a:p>
          <a:p>
            <a:r>
              <a:rPr lang="en-US" altLang="zh-CN" sz="2000" b="1" dirty="0"/>
              <a:t>One is uncoalesced global memory store in C, the other is bank conflict.</a:t>
            </a:r>
          </a:p>
          <a:p>
            <a:endParaRPr lang="en-US" altLang="zh-CN" sz="2000" b="1" dirty="0"/>
          </a:p>
          <a:p>
            <a:r>
              <a:rPr lang="en-US" altLang="zh-CN" sz="2000" b="1" dirty="0"/>
              <a:t>I will illustrate these two bottlenecks more specifically.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5FC5F1C-75B9-CBB7-04C7-750553957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24" y="4618182"/>
            <a:ext cx="11616558" cy="142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7874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25317F1-AB4E-AE08-5F59-8DDDDAC31B11}"/>
              </a:ext>
            </a:extLst>
          </p:cNvPr>
          <p:cNvSpPr txBox="1"/>
          <p:nvPr/>
        </p:nvSpPr>
        <p:spPr>
          <a:xfrm>
            <a:off x="176436" y="183548"/>
            <a:ext cx="76788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Optimization worklog and concept illustration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1BC26F5-C324-88D6-ADBB-DC11B2D6D2A9}"/>
              </a:ext>
            </a:extLst>
          </p:cNvPr>
          <p:cNvSpPr txBox="1"/>
          <p:nvPr/>
        </p:nvSpPr>
        <p:spPr>
          <a:xfrm>
            <a:off x="778365" y="952496"/>
            <a:ext cx="106352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Let me start by bank conflict of shared memory first.</a:t>
            </a:r>
          </a:p>
          <a:p>
            <a:endParaRPr lang="en-US" altLang="zh-CN" sz="2000" b="1" dirty="0"/>
          </a:p>
          <a:p>
            <a:r>
              <a:rPr lang="en-US" altLang="zh-CN" sz="2000" b="1" dirty="0"/>
              <a:t>Bank conflict happens within a warp.</a:t>
            </a:r>
          </a:p>
          <a:p>
            <a:endParaRPr lang="en-US" altLang="zh-CN" sz="2000" b="1" dirty="0"/>
          </a:p>
          <a:p>
            <a:r>
              <a:rPr lang="en-US" altLang="zh-CN" sz="2000" b="1" dirty="0"/>
              <a:t>Shared memory has 32 banks that are organized such that successive 32-bit words map to successive banks. Each bank has a bandwidth of 32 bits(a single float32) per clock cycle.</a:t>
            </a:r>
            <a:endParaRPr lang="zh-CN" altLang="en-US" sz="20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54B2892-6F36-5614-C309-278975666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303" y="3264199"/>
            <a:ext cx="7718190" cy="30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7844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6B151FA-8979-1129-A213-FE0B5094BCD7}"/>
              </a:ext>
            </a:extLst>
          </p:cNvPr>
          <p:cNvSpPr txBox="1"/>
          <p:nvPr/>
        </p:nvSpPr>
        <p:spPr>
          <a:xfrm>
            <a:off x="176436" y="183548"/>
            <a:ext cx="76788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Optimization worklog and concept illustration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4E6934B-F788-EDFE-A535-9CABE5F0B891}"/>
              </a:ext>
            </a:extLst>
          </p:cNvPr>
          <p:cNvSpPr txBox="1"/>
          <p:nvPr/>
        </p:nvSpPr>
        <p:spPr>
          <a:xfrm>
            <a:off x="1198743" y="1724472"/>
            <a:ext cx="979451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There are 4 patterns when multiple threads within a warp access shared memory.</a:t>
            </a:r>
          </a:p>
          <a:p>
            <a:endParaRPr lang="en-US" altLang="zh-CN" sz="2000" b="1" dirty="0"/>
          </a:p>
          <a:p>
            <a:endParaRPr lang="en-US" altLang="zh-C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/>
              <a:t>Each thread access different bank accordingly. The optimal pattern.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/>
              <a:t>Each thread access random different bank. Not bad.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/>
              <a:t>There are some threads accessing the same word in the same bank. Not bad.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/>
              <a:t>There are threads accessing the same bank, but different words. Bad.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151353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636511A-F651-AA6C-087B-D99F64906AB7}"/>
              </a:ext>
            </a:extLst>
          </p:cNvPr>
          <p:cNvSpPr txBox="1"/>
          <p:nvPr/>
        </p:nvSpPr>
        <p:spPr>
          <a:xfrm>
            <a:off x="176436" y="183548"/>
            <a:ext cx="76788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Optimization worklog and concept illustration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00E78F1-969E-2DA6-B0B8-1D14F3235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929694" y="-589121"/>
            <a:ext cx="1559360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D17863B-BC6E-53E8-F338-DB410D60A516}"/>
              </a:ext>
            </a:extLst>
          </p:cNvPr>
          <p:cNvSpPr txBox="1"/>
          <p:nvPr/>
        </p:nvSpPr>
        <p:spPr>
          <a:xfrm>
            <a:off x="1723447" y="4972990"/>
            <a:ext cx="88872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/>
              <a:t>Each thread access different bank accordingly. The optimal pattern.</a:t>
            </a:r>
          </a:p>
        </p:txBody>
      </p:sp>
    </p:spTree>
    <p:extLst>
      <p:ext uri="{BB962C8B-B14F-4D97-AF65-F5344CB8AC3E}">
        <p14:creationId xmlns:p14="http://schemas.microsoft.com/office/powerpoint/2010/main" val="21587423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A8EB0A0-25DF-083A-0EB3-626B9AC0A62F}"/>
              </a:ext>
            </a:extLst>
          </p:cNvPr>
          <p:cNvSpPr txBox="1"/>
          <p:nvPr/>
        </p:nvSpPr>
        <p:spPr>
          <a:xfrm>
            <a:off x="176436" y="183548"/>
            <a:ext cx="76788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Optimization worklog and concept illustration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2D3A22-471A-3026-072A-B90D363D8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349010" y="-746990"/>
            <a:ext cx="1493979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3C55A9B-CAB1-9123-4E26-7A0A6378A3C2}"/>
              </a:ext>
            </a:extLst>
          </p:cNvPr>
          <p:cNvSpPr txBox="1"/>
          <p:nvPr/>
        </p:nvSpPr>
        <p:spPr>
          <a:xfrm>
            <a:off x="2786158" y="5062394"/>
            <a:ext cx="69730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/>
              <a:t>Each thread access random different bank. Not bad.</a:t>
            </a:r>
          </a:p>
        </p:txBody>
      </p:sp>
    </p:spTree>
    <p:extLst>
      <p:ext uri="{BB962C8B-B14F-4D97-AF65-F5344CB8AC3E}">
        <p14:creationId xmlns:p14="http://schemas.microsoft.com/office/powerpoint/2010/main" val="18931844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63A063B-2752-F760-3E1A-835A52C6E909}"/>
              </a:ext>
            </a:extLst>
          </p:cNvPr>
          <p:cNvSpPr txBox="1"/>
          <p:nvPr/>
        </p:nvSpPr>
        <p:spPr>
          <a:xfrm>
            <a:off x="176436" y="183548"/>
            <a:ext cx="76788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Optimization worklog and concept illustration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80359DA-B269-DEF7-4B82-0F18BCE28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085936" y="-693472"/>
            <a:ext cx="1688733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D88192C-4600-8B10-9545-4D4B08A86A7C}"/>
              </a:ext>
            </a:extLst>
          </p:cNvPr>
          <p:cNvSpPr txBox="1"/>
          <p:nvPr/>
        </p:nvSpPr>
        <p:spPr>
          <a:xfrm>
            <a:off x="1448309" y="5177504"/>
            <a:ext cx="106414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/>
              <a:t>There are some threads accessing the same word in the same bank. Not bad.</a:t>
            </a:r>
          </a:p>
        </p:txBody>
      </p:sp>
    </p:spTree>
    <p:extLst>
      <p:ext uri="{BB962C8B-B14F-4D97-AF65-F5344CB8AC3E}">
        <p14:creationId xmlns:p14="http://schemas.microsoft.com/office/powerpoint/2010/main" val="3146182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7B0AA00-1B24-70D8-6972-5B91CC58DF3C}"/>
              </a:ext>
            </a:extLst>
          </p:cNvPr>
          <p:cNvSpPr txBox="1"/>
          <p:nvPr/>
        </p:nvSpPr>
        <p:spPr>
          <a:xfrm>
            <a:off x="1841074" y="951220"/>
            <a:ext cx="96554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This presentation has 4 parts:</a:t>
            </a:r>
          </a:p>
          <a:p>
            <a:endParaRPr lang="en-US" altLang="zh-CN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rgbClr val="00B0F0"/>
                </a:solidFill>
              </a:rPr>
              <a:t>Profile result demonstration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chemeClr val="accent6">
                    <a:lumMod val="75000"/>
                  </a:schemeClr>
                </a:solidFill>
              </a:rPr>
              <a:t>Optimization worklog and concept illustration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Todo</a:t>
            </a:r>
            <a:r>
              <a:rPr lang="zh-CN" alt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and</a:t>
            </a:r>
            <a:r>
              <a:rPr lang="zh-CN" alt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confusion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3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rgbClr val="CF90E8"/>
                </a:solidFill>
              </a:rPr>
              <a:t>Bonus</a:t>
            </a:r>
          </a:p>
        </p:txBody>
      </p:sp>
    </p:spTree>
    <p:extLst>
      <p:ext uri="{BB962C8B-B14F-4D97-AF65-F5344CB8AC3E}">
        <p14:creationId xmlns:p14="http://schemas.microsoft.com/office/powerpoint/2010/main" val="17711955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64141DE-7D80-FEF4-266A-AF8F2DE247B6}"/>
              </a:ext>
            </a:extLst>
          </p:cNvPr>
          <p:cNvSpPr txBox="1"/>
          <p:nvPr/>
        </p:nvSpPr>
        <p:spPr>
          <a:xfrm>
            <a:off x="176436" y="183548"/>
            <a:ext cx="76788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Optimization worklog and concept illustration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C9972CB-7536-7529-D107-EAB2EECBF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809864" y="-1043274"/>
            <a:ext cx="1627188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43B1E57-4165-178C-CF2C-1F952E07D626}"/>
              </a:ext>
            </a:extLst>
          </p:cNvPr>
          <p:cNvSpPr txBox="1"/>
          <p:nvPr/>
        </p:nvSpPr>
        <p:spPr>
          <a:xfrm>
            <a:off x="1797092" y="4488129"/>
            <a:ext cx="859781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/>
              <a:t>There are threads accessing the same bank, but different words. Bad. When multiple addresses fall into the same bank, the request must be serialized. In the picture above, a two-way bank conflict occurs.</a:t>
            </a:r>
          </a:p>
        </p:txBody>
      </p:sp>
    </p:spTree>
    <p:extLst>
      <p:ext uri="{BB962C8B-B14F-4D97-AF65-F5344CB8AC3E}">
        <p14:creationId xmlns:p14="http://schemas.microsoft.com/office/powerpoint/2010/main" val="29816941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2A74F3-3973-72F6-DEA5-4320E6DF53CD}"/>
              </a:ext>
            </a:extLst>
          </p:cNvPr>
          <p:cNvSpPr txBox="1"/>
          <p:nvPr/>
        </p:nvSpPr>
        <p:spPr>
          <a:xfrm>
            <a:off x="176436" y="183548"/>
            <a:ext cx="76788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Optimization worklog and concept illustration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381A0F2-90D6-49A3-BE72-3BB3A0555515}"/>
              </a:ext>
            </a:extLst>
          </p:cNvPr>
          <p:cNvSpPr txBox="1"/>
          <p:nvPr/>
        </p:nvSpPr>
        <p:spPr>
          <a:xfrm>
            <a:off x="853031" y="1202835"/>
            <a:ext cx="5517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Why my kernel 7 suffers from bank conflict:</a:t>
            </a:r>
            <a:endParaRPr lang="zh-CN" altLang="en-US" sz="20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7E1E5C0-D1C5-9518-6093-1B8EC2619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272" y="2203121"/>
            <a:ext cx="9056038" cy="358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6896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025D05C-255D-0175-7202-1592F7632084}"/>
              </a:ext>
            </a:extLst>
          </p:cNvPr>
          <p:cNvSpPr txBox="1"/>
          <p:nvPr/>
        </p:nvSpPr>
        <p:spPr>
          <a:xfrm>
            <a:off x="176436" y="183548"/>
            <a:ext cx="76788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Optimization worklog and concept illustration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AC89F59-FDA7-22D4-8B8D-F3CDC56D0A8C}"/>
              </a:ext>
            </a:extLst>
          </p:cNvPr>
          <p:cNvSpPr txBox="1"/>
          <p:nvPr/>
        </p:nvSpPr>
        <p:spPr>
          <a:xfrm>
            <a:off x="714020" y="1807573"/>
            <a:ext cx="234532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How threads within a warp load into A_TILE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smem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from global mem: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807CD08-B3CA-AE28-DB7A-996364728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561" y="1012689"/>
            <a:ext cx="2962688" cy="545858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6E8C8347-FA16-7902-5D85-02A1607B53AD}"/>
              </a:ext>
            </a:extLst>
          </p:cNvPr>
          <p:cNvSpPr txBox="1"/>
          <p:nvPr/>
        </p:nvSpPr>
        <p:spPr>
          <a:xfrm>
            <a:off x="8790013" y="3034096"/>
            <a:ext cx="26879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A 2-way bank conflict happens here.</a:t>
            </a:r>
            <a:endParaRPr lang="zh-CN" altLang="en-US" sz="2000" b="1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D42A760D-3618-5E1A-F10B-B5C10CCA4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327" y="4231818"/>
            <a:ext cx="3972479" cy="88594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B8AA6890-DFC1-40BB-B08B-0790DAAF8D7F}"/>
                  </a:ext>
                </a:extLst>
              </p14:cNvPr>
              <p14:cNvContentPartPr/>
              <p14:nvPr/>
            </p14:nvContentPartPr>
            <p14:xfrm>
              <a:off x="7673279" y="6316959"/>
              <a:ext cx="4320" cy="46080"/>
            </p14:xfrm>
          </p:contentPart>
        </mc:Choice>
        <mc:Fallback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B8AA6890-DFC1-40BB-B08B-0790DAAF8D7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64639" y="6308319"/>
                <a:ext cx="2196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B3D0C095-4E22-0EF1-D344-9A4D356897FA}"/>
                  </a:ext>
                </a:extLst>
              </p14:cNvPr>
              <p14:cNvContentPartPr/>
              <p14:nvPr/>
            </p14:nvContentPartPr>
            <p14:xfrm>
              <a:off x="1325039" y="4487799"/>
              <a:ext cx="1402920" cy="39960"/>
            </p14:xfrm>
          </p:contentPart>
        </mc:Choice>
        <mc:Fallback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B3D0C095-4E22-0EF1-D344-9A4D356897F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16037" y="4479159"/>
                <a:ext cx="1420565" cy="5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08167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1A1155F-45DD-1F11-B6A6-360E59DF9906}"/>
              </a:ext>
            </a:extLst>
          </p:cNvPr>
          <p:cNvSpPr txBox="1"/>
          <p:nvPr/>
        </p:nvSpPr>
        <p:spPr>
          <a:xfrm>
            <a:off x="176436" y="183548"/>
            <a:ext cx="76788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Optimization worklog and concept illustration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96FC7EF-E11D-978B-3CFB-4043797CEA79}"/>
              </a:ext>
            </a:extLst>
          </p:cNvPr>
          <p:cNvSpPr txBox="1"/>
          <p:nvPr/>
        </p:nvSpPr>
        <p:spPr>
          <a:xfrm>
            <a:off x="1485132" y="998872"/>
            <a:ext cx="8646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How threads within a warp load into B_TILE </a:t>
            </a:r>
            <a:r>
              <a:rPr lang="en-US" altLang="zh-CN" sz="2000" b="1" dirty="0" err="1"/>
              <a:t>smem</a:t>
            </a:r>
            <a:r>
              <a:rPr lang="en-US" altLang="zh-CN" sz="2000" b="1" dirty="0"/>
              <a:t> from global mem:</a:t>
            </a:r>
            <a:endParaRPr lang="zh-CN" altLang="en-US" sz="20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470E520-3511-E7C5-0792-EE1DFC69B401}"/>
              </a:ext>
            </a:extLst>
          </p:cNvPr>
          <p:cNvSpPr txBox="1"/>
          <p:nvPr/>
        </p:nvSpPr>
        <p:spPr>
          <a:xfrm>
            <a:off x="3519518" y="5842342"/>
            <a:ext cx="44185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A 4-way bank conflict happens here.</a:t>
            </a:r>
            <a:endParaRPr lang="zh-CN" altLang="en-US" sz="2000" b="1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6240628-B837-655B-785D-5A9B4D4A3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334" y="1914920"/>
            <a:ext cx="10793331" cy="20957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3C70BE2-521F-A8D5-8CA2-3EF188FDD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334" y="3200614"/>
            <a:ext cx="11234642" cy="119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6565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DDEF014-86BF-A3CE-1959-38E81315CCA1}"/>
              </a:ext>
            </a:extLst>
          </p:cNvPr>
          <p:cNvSpPr txBox="1"/>
          <p:nvPr/>
        </p:nvSpPr>
        <p:spPr>
          <a:xfrm>
            <a:off x="176436" y="183548"/>
            <a:ext cx="76788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Optimization worklog and concept illustration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EE0E1D4-5CFC-B592-AE06-24A28E54F376}"/>
              </a:ext>
            </a:extLst>
          </p:cNvPr>
          <p:cNvSpPr txBox="1"/>
          <p:nvPr/>
        </p:nvSpPr>
        <p:spPr>
          <a:xfrm>
            <a:off x="1270341" y="3013501"/>
            <a:ext cx="10074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Before thinking how to resolve bank conflict, let me check another problem, uncoalesced global store.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575829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C1AB39-C40A-965E-9B72-EC75E0CCE14F}"/>
              </a:ext>
            </a:extLst>
          </p:cNvPr>
          <p:cNvSpPr txBox="1"/>
          <p:nvPr/>
        </p:nvSpPr>
        <p:spPr>
          <a:xfrm>
            <a:off x="176436" y="183548"/>
            <a:ext cx="76788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Optimization worklog and concept illustration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9F3A5F3-E08E-DA30-7CFA-35DF8A31F300}"/>
              </a:ext>
            </a:extLst>
          </p:cNvPr>
          <p:cNvSpPr txBox="1"/>
          <p:nvPr/>
        </p:nvSpPr>
        <p:spPr>
          <a:xfrm>
            <a:off x="1804252" y="2295620"/>
            <a:ext cx="929128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effectLst/>
                <a:latin typeface="inherit"/>
              </a:rPr>
              <a:t>Each cache line in the GPU is dedicated by sectors</a:t>
            </a:r>
            <a:r>
              <a:rPr lang="en-US" altLang="zh-CN" b="0" i="0" dirty="0">
                <a:effectLst/>
                <a:latin typeface="gg sans"/>
              </a:rPr>
              <a:t>, which are the smallest unit of memory </a:t>
            </a:r>
            <a:r>
              <a:rPr lang="en-US" altLang="zh-CN" dirty="0">
                <a:latin typeface="gg sans"/>
              </a:rPr>
              <a:t>that</a:t>
            </a:r>
            <a:r>
              <a:rPr lang="en-US" altLang="zh-CN" b="0" i="0" dirty="0">
                <a:effectLst/>
                <a:latin typeface="gg sans"/>
              </a:rPr>
              <a:t> can </a:t>
            </a:r>
            <a:r>
              <a:rPr lang="en-US" altLang="zh-CN" dirty="0">
                <a:latin typeface="gg sans"/>
              </a:rPr>
              <a:t>be </a:t>
            </a:r>
            <a:r>
              <a:rPr lang="en-US" altLang="zh-CN" b="0" i="0" dirty="0">
                <a:effectLst/>
                <a:latin typeface="gg sans"/>
              </a:rPr>
              <a:t>transferred into the cache</a:t>
            </a:r>
            <a:r>
              <a:rPr lang="en-US" altLang="zh-CN" b="0" i="0" dirty="0">
                <a:effectLst/>
                <a:latin typeface="inherit"/>
              </a:rPr>
              <a:t>. What it is telling </a:t>
            </a:r>
            <a:r>
              <a:rPr lang="en-US" altLang="zh-CN" dirty="0">
                <a:latin typeface="inherit"/>
              </a:rPr>
              <a:t>me</a:t>
            </a:r>
            <a:r>
              <a:rPr lang="en-US" altLang="zh-CN" b="0" i="0" dirty="0">
                <a:effectLst/>
                <a:latin typeface="inherit"/>
              </a:rPr>
              <a:t> is that out of the 32 bytes that need to be fetched to get a full sector</a:t>
            </a:r>
            <a:r>
              <a:rPr lang="en-US" altLang="zh-CN" b="0" i="0" dirty="0">
                <a:effectLst/>
                <a:latin typeface="gg sans"/>
              </a:rPr>
              <a:t>, only 1 byte is read by </a:t>
            </a:r>
            <a:r>
              <a:rPr lang="en-US" altLang="zh-CN" dirty="0">
                <a:latin typeface="gg sans"/>
              </a:rPr>
              <a:t>my</a:t>
            </a:r>
            <a:r>
              <a:rPr lang="en-US" altLang="zh-CN" b="0" i="0" dirty="0">
                <a:effectLst/>
                <a:latin typeface="gg sans"/>
              </a:rPr>
              <a:t> kernel, whereas the rest is just eating up cache space and bandwidth.</a:t>
            </a:r>
          </a:p>
          <a:p>
            <a:endParaRPr lang="en-US" altLang="zh-CN" dirty="0">
              <a:latin typeface="gg sans"/>
            </a:endParaRPr>
          </a:p>
          <a:p>
            <a:r>
              <a:rPr lang="en-US" altLang="zh-CN" dirty="0">
                <a:latin typeface="gg sans"/>
              </a:rPr>
              <a:t>Remember that in kernel 7, each thread computes an 8 x 8 square submatrix of C. Why it is bad ?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35AEF39-5AA9-CF51-0BA5-87AACB199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17" y="1210373"/>
            <a:ext cx="11903565" cy="45380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ADD4441-0A34-3918-D237-26ADD9AFB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16" y="4804446"/>
            <a:ext cx="11903565" cy="103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7584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4091B99-6A5E-1918-373C-63FC66434FC4}"/>
              </a:ext>
            </a:extLst>
          </p:cNvPr>
          <p:cNvSpPr txBox="1"/>
          <p:nvPr/>
        </p:nvSpPr>
        <p:spPr>
          <a:xfrm>
            <a:off x="176436" y="183548"/>
            <a:ext cx="76788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Optimization worklog and concept illustration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D794944-786F-8066-9CB7-4911EAE31323}"/>
              </a:ext>
            </a:extLst>
          </p:cNvPr>
          <p:cNvSpPr txBox="1"/>
          <p:nvPr/>
        </p:nvSpPr>
        <p:spPr>
          <a:xfrm>
            <a:off x="2600517" y="5644295"/>
            <a:ext cx="67766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That is why only 4 bytes from a 32 bytes fetch is useful. </a:t>
            </a:r>
          </a:p>
          <a:p>
            <a:r>
              <a:rPr lang="en-US" altLang="zh-CN" sz="2000" b="1" dirty="0"/>
              <a:t>I need to avoid stride between threads .</a:t>
            </a:r>
            <a:endParaRPr lang="zh-CN" altLang="en-US" sz="20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9282735-F694-2DF9-38A5-74866E4BC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848" y="2190775"/>
            <a:ext cx="10719141" cy="301892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4E7E911-12C9-2485-8070-3A545995D4F1}"/>
              </a:ext>
            </a:extLst>
          </p:cNvPr>
          <p:cNvSpPr txBox="1"/>
          <p:nvPr/>
        </p:nvSpPr>
        <p:spPr>
          <a:xfrm>
            <a:off x="239340" y="1186636"/>
            <a:ext cx="4979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Global store pattern of C: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534139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770D929-5EA8-CCC5-25C5-DC15A7DA2772}"/>
              </a:ext>
            </a:extLst>
          </p:cNvPr>
          <p:cNvSpPr txBox="1"/>
          <p:nvPr/>
        </p:nvSpPr>
        <p:spPr>
          <a:xfrm>
            <a:off x="176436" y="183548"/>
            <a:ext cx="76788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Optimization worklog and concept illustration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59F4806-ECA1-4973-9828-6106C35F4113}"/>
              </a:ext>
            </a:extLst>
          </p:cNvPr>
          <p:cNvSpPr txBox="1"/>
          <p:nvPr/>
        </p:nvSpPr>
        <p:spPr>
          <a:xfrm>
            <a:off x="1307162" y="1969948"/>
            <a:ext cx="1023023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Let me conclude the two problems:</a:t>
            </a:r>
          </a:p>
          <a:p>
            <a:endParaRPr lang="en-US" altLang="zh-C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/>
              <a:t>The access pattern for shared memory is bad, I need to arrange how </a:t>
            </a:r>
            <a:r>
              <a:rPr lang="en-US" altLang="zh-CN" sz="2000" b="1" dirty="0">
                <a:solidFill>
                  <a:srgbClr val="FF0000"/>
                </a:solidFill>
              </a:rPr>
              <a:t>threads within a warp</a:t>
            </a:r>
            <a:r>
              <a:rPr lang="en-US" altLang="zh-CN" sz="2000" b="1" dirty="0"/>
              <a:t> access shared memory.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/>
              <a:t>The global store pattern is bad due to stride between threads. I need to arrange how </a:t>
            </a:r>
            <a:r>
              <a:rPr lang="en-US" altLang="zh-CN" sz="2000" b="1" dirty="0">
                <a:solidFill>
                  <a:srgbClr val="FF0000"/>
                </a:solidFill>
              </a:rPr>
              <a:t>threads within a warp </a:t>
            </a:r>
            <a:r>
              <a:rPr lang="en-US" altLang="zh-CN" sz="2000" b="1" dirty="0"/>
              <a:t>access global memory.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b="1" dirty="0"/>
          </a:p>
          <a:p>
            <a:r>
              <a:rPr lang="en-US" altLang="zh-CN" sz="2000" b="1" dirty="0"/>
              <a:t>Now the optimization direction is quite clear, in addition to block level parallelism, I need to introduce the </a:t>
            </a:r>
            <a:r>
              <a:rPr lang="en-US" altLang="zh-CN" sz="2000" b="1" dirty="0">
                <a:solidFill>
                  <a:srgbClr val="FF0000"/>
                </a:solidFill>
              </a:rPr>
              <a:t>warp level parallelism</a:t>
            </a:r>
            <a:r>
              <a:rPr lang="en-US" altLang="zh-CN" sz="2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67408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415590D-8F86-441B-8686-DFDC5C270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90" y="2408316"/>
            <a:ext cx="11879017" cy="170582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E5073A1-58A3-3F75-4221-F0A800AB41F7}"/>
              </a:ext>
            </a:extLst>
          </p:cNvPr>
          <p:cNvSpPr txBox="1"/>
          <p:nvPr/>
        </p:nvSpPr>
        <p:spPr>
          <a:xfrm>
            <a:off x="176436" y="183548"/>
            <a:ext cx="76788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Optimization worklog and concept illustration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CA1060-874A-5001-CB77-E6A2C351F599}"/>
              </a:ext>
            </a:extLst>
          </p:cNvPr>
          <p:cNvSpPr txBox="1"/>
          <p:nvPr/>
        </p:nvSpPr>
        <p:spPr>
          <a:xfrm>
            <a:off x="1098508" y="4768381"/>
            <a:ext cx="95367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I choose the second way, thread-level matrix computations issued to </a:t>
            </a:r>
            <a:r>
              <a:rPr lang="en-US" altLang="zh-CN" sz="2000" b="1" dirty="0" err="1"/>
              <a:t>cuda</a:t>
            </a:r>
            <a:r>
              <a:rPr lang="en-US" altLang="zh-CN" sz="2000" b="1" dirty="0"/>
              <a:t> cores.</a:t>
            </a:r>
          </a:p>
          <a:p>
            <a:r>
              <a:rPr lang="en-US" altLang="zh-CN" sz="2000" b="1" dirty="0"/>
              <a:t>Utilizing tensor cores typically needs mixed precision.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A888A1B-CED2-73B5-36D5-060A86683096}"/>
              </a:ext>
            </a:extLst>
          </p:cNvPr>
          <p:cNvSpPr txBox="1"/>
          <p:nvPr/>
        </p:nvSpPr>
        <p:spPr>
          <a:xfrm>
            <a:off x="276161" y="1274662"/>
            <a:ext cx="4504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The cutlass document says that . . .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289797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AF75537-8CE4-6611-FA08-DB2A68FDAE2F}"/>
              </a:ext>
            </a:extLst>
          </p:cNvPr>
          <p:cNvSpPr txBox="1"/>
          <p:nvPr/>
        </p:nvSpPr>
        <p:spPr>
          <a:xfrm>
            <a:off x="176436" y="183548"/>
            <a:ext cx="76788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Optimization worklog and concept illustration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F55B28B-164C-D70D-0D12-7521595ED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998" y="1185507"/>
            <a:ext cx="7231984" cy="521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804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F5D3C83-F423-74EA-906E-98A8735541BE}"/>
              </a:ext>
            </a:extLst>
          </p:cNvPr>
          <p:cNvSpPr txBox="1"/>
          <p:nvPr/>
        </p:nvSpPr>
        <p:spPr>
          <a:xfrm>
            <a:off x="1754134" y="957358"/>
            <a:ext cx="868373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How I profile the kernel performance:</a:t>
            </a:r>
          </a:p>
          <a:p>
            <a:endParaRPr lang="en-US" altLang="zh-C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/>
              <a:t>I know that profile is almost as important as writing the kernel itself.</a:t>
            </a:r>
          </a:p>
          <a:p>
            <a:endParaRPr lang="en-US" altLang="zh-C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/>
              <a:t>On my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laptop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I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use</a:t>
            </a:r>
            <a:r>
              <a:rPr lang="zh-CN" altLang="en-US" sz="2000" b="1" dirty="0"/>
              <a:t> </a:t>
            </a:r>
            <a:r>
              <a:rPr lang="en-US" altLang="zh-CN" sz="2000" b="1" dirty="0" err="1"/>
              <a:t>ncu</a:t>
            </a:r>
            <a:r>
              <a:rPr lang="en-US" altLang="zh-CN" sz="2000" b="1" dirty="0"/>
              <a:t> to help me collect the duration and flops and other metrics.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/>
              <a:t>On cloud </a:t>
            </a:r>
            <a:r>
              <a:rPr lang="en-US" altLang="zh-CN" sz="2000" b="1" dirty="0" err="1"/>
              <a:t>gpu</a:t>
            </a:r>
            <a:r>
              <a:rPr lang="en-US" altLang="zh-CN" sz="2000" b="1" dirty="0"/>
              <a:t>, I can neither use </a:t>
            </a:r>
            <a:r>
              <a:rPr lang="en-US" altLang="zh-CN" sz="2000" b="1" dirty="0" err="1"/>
              <a:t>ncu</a:t>
            </a:r>
            <a:r>
              <a:rPr lang="en-US" altLang="zh-CN" sz="2000" b="1" dirty="0"/>
              <a:t> , nor lock the clock of </a:t>
            </a:r>
            <a:r>
              <a:rPr lang="en-US" altLang="zh-CN" sz="2000" b="1" dirty="0" err="1"/>
              <a:t>gpu</a:t>
            </a:r>
            <a:r>
              <a:rPr lang="en-US" altLang="zh-CN" sz="2000" b="1" dirty="0"/>
              <a:t>  due to lack of admin privilege. So, I can only use </a:t>
            </a:r>
            <a:r>
              <a:rPr lang="en-US" altLang="zh-CN" sz="2000" b="1" dirty="0" err="1"/>
              <a:t>cudaEvent</a:t>
            </a:r>
            <a:r>
              <a:rPr lang="en-US" altLang="zh-CN" sz="2000" b="1" dirty="0"/>
              <a:t> to time the kernel.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/>
              <a:t>I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profile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many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times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to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ensure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basic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reproducibility.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/>
              <a:t>When profiling, I avoid unnecessary process which might consume resources.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/>
              <a:t>The analysis is mainly focused on my laptop RTX 4060, I am sorry if it is not quite convincible or limited.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D3EFFD-A0E4-2DA3-9F67-05DE1B42F062}"/>
              </a:ext>
            </a:extLst>
          </p:cNvPr>
          <p:cNvSpPr txBox="1"/>
          <p:nvPr/>
        </p:nvSpPr>
        <p:spPr>
          <a:xfrm>
            <a:off x="612158" y="359131"/>
            <a:ext cx="60970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</a:rPr>
              <a:t>Profile result demonstration</a:t>
            </a:r>
          </a:p>
        </p:txBody>
      </p:sp>
    </p:spTree>
    <p:extLst>
      <p:ext uri="{BB962C8B-B14F-4D97-AF65-F5344CB8AC3E}">
        <p14:creationId xmlns:p14="http://schemas.microsoft.com/office/powerpoint/2010/main" val="25296932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6DC90D0-3B34-9019-2880-E290A09AFE8F}"/>
              </a:ext>
            </a:extLst>
          </p:cNvPr>
          <p:cNvSpPr txBox="1"/>
          <p:nvPr/>
        </p:nvSpPr>
        <p:spPr>
          <a:xfrm>
            <a:off x="176436" y="183548"/>
            <a:ext cx="76788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Optimization worklog and concept illustration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28D6E02-D701-0B49-D325-99FB7A6DCBEB}"/>
              </a:ext>
            </a:extLst>
          </p:cNvPr>
          <p:cNvSpPr txBox="1"/>
          <p:nvPr/>
        </p:nvSpPr>
        <p:spPr>
          <a:xfrm>
            <a:off x="711881" y="1515817"/>
            <a:ext cx="1058617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To think in warp level:</a:t>
            </a:r>
          </a:p>
          <a:p>
            <a:endParaRPr lang="en-US" altLang="zh-CN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256 threads per block means 8 warps per block.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The size of A_TILE is 128 x 8, means each thread loads 4 elements, means each warp loads 4 x 32 = 128 elements. This is the same for B_TILE.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The size of C_TILE is 128 x 128, means each thread computes 64 elements, means each warp computes 64 x 32 = 2048 elements.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69716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65CC7E4-F2B6-A22C-2E9D-37C4B244B6E7}"/>
              </a:ext>
            </a:extLst>
          </p:cNvPr>
          <p:cNvSpPr txBox="1"/>
          <p:nvPr/>
        </p:nvSpPr>
        <p:spPr>
          <a:xfrm>
            <a:off x="176436" y="183548"/>
            <a:ext cx="76788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Optimization worklog and concept illustration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89FE4A3-08B4-1A81-89DA-F20823E68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110673"/>
            <a:ext cx="5444297" cy="3224662"/>
          </a:xfrm>
          <a:prstGeom prst="rect">
            <a:avLst/>
          </a:prstGeom>
        </p:spPr>
      </p:pic>
      <p:pic>
        <p:nvPicPr>
          <p:cNvPr id="63" name="图片 62">
            <a:extLst>
              <a:ext uri="{FF2B5EF4-FFF2-40B4-BE49-F238E27FC236}">
                <a16:creationId xmlns:a16="http://schemas.microsoft.com/office/drawing/2014/main" id="{65812913-CAEA-4CC9-D82E-C6187C1DE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444" y="4999131"/>
            <a:ext cx="5172364" cy="1139066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89DF05FD-EFDD-8FB7-7FC0-DAFFA7018A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1913" y="1170938"/>
            <a:ext cx="5394309" cy="428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6040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B1DCD9B-BDDD-095A-45A0-720E625F0CEA}"/>
              </a:ext>
            </a:extLst>
          </p:cNvPr>
          <p:cNvSpPr txBox="1"/>
          <p:nvPr/>
        </p:nvSpPr>
        <p:spPr>
          <a:xfrm>
            <a:off x="176436" y="183548"/>
            <a:ext cx="76788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Optimization worklog and concept illustration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1501B3B-E34E-B4D8-7370-C8CFFA8B6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109" y="1339040"/>
            <a:ext cx="8977745" cy="164934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5281AB1-3121-C79B-46E8-0A1BE881C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236" y="4410541"/>
            <a:ext cx="8894618" cy="181124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C083ADA-12BA-DDA1-83AC-EB942ED434A9}"/>
              </a:ext>
            </a:extLst>
          </p:cNvPr>
          <p:cNvSpPr txBox="1"/>
          <p:nvPr/>
        </p:nvSpPr>
        <p:spPr>
          <a:xfrm>
            <a:off x="1021563" y="3499407"/>
            <a:ext cx="7730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I avoid the bank conflict completely. I think this is impressive.</a:t>
            </a:r>
            <a:endParaRPr lang="zh-CN" altLang="en-US" sz="20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264583E-4B69-A90C-F7A0-0EFB1BD0083A}"/>
              </a:ext>
            </a:extLst>
          </p:cNvPr>
          <p:cNvSpPr txBox="1"/>
          <p:nvPr/>
        </p:nvSpPr>
        <p:spPr>
          <a:xfrm>
            <a:off x="10086109" y="1985818"/>
            <a:ext cx="1707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kernel 07</a:t>
            </a:r>
            <a:endParaRPr lang="zh-CN" altLang="en-US" sz="24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1FCE974-32F5-B0B2-AEBF-F545ED7628ED}"/>
              </a:ext>
            </a:extLst>
          </p:cNvPr>
          <p:cNvSpPr txBox="1"/>
          <p:nvPr/>
        </p:nvSpPr>
        <p:spPr>
          <a:xfrm>
            <a:off x="10002982" y="5085329"/>
            <a:ext cx="1707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kernel 08</a:t>
            </a:r>
            <a:endParaRPr lang="zh-CN" altLang="en-US" sz="2400" b="1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38F1A32-EFF9-8C0C-04E4-E699FC524773}"/>
              </a:ext>
            </a:extLst>
          </p:cNvPr>
          <p:cNvCxnSpPr/>
          <p:nvPr/>
        </p:nvCxnSpPr>
        <p:spPr>
          <a:xfrm>
            <a:off x="10695709" y="2900218"/>
            <a:ext cx="0" cy="199505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1567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B1DCD9B-BDDD-095A-45A0-720E625F0CEA}"/>
              </a:ext>
            </a:extLst>
          </p:cNvPr>
          <p:cNvSpPr txBox="1"/>
          <p:nvPr/>
        </p:nvSpPr>
        <p:spPr>
          <a:xfrm>
            <a:off x="176436" y="183548"/>
            <a:ext cx="76788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Optimization worklog and concept illustration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C083ADA-12BA-DDA1-83AC-EB942ED434A9}"/>
              </a:ext>
            </a:extLst>
          </p:cNvPr>
          <p:cNvSpPr txBox="1"/>
          <p:nvPr/>
        </p:nvSpPr>
        <p:spPr>
          <a:xfrm>
            <a:off x="1496290" y="3429000"/>
            <a:ext cx="69180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 optimized the global store pattern: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4,194,304 = 524,288 x 8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(Remember the 8 elements stride </a:t>
            </a:r>
            <a:r>
              <a:rPr lang="en-US" altLang="zh-CN" sz="20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mentioned before.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)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264583E-4B69-A90C-F7A0-0EFB1BD0083A}"/>
              </a:ext>
            </a:extLst>
          </p:cNvPr>
          <p:cNvSpPr txBox="1"/>
          <p:nvPr/>
        </p:nvSpPr>
        <p:spPr>
          <a:xfrm>
            <a:off x="10086109" y="1985818"/>
            <a:ext cx="1707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kernel 07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1FCE974-32F5-B0B2-AEBF-F545ED7628ED}"/>
              </a:ext>
            </a:extLst>
          </p:cNvPr>
          <p:cNvSpPr txBox="1"/>
          <p:nvPr/>
        </p:nvSpPr>
        <p:spPr>
          <a:xfrm>
            <a:off x="10002982" y="5085329"/>
            <a:ext cx="1707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kernel 08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38F1A32-EFF9-8C0C-04E4-E699FC524773}"/>
              </a:ext>
            </a:extLst>
          </p:cNvPr>
          <p:cNvCxnSpPr/>
          <p:nvPr/>
        </p:nvCxnSpPr>
        <p:spPr>
          <a:xfrm>
            <a:off x="10695709" y="2900218"/>
            <a:ext cx="0" cy="199505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E06957A9-930E-8AEF-2EB4-441A96926A6C}"/>
              </a:ext>
            </a:extLst>
          </p:cNvPr>
          <p:cNvSpPr txBox="1"/>
          <p:nvPr/>
        </p:nvSpPr>
        <p:spPr>
          <a:xfrm>
            <a:off x="1653310" y="2142836"/>
            <a:ext cx="6003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Number of sectors requested: 4,194,304</a:t>
            </a:r>
            <a:endParaRPr lang="zh-CN" altLang="en-US" sz="2400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9BEB065-5D8A-6FA2-F1FB-B3F170B8E40F}"/>
              </a:ext>
            </a:extLst>
          </p:cNvPr>
          <p:cNvSpPr txBox="1"/>
          <p:nvPr/>
        </p:nvSpPr>
        <p:spPr>
          <a:xfrm>
            <a:off x="1653310" y="5085329"/>
            <a:ext cx="6003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Number of sectors requested: 524,288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912005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8C4963E-BDD4-DB39-42B4-4979629CF52A}"/>
              </a:ext>
            </a:extLst>
          </p:cNvPr>
          <p:cNvSpPr txBox="1"/>
          <p:nvPr/>
        </p:nvSpPr>
        <p:spPr>
          <a:xfrm>
            <a:off x="176436" y="183548"/>
            <a:ext cx="76788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Optimization worklog and concept illustration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B55F4A6-9AE6-EC66-5751-F237A1E91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405" y="2720050"/>
            <a:ext cx="10643190" cy="276929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E72B0D6-4532-BAFD-D0DC-C79A64FE9552}"/>
              </a:ext>
            </a:extLst>
          </p:cNvPr>
          <p:cNvSpPr txBox="1"/>
          <p:nvPr/>
        </p:nvSpPr>
        <p:spPr>
          <a:xfrm>
            <a:off x="258619" y="1433371"/>
            <a:ext cx="3946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As cutlass document said: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351144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96DDCC3-E34A-7B9B-FD27-64FAC20C270B}"/>
              </a:ext>
            </a:extLst>
          </p:cNvPr>
          <p:cNvSpPr txBox="1"/>
          <p:nvPr/>
        </p:nvSpPr>
        <p:spPr>
          <a:xfrm>
            <a:off x="924582" y="1997839"/>
            <a:ext cx="105452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b="1" dirty="0"/>
              <a:t>Data transfers from global memory to shared memory have significantly higher latency compared to arithmetic operations. </a:t>
            </a:r>
          </a:p>
          <a:p>
            <a:pPr algn="just"/>
            <a:endParaRPr lang="en-US" altLang="zh-CN" sz="2000" b="1" dirty="0"/>
          </a:p>
          <a:p>
            <a:pPr algn="just"/>
            <a:r>
              <a:rPr lang="en-US" altLang="zh-CN" sz="2000" b="1" dirty="0"/>
              <a:t>During this time, threads are forced to stall, idly waiting for the data needed to compute TILE_A * TILE_B. </a:t>
            </a:r>
          </a:p>
          <a:p>
            <a:pPr algn="just"/>
            <a:endParaRPr lang="en-US" altLang="zh-CN" sz="2000" b="1" dirty="0"/>
          </a:p>
          <a:p>
            <a:pPr algn="just"/>
            <a:r>
              <a:rPr lang="en-US" altLang="zh-CN" sz="2000" b="1" dirty="0"/>
              <a:t>One way to mitigate this latency is by overlapping data transfers(</a:t>
            </a:r>
            <a:r>
              <a:rPr lang="en-US" altLang="zh-CN" sz="2000" b="1" dirty="0" err="1"/>
              <a:t>ld</a:t>
            </a:r>
            <a:r>
              <a:rPr lang="en-US" altLang="zh-CN" sz="2000" b="1" dirty="0"/>
              <a:t> instruction) with computations(</a:t>
            </a:r>
            <a:r>
              <a:rPr lang="en-US" altLang="zh-CN" sz="2000" b="1" dirty="0" err="1"/>
              <a:t>fma</a:t>
            </a:r>
            <a:r>
              <a:rPr lang="en-US" altLang="zh-CN" sz="2000" b="1" dirty="0"/>
              <a:t> instruction), leveraging instruction-level parallelism. </a:t>
            </a:r>
          </a:p>
          <a:p>
            <a:pPr algn="just"/>
            <a:endParaRPr lang="en-US" altLang="zh-CN" sz="20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F39B435-E99E-A65B-821B-17A69B505E21}"/>
              </a:ext>
            </a:extLst>
          </p:cNvPr>
          <p:cNvSpPr txBox="1"/>
          <p:nvPr/>
        </p:nvSpPr>
        <p:spPr>
          <a:xfrm>
            <a:off x="176436" y="155365"/>
            <a:ext cx="76788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Optimization worklog and concept illustration</a:t>
            </a:r>
          </a:p>
        </p:txBody>
      </p:sp>
    </p:spTree>
    <p:extLst>
      <p:ext uri="{BB962C8B-B14F-4D97-AF65-F5344CB8AC3E}">
        <p14:creationId xmlns:p14="http://schemas.microsoft.com/office/powerpoint/2010/main" val="25445845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8BEEA05-8F9C-C8BF-BB38-EE07C396F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794" y="1394692"/>
            <a:ext cx="8768411" cy="312307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532C903-AAF9-AAE2-BB54-F6EE3A5D2EE0}"/>
              </a:ext>
            </a:extLst>
          </p:cNvPr>
          <p:cNvSpPr txBox="1"/>
          <p:nvPr/>
        </p:nvSpPr>
        <p:spPr>
          <a:xfrm>
            <a:off x="176436" y="155365"/>
            <a:ext cx="76788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Optimization worklog and concept illustration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856178D-1646-C645-E167-D710D0E964F9}"/>
              </a:ext>
            </a:extLst>
          </p:cNvPr>
          <p:cNvSpPr txBox="1"/>
          <p:nvPr/>
        </p:nvSpPr>
        <p:spPr>
          <a:xfrm>
            <a:off x="3942376" y="5463308"/>
            <a:ext cx="38069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The pseudo code is as follows:</a:t>
            </a:r>
          </a:p>
        </p:txBody>
      </p:sp>
    </p:spTree>
    <p:extLst>
      <p:ext uri="{BB962C8B-B14F-4D97-AF65-F5344CB8AC3E}">
        <p14:creationId xmlns:p14="http://schemas.microsoft.com/office/powerpoint/2010/main" val="30729473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AB9FFA6-B7DE-8B48-D7C6-15C95E9B2BBA}"/>
              </a:ext>
            </a:extLst>
          </p:cNvPr>
          <p:cNvSpPr txBox="1"/>
          <p:nvPr/>
        </p:nvSpPr>
        <p:spPr>
          <a:xfrm>
            <a:off x="188710" y="345294"/>
            <a:ext cx="83600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Optimization worklog and concept illustration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B12A95F-4BC2-1D51-439F-9252687C9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571" y="1337509"/>
            <a:ext cx="5982535" cy="43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0632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C20ADEE-FF9D-CE49-8F9A-775C360AE867}"/>
              </a:ext>
            </a:extLst>
          </p:cNvPr>
          <p:cNvSpPr txBox="1"/>
          <p:nvPr/>
        </p:nvSpPr>
        <p:spPr>
          <a:xfrm>
            <a:off x="335996" y="127758"/>
            <a:ext cx="43894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60000"/>
                    <a:lumOff val="40000"/>
                  </a:srgb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Confusion and</a:t>
            </a:r>
            <a:r>
              <a:rPr lang="zh-CN" altLang="en-US" sz="3200" b="1" dirty="0">
                <a:solidFill>
                  <a:srgbClr val="ED7D31">
                    <a:lumMod val="60000"/>
                    <a:lumOff val="40000"/>
                  </a:srgbClr>
                </a:solidFill>
                <a:latin typeface="等线" panose="020F0502020204030204"/>
                <a:ea typeface="等线" panose="02010600030101010101" pitchFamily="2" charset="-122"/>
              </a:rPr>
              <a:t> </a:t>
            </a:r>
            <a:r>
              <a:rPr lang="en-US" altLang="zh-CN" sz="3200" b="1" dirty="0">
                <a:solidFill>
                  <a:srgbClr val="ED7D31">
                    <a:lumMod val="60000"/>
                    <a:lumOff val="40000"/>
                  </a:srgbClr>
                </a:solidFill>
                <a:latin typeface="等线" panose="020F0502020204030204"/>
                <a:ea typeface="等线" panose="02010600030101010101" pitchFamily="2" charset="-122"/>
              </a:rPr>
              <a:t>TODO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60000"/>
                  <a:lumOff val="40000"/>
                </a:srgb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5E110C7-0CC5-0F7A-776C-6C4A2921D05E}"/>
              </a:ext>
            </a:extLst>
          </p:cNvPr>
          <p:cNvSpPr txBox="1"/>
          <p:nvPr/>
        </p:nvSpPr>
        <p:spPr>
          <a:xfrm>
            <a:off x="1049413" y="1968687"/>
            <a:ext cx="1072118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The main problems are:</a:t>
            </a:r>
          </a:p>
          <a:p>
            <a:endParaRPr lang="en-US" altLang="zh-C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/>
              <a:t>Even kernel 8(</a:t>
            </a:r>
            <a:r>
              <a:rPr lang="en-US" altLang="zh-CN" sz="2000" b="1" dirty="0" err="1"/>
              <a:t>warp_tile</a:t>
            </a:r>
            <a:r>
              <a:rPr lang="en-US" altLang="zh-CN" sz="2000" b="1" dirty="0"/>
              <a:t>) solves the bank conflict and uncoalesced global store, the performance is worse than kernel 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/>
              <a:t>Kernel 9(double buffering) performs even worse than kernel 8, this is because of excessive register usage.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48413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B482538-5B95-07B6-157A-F7184D247C55}"/>
              </a:ext>
            </a:extLst>
          </p:cNvPr>
          <p:cNvSpPr txBox="1"/>
          <p:nvPr/>
        </p:nvSpPr>
        <p:spPr>
          <a:xfrm>
            <a:off x="335996" y="127758"/>
            <a:ext cx="43894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60000"/>
                    <a:lumOff val="40000"/>
                  </a:srgb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Confusion and</a:t>
            </a:r>
            <a:r>
              <a:rPr lang="zh-CN" altLang="en-US" sz="3200" b="1" dirty="0">
                <a:solidFill>
                  <a:srgbClr val="ED7D31">
                    <a:lumMod val="60000"/>
                    <a:lumOff val="40000"/>
                  </a:srgbClr>
                </a:solidFill>
                <a:latin typeface="等线" panose="020F0502020204030204"/>
                <a:ea typeface="等线" panose="02010600030101010101" pitchFamily="2" charset="-122"/>
              </a:rPr>
              <a:t> </a:t>
            </a:r>
            <a:r>
              <a:rPr lang="en-US" altLang="zh-CN" sz="3200" b="1" dirty="0">
                <a:solidFill>
                  <a:srgbClr val="ED7D31">
                    <a:lumMod val="60000"/>
                    <a:lumOff val="40000"/>
                  </a:srgbClr>
                </a:solidFill>
                <a:latin typeface="等线" panose="020F0502020204030204"/>
                <a:ea typeface="等线" panose="02010600030101010101" pitchFamily="2" charset="-122"/>
              </a:rPr>
              <a:t>TODO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60000"/>
                  <a:lumOff val="40000"/>
                </a:srgb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83CADAA-2CB8-82D7-81AD-443DB1A196AE}"/>
              </a:ext>
            </a:extLst>
          </p:cNvPr>
          <p:cNvSpPr txBox="1"/>
          <p:nvPr/>
        </p:nvSpPr>
        <p:spPr>
          <a:xfrm>
            <a:off x="1098506" y="1301026"/>
            <a:ext cx="1021182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TODO:</a:t>
            </a:r>
          </a:p>
          <a:p>
            <a:endParaRPr lang="en-US" altLang="zh-CN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/>
              <a:t>Test more configurations.</a:t>
            </a:r>
          </a:p>
          <a:p>
            <a:endParaRPr lang="en-US" altLang="zh-C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 err="1"/>
              <a:t>asm</a:t>
            </a:r>
            <a:r>
              <a:rPr lang="en-US" altLang="zh-CN" sz="2000" b="1" dirty="0"/>
              <a:t>() can be used to integrate PTX code into CUDA code, I wonder if it brings any performance improvement.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/>
              <a:t>For now, my kernels only deal with perfect square matrix with no tile quantization.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 err="1"/>
              <a:t>Sgemm</a:t>
            </a:r>
            <a:r>
              <a:rPr lang="en-US" altLang="zh-CN" sz="2000" b="1" dirty="0"/>
              <a:t> can’t use tensor core, bf16 format is useful in mixed precision training.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/>
              <a:t>Hopper GPU has some new features: TMA,   asynchronous barrier.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/>
              <a:t>Maybe I will digger deeper into CUTLASS</a:t>
            </a:r>
            <a:r>
              <a:rPr lang="en-US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3609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D990F92-5C09-25B1-FE2A-27148D92F2E6}"/>
              </a:ext>
            </a:extLst>
          </p:cNvPr>
          <p:cNvSpPr txBox="1"/>
          <p:nvPr/>
        </p:nvSpPr>
        <p:spPr>
          <a:xfrm>
            <a:off x="3298591" y="957358"/>
            <a:ext cx="58423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Result on my laptop RTX4060:</a:t>
            </a:r>
          </a:p>
          <a:p>
            <a:endParaRPr lang="en-US" altLang="zh-CN" sz="2800" b="1" dirty="0"/>
          </a:p>
          <a:p>
            <a:r>
              <a:rPr lang="en-US" altLang="zh-CN" sz="2800" b="1" dirty="0"/>
              <a:t>Basic properties about RTX4060</a:t>
            </a:r>
            <a:endParaRPr lang="zh-CN" altLang="en-US" sz="2800" b="1" dirty="0"/>
          </a:p>
          <a:p>
            <a:endParaRPr lang="zh-CN" altLang="en-US" sz="2800" b="1" dirty="0"/>
          </a:p>
        </p:txBody>
      </p:sp>
      <p:pic>
        <p:nvPicPr>
          <p:cNvPr id="7" name="图片 6" descr="文本&#10;&#10;描述已自动生成">
            <a:extLst>
              <a:ext uri="{FF2B5EF4-FFF2-40B4-BE49-F238E27FC236}">
                <a16:creationId xmlns:a16="http://schemas.microsoft.com/office/drawing/2014/main" id="{7C7E36E4-EB13-8FEE-C14E-40A1FDD19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105" y="2564675"/>
            <a:ext cx="5629993" cy="388706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62729DB-0275-C556-F1CE-81E2BEA3A18E}"/>
              </a:ext>
            </a:extLst>
          </p:cNvPr>
          <p:cNvSpPr txBox="1"/>
          <p:nvPr/>
        </p:nvSpPr>
        <p:spPr>
          <a:xfrm>
            <a:off x="250080" y="290886"/>
            <a:ext cx="60970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</a:rPr>
              <a:t>Profile result demonstration</a:t>
            </a:r>
          </a:p>
        </p:txBody>
      </p:sp>
    </p:spTree>
    <p:extLst>
      <p:ext uri="{BB962C8B-B14F-4D97-AF65-F5344CB8AC3E}">
        <p14:creationId xmlns:p14="http://schemas.microsoft.com/office/powerpoint/2010/main" val="28021485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A1E45E4-081D-9956-7EEF-11B283FB313F}"/>
              </a:ext>
            </a:extLst>
          </p:cNvPr>
          <p:cNvSpPr txBox="1"/>
          <p:nvPr/>
        </p:nvSpPr>
        <p:spPr>
          <a:xfrm>
            <a:off x="593746" y="431769"/>
            <a:ext cx="14007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F90E8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Bonus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227A2D7-0B01-4129-4E1F-1C5C25F6BB83}"/>
              </a:ext>
            </a:extLst>
          </p:cNvPr>
          <p:cNvSpPr txBox="1"/>
          <p:nvPr/>
        </p:nvSpPr>
        <p:spPr>
          <a:xfrm>
            <a:off x="644376" y="2129508"/>
            <a:ext cx="6511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b="1" dirty="0"/>
              <a:t>How </a:t>
            </a:r>
            <a:r>
              <a:rPr lang="en-US" altLang="zh-CN" sz="2800" b="1" dirty="0" err="1"/>
              <a:t>ncu</a:t>
            </a:r>
            <a:r>
              <a:rPr lang="en-US" altLang="zh-CN" sz="2800" b="1" dirty="0"/>
              <a:t> profiler works</a:t>
            </a:r>
          </a:p>
          <a:p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12669406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05F664B-8971-3F96-7160-B7E54F28CE3A}"/>
              </a:ext>
            </a:extLst>
          </p:cNvPr>
          <p:cNvSpPr txBox="1"/>
          <p:nvPr/>
        </p:nvSpPr>
        <p:spPr>
          <a:xfrm>
            <a:off x="593746" y="431769"/>
            <a:ext cx="14007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F90E8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Bonus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0FAECB4-09D6-1D02-3F23-E303D21C7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534" y="500205"/>
            <a:ext cx="6820312" cy="602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064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4259EF7-E784-32D2-DF07-A001183B8394}"/>
              </a:ext>
            </a:extLst>
          </p:cNvPr>
          <p:cNvSpPr txBox="1"/>
          <p:nvPr/>
        </p:nvSpPr>
        <p:spPr>
          <a:xfrm>
            <a:off x="989321" y="1106566"/>
            <a:ext cx="97945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If collecting many metrics using </a:t>
            </a:r>
            <a:r>
              <a:rPr lang="en-US" altLang="zh-CN" sz="2000" b="1" dirty="0" err="1"/>
              <a:t>ncu</a:t>
            </a:r>
            <a:r>
              <a:rPr lang="en-US" altLang="zh-CN" sz="2000" b="1" dirty="0"/>
              <a:t>, one profile pass may not be enough because the profiling itself consumes </a:t>
            </a:r>
            <a:r>
              <a:rPr lang="en-US" altLang="zh-CN" sz="2000" b="1" dirty="0" err="1"/>
              <a:t>gpu</a:t>
            </a:r>
            <a:r>
              <a:rPr lang="en-US" altLang="zh-CN" sz="2000" b="1" dirty="0"/>
              <a:t> resources. To not have a negative impact on the kernel, typically multiple passes are needed to collect all the information. When replaying the kernel, </a:t>
            </a:r>
            <a:r>
              <a:rPr lang="en-US" altLang="zh-CN" sz="2000" b="1" dirty="0" err="1"/>
              <a:t>ncu</a:t>
            </a:r>
            <a:r>
              <a:rPr lang="en-US" altLang="zh-CN" sz="2000" b="1" dirty="0"/>
              <a:t> does the below:</a:t>
            </a:r>
            <a:endParaRPr lang="zh-CN" altLang="en-US" sz="20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CFD213A-2520-54B0-E74A-7D9511759731}"/>
              </a:ext>
            </a:extLst>
          </p:cNvPr>
          <p:cNvSpPr txBox="1"/>
          <p:nvPr/>
        </p:nvSpPr>
        <p:spPr>
          <a:xfrm>
            <a:off x="288946" y="237805"/>
            <a:ext cx="14007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F90E8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Bonus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A96677C-D0CB-BFDA-F5B3-8A163AF5A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321" y="2967646"/>
            <a:ext cx="9794514" cy="314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176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FEE3E1B-80C7-F3C7-FBD1-C7452742888A}"/>
              </a:ext>
            </a:extLst>
          </p:cNvPr>
          <p:cNvSpPr txBox="1"/>
          <p:nvPr/>
        </p:nvSpPr>
        <p:spPr>
          <a:xfrm>
            <a:off x="3583958" y="2761611"/>
            <a:ext cx="4854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Thank you for your time.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64160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56B0CDA-CD8B-4AE9-05EA-6FC64EECF8D3}"/>
              </a:ext>
            </a:extLst>
          </p:cNvPr>
          <p:cNvSpPr txBox="1"/>
          <p:nvPr/>
        </p:nvSpPr>
        <p:spPr>
          <a:xfrm>
            <a:off x="502460" y="2362712"/>
            <a:ext cx="38294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Result on my laptop RTX4060:</a:t>
            </a:r>
          </a:p>
          <a:p>
            <a:endParaRPr lang="en-US" altLang="zh-CN" sz="2800" b="1" dirty="0"/>
          </a:p>
          <a:p>
            <a:endParaRPr lang="en-US" altLang="zh-CN" sz="2800" b="1" dirty="0"/>
          </a:p>
          <a:p>
            <a:r>
              <a:rPr lang="en-US" altLang="zh-CN" sz="2800" b="1" dirty="0"/>
              <a:t>M = N = K = 2048</a:t>
            </a:r>
            <a:endParaRPr lang="zh-CN" altLang="en-US" sz="2800" b="1" dirty="0"/>
          </a:p>
        </p:txBody>
      </p:sp>
      <p:pic>
        <p:nvPicPr>
          <p:cNvPr id="4" name="图片 3" descr="图表, 折线图&#10;&#10;描述已自动生成">
            <a:extLst>
              <a:ext uri="{FF2B5EF4-FFF2-40B4-BE49-F238E27FC236}">
                <a16:creationId xmlns:a16="http://schemas.microsoft.com/office/drawing/2014/main" id="{D990CE0D-0937-6E72-2B7E-C3FB231EDB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369" y="95093"/>
            <a:ext cx="7135184" cy="654197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A3491E2-6A14-9017-F10E-94A1F144AADF}"/>
              </a:ext>
            </a:extLst>
          </p:cNvPr>
          <p:cNvSpPr txBox="1"/>
          <p:nvPr/>
        </p:nvSpPr>
        <p:spPr>
          <a:xfrm>
            <a:off x="348271" y="220929"/>
            <a:ext cx="41378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</a:rPr>
              <a:t>Profile result demonstration</a:t>
            </a:r>
          </a:p>
        </p:txBody>
      </p:sp>
    </p:spTree>
    <p:extLst>
      <p:ext uri="{BB962C8B-B14F-4D97-AF65-F5344CB8AC3E}">
        <p14:creationId xmlns:p14="http://schemas.microsoft.com/office/powerpoint/2010/main" val="2658814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021F95C-5935-8632-CE4E-A4FD8989D0F8}"/>
              </a:ext>
            </a:extLst>
          </p:cNvPr>
          <p:cNvSpPr txBox="1"/>
          <p:nvPr/>
        </p:nvSpPr>
        <p:spPr>
          <a:xfrm>
            <a:off x="348271" y="220929"/>
            <a:ext cx="41378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</a:rPr>
              <a:t>Profile result demonstration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7CCBC0AA-7735-9B4A-E987-F3A8295A1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978959"/>
              </p:ext>
            </p:extLst>
          </p:nvPr>
        </p:nvGraphicFramePr>
        <p:xfrm>
          <a:off x="2225964" y="1389380"/>
          <a:ext cx="8128000" cy="4108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7857243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3423943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Perf Ratio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840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cuBLAS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185584"/>
                  </a:ext>
                </a:extLst>
              </a:tr>
              <a:tr h="39970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naive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1.8%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27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coalesce_mem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14%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957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tiled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20%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597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4x_coarsen_tiled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28%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40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8x_compute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41%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312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more_compute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77%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391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vectorize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91%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066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warp_tile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77%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526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double_buffering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65%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617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4458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0BEFD90-F96E-7D66-63D4-8CC5A4ED9369}"/>
              </a:ext>
            </a:extLst>
          </p:cNvPr>
          <p:cNvSpPr txBox="1"/>
          <p:nvPr/>
        </p:nvSpPr>
        <p:spPr>
          <a:xfrm>
            <a:off x="348271" y="220929"/>
            <a:ext cx="41378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</a:rPr>
              <a:t>Profile result demonstration</a:t>
            </a:r>
          </a:p>
        </p:txBody>
      </p:sp>
      <p:pic>
        <p:nvPicPr>
          <p:cNvPr id="3" name="图片 2" descr="图表, 折线图&#10;&#10;描述已自动生成">
            <a:extLst>
              <a:ext uri="{FF2B5EF4-FFF2-40B4-BE49-F238E27FC236}">
                <a16:creationId xmlns:a16="http://schemas.microsoft.com/office/drawing/2014/main" id="{3A20B549-FEC0-8FA5-77A6-FB99D255F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943" y="1007676"/>
            <a:ext cx="9052578" cy="539497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FFED2F87-F99B-5256-96B3-BB04A7BD9845}"/>
                  </a:ext>
                </a:extLst>
              </p14:cNvPr>
              <p14:cNvContentPartPr/>
              <p14:nvPr/>
            </p14:nvContentPartPr>
            <p14:xfrm>
              <a:off x="9100679" y="5276919"/>
              <a:ext cx="803520" cy="2520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FFED2F87-F99B-5256-96B3-BB04A7BD984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92039" y="5268279"/>
                <a:ext cx="821160" cy="4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8003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1F2C09F-1FCE-E85F-0CCE-6E3DECC4C06D}"/>
              </a:ext>
            </a:extLst>
          </p:cNvPr>
          <p:cNvSpPr txBox="1"/>
          <p:nvPr/>
        </p:nvSpPr>
        <p:spPr>
          <a:xfrm>
            <a:off x="207120" y="287876"/>
            <a:ext cx="76788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Optimization worklog and concept illustration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DDF8BA5-0442-7E4B-6B02-6A6F5CFFF3D1}"/>
              </a:ext>
            </a:extLst>
          </p:cNvPr>
          <p:cNvSpPr txBox="1"/>
          <p:nvPr/>
        </p:nvSpPr>
        <p:spPr>
          <a:xfrm>
            <a:off x="1374668" y="1443841"/>
            <a:ext cx="981292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Before diving into GPU kernel optimization...</a:t>
            </a:r>
          </a:p>
          <a:p>
            <a:endParaRPr lang="en-US" altLang="zh-C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/>
              <a:t>Data acquisition (I/O)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/>
              <a:t>Data preprocessing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/>
              <a:t>Network latency and bandwidth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/>
              <a:t>Python level multiprocessing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b="1" dirty="0"/>
          </a:p>
          <a:p>
            <a:r>
              <a:rPr lang="en-US" altLang="zh-CN" sz="2000" b="1" dirty="0"/>
              <a:t>The overall performance improvement gained by optimizing a single part of a system is limited by the fraction of time that the improved part is actually used.   </a:t>
            </a:r>
          </a:p>
          <a:p>
            <a:endParaRPr lang="en-US" altLang="zh-CN" sz="2000" b="1" dirty="0"/>
          </a:p>
          <a:p>
            <a:r>
              <a:rPr lang="en-US" altLang="zh-CN" sz="2000" b="1" dirty="0"/>
              <a:t>                                         					--</a:t>
            </a:r>
            <a:r>
              <a:rPr lang="en-US" altLang="zh-CN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zh-CN" sz="20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Amdahl's law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3801913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2922</TotalTime>
  <Words>1988</Words>
  <Application>Microsoft Office PowerPoint</Application>
  <PresentationFormat>宽屏</PresentationFormat>
  <Paragraphs>276</Paragraphs>
  <Slides>53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59" baseType="lpstr">
      <vt:lpstr>gg sans</vt:lpstr>
      <vt:lpstr>inherit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Sue Ricketts</dc:creator>
  <cp:lastModifiedBy>Sue Ricketts</cp:lastModifiedBy>
  <cp:revision>479</cp:revision>
  <dcterms:created xsi:type="dcterms:W3CDTF">2025-02-06T12:15:17Z</dcterms:created>
  <dcterms:modified xsi:type="dcterms:W3CDTF">2025-03-13T14:21:30Z</dcterms:modified>
</cp:coreProperties>
</file>