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1" r:id="rId5"/>
    <p:sldId id="258" r:id="rId6"/>
    <p:sldId id="263" r:id="rId7"/>
    <p:sldId id="264" r:id="rId8"/>
    <p:sldId id="259" r:id="rId9"/>
    <p:sldId id="265" r:id="rId10"/>
    <p:sldId id="266" r:id="rId11"/>
    <p:sldId id="260" r:id="rId12"/>
    <p:sldId id="262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BBB1-0724-0199-A515-2F5C8B55C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21F2A-E870-49AA-8ADC-B247C9CA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A573E-E405-A139-F029-7CFEB288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D4BFB-929D-FFFF-25B6-AFCA3A44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F745F-B495-9772-41EC-0A7E863B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7163-E3CC-5DBF-3FDE-6789435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12444-E136-D198-1EE8-A4FE0AC96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AE79C-40A6-DC11-C738-375A19C0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B7583-1529-D3F6-3091-06B65F4A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DB5AC-E064-BE8E-48E4-DE208F7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1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18F07-8190-2C20-A9CC-9304F896A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3B6E1D-7286-140E-9704-8AE13B9E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6A205-7B68-D921-0A06-244ACE87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69295-A0D7-FF0A-69F6-943C2B9F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BD166-B68E-0F75-7A08-97A42F63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24D0-1214-454E-24F6-D9E0A4AF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339A8-B310-369A-C15A-305D4E9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C83FD-DAD2-01C6-3546-B6B5B72C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D5ACE-6CAF-43C9-CEDD-AA863C18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16C73-1E81-FDCC-DB16-5D4625F2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6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8575-C307-6342-D729-6EB44E17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0F19C-CA63-3C4E-13EE-82A9F0CE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320A7-01F0-8DC5-3F0E-9C667929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3ABCE-22DD-D818-2B5A-4154E74F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746EB-19CC-03F5-C55B-AE62BBDD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5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94D97-F333-3AE2-C89E-459F4D3E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E205-4162-0FB1-8DC3-45F359B9A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46917-A725-BDD5-3726-9D2BFEFD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145E9-C80D-88BA-01CB-B84EDA6C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60160-6A4E-B464-9D0E-CDF28091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96070-AA49-CB5B-7373-6074D497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3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D0C5-9A50-92B6-6C9C-64F4889E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85A79-021E-6BB1-6619-9C73507C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45B1F-ED7B-B25E-DABA-86E40464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1F83C4-BA6C-A943-7B2E-0F403F85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E7D2B-7497-5241-07AB-F44A8F1C2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65ABB-1338-3903-D861-191C09A2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83203C-FA9A-DBCA-9C8C-D20C699E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179A1D-F460-5200-45B6-6DAB14C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A8C62-B65A-7495-B21C-37C909DA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659D85-AD14-FE3E-6EAC-F54E5949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076FAC-ABDF-22C4-3E35-6CFE80D3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9F6545-BA8A-49E7-C276-F03E121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7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0CE0C-D8BB-5D0A-D407-7BBC3080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D49ED-762E-E5D9-15C6-68E6A464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64AB1-71FA-8EE8-BED1-7350FDDF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05573-BAE2-A6CB-444F-58905028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F0A99-03D7-416F-CF09-6FAAF845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5D05B-11BB-74E7-BD66-1D959C67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BABEA-24C8-729A-D56A-70CA2263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7693C-5DB0-024A-71C5-42EFCE01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6CC4C-9724-5889-CE98-99449E2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90E96-F619-5E33-D4BC-D0CA2123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FDFB83-7702-6EE7-C5D2-75C8E0798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08DA8-CC2B-E216-A568-1D90FDBA2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BE95F-A293-074D-E066-DC232C9A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92FE9-6A33-22A5-6B62-A773F54D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F806B-01D3-AAA7-91D0-C894A192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064CF-30D9-3E14-2763-41D7F7EC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FEBFB-0646-151E-167F-F5D34841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BA52-0E1A-CAC4-1014-7342CD7F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5B7E-8B04-42BE-867D-2CCC28031EE2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0CE8C-7A33-5DA1-3556-361B7356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80E39-7E1D-5EDA-3ADC-D08DB0620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1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0FEE98-8896-83FE-F99B-90D27E48FA86}"/>
              </a:ext>
            </a:extLst>
          </p:cNvPr>
          <p:cNvSpPr txBox="1"/>
          <p:nvPr/>
        </p:nvSpPr>
        <p:spPr>
          <a:xfrm>
            <a:off x="1638557" y="1585554"/>
            <a:ext cx="1033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Feather GEMM: Toward </a:t>
            </a:r>
            <a:r>
              <a:rPr lang="en-US" altLang="zh-CN" sz="3600" b="1" dirty="0" err="1"/>
              <a:t>cuBLAS</a:t>
            </a:r>
            <a:r>
              <a:rPr lang="en-US" altLang="zh-CN" sz="3600" b="1" dirty="0"/>
              <a:t> performance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89C09A-69C7-7CB0-C5E6-F994494739BF}"/>
              </a:ext>
            </a:extLst>
          </p:cNvPr>
          <p:cNvSpPr txBox="1"/>
          <p:nvPr/>
        </p:nvSpPr>
        <p:spPr>
          <a:xfrm>
            <a:off x="3571683" y="4129025"/>
            <a:ext cx="549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roughly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minutes.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2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D9B061A-FDAA-866C-A316-8D4F4BB6F906}"/>
              </a:ext>
            </a:extLst>
          </p:cNvPr>
          <p:cNvSpPr txBox="1"/>
          <p:nvPr/>
        </p:nvSpPr>
        <p:spPr>
          <a:xfrm>
            <a:off x="428050" y="1416646"/>
            <a:ext cx="40580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Results on cloud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gpu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A100-PCIE-40GB: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Change size,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Choose: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r>
              <a:rPr lang="en-US" altLang="zh-CN" sz="2800" b="1" dirty="0" err="1"/>
              <a:t>cublas</a:t>
            </a:r>
            <a:r>
              <a:rPr lang="en-US" altLang="zh-CN" sz="2800" b="1" dirty="0"/>
              <a:t>, </a:t>
            </a:r>
          </a:p>
          <a:p>
            <a:r>
              <a:rPr lang="en-US" altLang="zh-CN" sz="2800" b="1" dirty="0"/>
              <a:t>vectorize, </a:t>
            </a:r>
          </a:p>
          <a:p>
            <a:r>
              <a:rPr lang="en-US" altLang="zh-CN" sz="2800" b="1" dirty="0" err="1"/>
              <a:t>warp_tile</a:t>
            </a:r>
            <a:r>
              <a:rPr lang="en-US" altLang="zh-CN" sz="2800" b="1" dirty="0"/>
              <a:t>, </a:t>
            </a:r>
          </a:p>
          <a:p>
            <a:r>
              <a:rPr lang="en-US" altLang="zh-CN" sz="2800" b="1" dirty="0" err="1"/>
              <a:t>double_buffering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BF86F6-90CC-4332-CC15-522E22BFF013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1942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B65DDD-ED63-1AAD-7389-C80CB2E7A5D9}"/>
              </a:ext>
            </a:extLst>
          </p:cNvPr>
          <p:cNvSpPr txBox="1"/>
          <p:nvPr/>
        </p:nvSpPr>
        <p:spPr>
          <a:xfrm>
            <a:off x="576870" y="1086234"/>
            <a:ext cx="68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Results on cloud </a:t>
            </a:r>
            <a:r>
              <a:rPr lang="en-US" altLang="zh-CN" dirty="0" err="1"/>
              <a:t>gpu</a:t>
            </a:r>
            <a:r>
              <a:rPr lang="en-US" altLang="zh-CN" dirty="0"/>
              <a:t> H800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90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1F2C09F-1FCE-E85F-0CCE-6E3DECC4C06D}"/>
              </a:ext>
            </a:extLst>
          </p:cNvPr>
          <p:cNvSpPr txBox="1"/>
          <p:nvPr/>
        </p:nvSpPr>
        <p:spPr>
          <a:xfrm>
            <a:off x="207121" y="287876"/>
            <a:ext cx="4542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</p:spTree>
    <p:extLst>
      <p:ext uri="{BB962C8B-B14F-4D97-AF65-F5344CB8AC3E}">
        <p14:creationId xmlns:p14="http://schemas.microsoft.com/office/powerpoint/2010/main" val="380191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5FBDC81-BD3C-4909-29E2-83E6A06DBD87}"/>
              </a:ext>
            </a:extLst>
          </p:cNvPr>
          <p:cNvSpPr txBox="1"/>
          <p:nvPr/>
        </p:nvSpPr>
        <p:spPr>
          <a:xfrm>
            <a:off x="593746" y="431769"/>
            <a:ext cx="4064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Todo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confusion</a:t>
            </a:r>
          </a:p>
        </p:txBody>
      </p:sp>
    </p:spTree>
    <p:extLst>
      <p:ext uri="{BB962C8B-B14F-4D97-AF65-F5344CB8AC3E}">
        <p14:creationId xmlns:p14="http://schemas.microsoft.com/office/powerpoint/2010/main" val="50105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2BEEE4-2155-404D-A624-1289327E46F5}"/>
              </a:ext>
            </a:extLst>
          </p:cNvPr>
          <p:cNvSpPr txBox="1"/>
          <p:nvPr/>
        </p:nvSpPr>
        <p:spPr>
          <a:xfrm>
            <a:off x="1429900" y="889852"/>
            <a:ext cx="97147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This mini-project proves: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have basic skills in using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ncu</a:t>
            </a:r>
            <a:r>
              <a:rPr lang="en-US" altLang="zh-CN" sz="2400" b="1" dirty="0"/>
              <a:t> profiler, git, </a:t>
            </a:r>
            <a:r>
              <a:rPr lang="en-US" altLang="zh-CN" sz="2400" b="1" dirty="0" err="1"/>
              <a:t>CMake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understand how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 programming model works and the basic </a:t>
            </a:r>
            <a:r>
              <a:rPr lang="en-US" altLang="zh-CN" sz="2400" b="1" dirty="0" err="1"/>
              <a:t>gpu</a:t>
            </a:r>
            <a:r>
              <a:rPr lang="en-US" altLang="zh-CN" sz="2400" b="1" dirty="0"/>
              <a:t>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can optimize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 kernel based on profiling result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have patience to learn new things and deal with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94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B0AA00-1B24-70D8-6972-5B91CC58DF3C}"/>
              </a:ext>
            </a:extLst>
          </p:cNvPr>
          <p:cNvSpPr txBox="1"/>
          <p:nvPr/>
        </p:nvSpPr>
        <p:spPr>
          <a:xfrm>
            <a:off x="1659012" y="822346"/>
            <a:ext cx="88739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This presentation has 3 parts:</a:t>
            </a:r>
          </a:p>
          <a:p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B0F0"/>
                </a:solidFill>
              </a:rPr>
              <a:t>Profile result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Todo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confusion</a:t>
            </a:r>
          </a:p>
        </p:txBody>
      </p:sp>
    </p:spTree>
    <p:extLst>
      <p:ext uri="{BB962C8B-B14F-4D97-AF65-F5344CB8AC3E}">
        <p14:creationId xmlns:p14="http://schemas.microsoft.com/office/powerpoint/2010/main" val="177119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5D3C83-F423-74EA-906E-98A8735541BE}"/>
              </a:ext>
            </a:extLst>
          </p:cNvPr>
          <p:cNvSpPr txBox="1"/>
          <p:nvPr/>
        </p:nvSpPr>
        <p:spPr>
          <a:xfrm>
            <a:off x="1754134" y="957358"/>
            <a:ext cx="86837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How I profile the kernel performance: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 know that profile is almost as important as writing the kernel itself.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On my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laptop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use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to help me collect the duration and flops and other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On cloud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, I can neither use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, nor lock the clock of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  due to lack of admin privilege. So I can only use </a:t>
            </a:r>
            <a:r>
              <a:rPr lang="en-US" altLang="zh-CN" sz="2000" b="1" dirty="0" err="1"/>
              <a:t>cudaEvent</a:t>
            </a:r>
            <a:r>
              <a:rPr lang="en-US" altLang="zh-CN" sz="2000" b="1" dirty="0"/>
              <a:t> to time the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profile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many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times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ensure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basic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reproducibility.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When profiling, I avoid unnecessary process which might consume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So the analysis is mainly focused on my laptop RTX 4060, I am sorry if it is not quite convincible.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D3EFFD-A0E4-2DA3-9F67-05DE1B42F062}"/>
              </a:ext>
            </a:extLst>
          </p:cNvPr>
          <p:cNvSpPr txBox="1"/>
          <p:nvPr/>
        </p:nvSpPr>
        <p:spPr>
          <a:xfrm>
            <a:off x="612158" y="359131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2969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990F92-5C09-25B1-FE2A-27148D92F2E6}"/>
              </a:ext>
            </a:extLst>
          </p:cNvPr>
          <p:cNvSpPr txBox="1"/>
          <p:nvPr/>
        </p:nvSpPr>
        <p:spPr>
          <a:xfrm>
            <a:off x="3298591" y="957358"/>
            <a:ext cx="5842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 on my laptop RTX4060: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Basic properties about RTX4060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7C7E36E4-EB13-8FEE-C14E-40A1FDD1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05" y="2564675"/>
            <a:ext cx="5629993" cy="38870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2729DB-0275-C556-F1CE-81E2BEA3A18E}"/>
              </a:ext>
            </a:extLst>
          </p:cNvPr>
          <p:cNvSpPr txBox="1"/>
          <p:nvPr/>
        </p:nvSpPr>
        <p:spPr>
          <a:xfrm>
            <a:off x="250080" y="290886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0214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6B0CDA-CD8B-4AE9-05EA-6FC64EECF8D3}"/>
              </a:ext>
            </a:extLst>
          </p:cNvPr>
          <p:cNvSpPr txBox="1"/>
          <p:nvPr/>
        </p:nvSpPr>
        <p:spPr>
          <a:xfrm>
            <a:off x="540049" y="1454449"/>
            <a:ext cx="38294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 on my laptop RTX4060: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Different Kernel Comparison,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M = N = K = 2048</a:t>
            </a:r>
            <a:endParaRPr lang="zh-CN" altLang="en-US" sz="2800" b="1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D990CE0D-0937-6E72-2B7E-C3FB231ED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69" y="95093"/>
            <a:ext cx="7135184" cy="65419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3491E2-6A14-9017-F10E-94A1F144AADF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5881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888792-CDBC-9CD6-E61C-F4111F2F680D}"/>
              </a:ext>
            </a:extLst>
          </p:cNvPr>
          <p:cNvSpPr txBox="1"/>
          <p:nvPr/>
        </p:nvSpPr>
        <p:spPr>
          <a:xfrm>
            <a:off x="452596" y="1484574"/>
            <a:ext cx="51504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Result on my laptop RTX4060: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Different Problem Size,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Choose :</a:t>
            </a:r>
          </a:p>
          <a:p>
            <a:endParaRPr lang="en-US" altLang="zh-CN" sz="2400" b="1" dirty="0"/>
          </a:p>
          <a:p>
            <a:r>
              <a:rPr lang="en-US" altLang="zh-CN" sz="2400" b="1" dirty="0" err="1"/>
              <a:t>cublas</a:t>
            </a:r>
            <a:r>
              <a:rPr lang="en-US" altLang="zh-CN" sz="2400" b="1" dirty="0"/>
              <a:t>, </a:t>
            </a:r>
          </a:p>
          <a:p>
            <a:r>
              <a:rPr lang="en-US" altLang="zh-CN" sz="2400" b="1" dirty="0"/>
              <a:t>vectorize, </a:t>
            </a:r>
          </a:p>
          <a:p>
            <a:r>
              <a:rPr lang="en-US" altLang="zh-CN" sz="2400" b="1" dirty="0" err="1"/>
              <a:t>warp_tile</a:t>
            </a:r>
            <a:r>
              <a:rPr lang="en-US" altLang="zh-CN" sz="2400" b="1" dirty="0"/>
              <a:t>, </a:t>
            </a:r>
          </a:p>
          <a:p>
            <a:r>
              <a:rPr lang="en-US" altLang="zh-CN" sz="2400" b="1" dirty="0" err="1"/>
              <a:t>double_buffering</a:t>
            </a:r>
            <a:endParaRPr lang="en-US" altLang="zh-CN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BEFD90-F96E-7D66-63D4-8CC5A4ED9369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2800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6D8265-CE94-1728-0284-66EB5E31505C}"/>
              </a:ext>
            </a:extLst>
          </p:cNvPr>
          <p:cNvSpPr txBox="1"/>
          <p:nvPr/>
        </p:nvSpPr>
        <p:spPr>
          <a:xfrm>
            <a:off x="2657282" y="1540365"/>
            <a:ext cx="758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Results on cloud </a:t>
            </a:r>
            <a:r>
              <a:rPr lang="en-US" altLang="zh-CN" sz="2800" b="1" dirty="0" err="1"/>
              <a:t>gpu</a:t>
            </a:r>
            <a:r>
              <a:rPr lang="en-US" altLang="zh-CN" sz="2800" b="1" dirty="0"/>
              <a:t> A100-PCIE-40GB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Basic properties about A100-PCIE-40GB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97857-F107-F82F-4E42-1A4FB66B8C7A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144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5BC131B-AE67-2F9B-20F6-02B635A1BAE7}"/>
              </a:ext>
            </a:extLst>
          </p:cNvPr>
          <p:cNvSpPr txBox="1"/>
          <p:nvPr/>
        </p:nvSpPr>
        <p:spPr>
          <a:xfrm>
            <a:off x="323722" y="1634045"/>
            <a:ext cx="42666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Results on cloud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gpu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A100-PCIE-40GB: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Different kernel</a:t>
            </a:r>
          </a:p>
          <a:p>
            <a:pPr>
              <a:defRPr/>
            </a:pPr>
            <a:endParaRPr lang="en-US" altLang="zh-CN" sz="2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 = N = K = 2048</a:t>
            </a:r>
            <a:endParaRPr lang="zh-CN" altLang="en-US" sz="2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C2DDD5-4180-F90E-32D6-D91C9B2B25E0}"/>
              </a:ext>
            </a:extLst>
          </p:cNvPr>
          <p:cNvSpPr txBox="1"/>
          <p:nvPr/>
        </p:nvSpPr>
        <p:spPr>
          <a:xfrm>
            <a:off x="219393" y="270024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6194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327</Words>
  <Application>Microsoft Office PowerPoint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Sue Ricketts</dc:creator>
  <cp:lastModifiedBy>Sue Ricketts</cp:lastModifiedBy>
  <cp:revision>78</cp:revision>
  <dcterms:created xsi:type="dcterms:W3CDTF">2025-02-06T12:15:17Z</dcterms:created>
  <dcterms:modified xsi:type="dcterms:W3CDTF">2025-02-09T11:24:00Z</dcterms:modified>
</cp:coreProperties>
</file>