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67" r:id="rId4"/>
    <p:sldId id="261" r:id="rId5"/>
    <p:sldId id="258" r:id="rId6"/>
    <p:sldId id="263" r:id="rId7"/>
    <p:sldId id="264" r:id="rId8"/>
    <p:sldId id="262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8" r:id="rId22"/>
    <p:sldId id="282" r:id="rId23"/>
    <p:sldId id="283" r:id="rId24"/>
    <p:sldId id="284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4" r:id="rId41"/>
    <p:sldId id="303" r:id="rId42"/>
    <p:sldId id="305" r:id="rId43"/>
    <p:sldId id="306" r:id="rId44"/>
    <p:sldId id="281" r:id="rId45"/>
    <p:sldId id="307" r:id="rId46"/>
    <p:sldId id="285" r:id="rId47"/>
    <p:sldId id="286" r:id="rId48"/>
    <p:sldId id="287" r:id="rId49"/>
    <p:sldId id="308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9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CBBF2-89D6-47D7-BD4F-12FF88AD8D84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5B61F-A5F0-4C64-8ED9-3ED35B2F1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57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23rd slide shows the possible optimization.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5B61F-A5F0-4C64-8ED9-3ED35B2F1A5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46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23rd slide shows the possible optimization.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C5B61F-A5F0-4C64-8ED9-3ED35B2F1A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013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9BBB1-0724-0199-A515-2F5C8B55C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721F2A-E870-49AA-8ADC-B247C9CAC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CA573E-E405-A139-F029-7CFEB288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D4BFB-929D-FFFF-25B6-AFCA3A44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F745F-B495-9772-41EC-0A7E863B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0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37163-E3CC-5DBF-3FDE-67894358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E12444-E136-D198-1EE8-A4FE0AC96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2AE79C-40A6-DC11-C738-375A19C0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B7583-1529-D3F6-3091-06B65F4A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DB5AC-E064-BE8E-48E4-DE208F7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1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C18F07-8190-2C20-A9CC-9304F896A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3B6E1D-7286-140E-9704-8AE13B9E8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6A205-7B68-D921-0A06-244ACE87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69295-A0D7-FF0A-69F6-943C2B9F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BD166-B68E-0F75-7A08-97A42F63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2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D24D0-1214-454E-24F6-D9E0A4AF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339A8-B310-369A-C15A-305D4E93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C83FD-DAD2-01C6-3546-B6B5B72C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D5ACE-6CAF-43C9-CEDD-AA863C18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16C73-1E81-FDCC-DB16-5D4625F2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6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8575-C307-6342-D729-6EB44E17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70F19C-CA63-3C4E-13EE-82A9F0CED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320A7-01F0-8DC5-3F0E-9C667929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3ABCE-22DD-D818-2B5A-4154E74F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746EB-19CC-03F5-C55B-AE62BBDD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65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94D97-F333-3AE2-C89E-459F4D3E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3E205-4162-0FB1-8DC3-45F359B9A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846917-A725-BDD5-3726-9D2BFEFDF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1145E9-C80D-88BA-01CB-B84EDA6C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660160-6A4E-B464-9D0E-CDF28091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B96070-AA49-CB5B-7373-6074D497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83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6D0C5-9A50-92B6-6C9C-64F4889E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A85A79-021E-6BB1-6619-9C73507C6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845B1F-ED7B-B25E-DABA-86E404646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1F83C4-BA6C-A943-7B2E-0F403F852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BE7D2B-7497-5241-07AB-F44A8F1C2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C65ABB-1338-3903-D861-191C09A2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83203C-FA9A-DBCA-9C8C-D20C699E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179A1D-F460-5200-45B6-6DAB14C0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76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A8C62-B65A-7495-B21C-37C909DA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659D85-AD14-FE3E-6EAC-F54E5949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076FAC-ABDF-22C4-3E35-6CFE80D3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9F6545-BA8A-49E7-C276-F03E1213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07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F0CE0C-D8BB-5D0A-D407-7BBC3080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4D49ED-762E-E5D9-15C6-68E6A464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564AB1-71FA-8EE8-BED1-7350FDDF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8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05573-BAE2-A6CB-444F-58905028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F0A99-03D7-416F-CF09-6FAAF845E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05D05B-11BB-74E7-BD66-1D959C674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DBABEA-24C8-729A-D56A-70CA2263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F7693C-5DB0-024A-71C5-42EFCE01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6CC4C-9724-5889-CE98-99449E2E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87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90E96-F619-5E33-D4BC-D0CA2123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FDFB83-7702-6EE7-C5D2-75C8E0798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808DA8-CC2B-E216-A568-1D90FDBA2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BBE95F-A293-074D-E066-DC232C9A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5B7E-8B04-42BE-867D-2CCC28031EE2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D92FE9-6A33-22A5-6B62-A773F54D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BF806B-01D3-AAA7-91D0-C894A192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51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D064CF-30D9-3E14-2763-41D7F7EC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EFEBFB-0646-151E-167F-F5D348416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7BA52-0E1A-CAC4-1014-7342CD7F1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F5B7E-8B04-42BE-867D-2CCC28031EE2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0CE8C-7A33-5DA1-3556-361B73568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80E39-7E1D-5EDA-3ADC-D08DB0620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DE1BD-9648-4FF3-9432-4358BE4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11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0FEE98-8896-83FE-F99B-90D27E48FA86}"/>
              </a:ext>
            </a:extLst>
          </p:cNvPr>
          <p:cNvSpPr txBox="1"/>
          <p:nvPr/>
        </p:nvSpPr>
        <p:spPr>
          <a:xfrm>
            <a:off x="1638557" y="1585554"/>
            <a:ext cx="1033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Feather GEMM: Toward </a:t>
            </a:r>
            <a:r>
              <a:rPr lang="en-US" altLang="zh-CN" sz="3600" b="1" dirty="0" err="1"/>
              <a:t>cuBLAS</a:t>
            </a:r>
            <a:r>
              <a:rPr lang="en-US" altLang="zh-CN" sz="3600" b="1" dirty="0"/>
              <a:t> performance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89C09A-69C7-7CB0-C5E6-F994494739BF}"/>
              </a:ext>
            </a:extLst>
          </p:cNvPr>
          <p:cNvSpPr txBox="1"/>
          <p:nvPr/>
        </p:nvSpPr>
        <p:spPr>
          <a:xfrm>
            <a:off x="3571683" y="4129025"/>
            <a:ext cx="549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roughly</a:t>
            </a:r>
            <a:r>
              <a:rPr lang="zh-CN" altLang="en-US" dirty="0"/>
              <a:t> </a:t>
            </a:r>
            <a:r>
              <a:rPr lang="en-US" altLang="zh-CN" dirty="0"/>
              <a:t>takes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minutes.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62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FA4CD7-3F1C-FE8C-6E44-D6EF901E0636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B6A6B0-AE40-F61B-65C5-C2D98795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918" y="1331709"/>
            <a:ext cx="7524785" cy="244158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05F2DB-43A2-AFFB-244A-6458A904DEC7}"/>
              </a:ext>
            </a:extLst>
          </p:cNvPr>
          <p:cNvSpPr txBox="1"/>
          <p:nvPr/>
        </p:nvSpPr>
        <p:spPr>
          <a:xfrm>
            <a:off x="3596230" y="4713150"/>
            <a:ext cx="7842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Too much global memory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The computation of x and y is wrong.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3565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466AE97-1CFA-D96D-9F85-57A8FA44C651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3A1395-5948-606B-6931-5D9EAAE61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57" y="1373597"/>
            <a:ext cx="11132122" cy="27115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A9EB52F-5C6F-FE6D-C92C-29D192B66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924" y="4357208"/>
            <a:ext cx="10321646" cy="197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9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31689D8-2DD6-3E18-538C-D6564613920D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E3AAF8-306D-35DE-9649-EB37AA710DBE}"/>
              </a:ext>
            </a:extLst>
          </p:cNvPr>
          <p:cNvSpPr txBox="1"/>
          <p:nvPr/>
        </p:nvSpPr>
        <p:spPr>
          <a:xfrm>
            <a:off x="1208972" y="2675694"/>
            <a:ext cx="107948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Compared with the naive implementation,</a:t>
            </a:r>
          </a:p>
          <a:p>
            <a:r>
              <a:rPr lang="en-US" altLang="zh-CN" sz="2800" b="1" dirty="0"/>
              <a:t>the memory throughput of the coalesce kernel improves </a:t>
            </a:r>
            <a:r>
              <a:rPr lang="en-US" altLang="zh-CN" sz="2800" b="1" dirty="0">
                <a:solidFill>
                  <a:srgbClr val="FF0000"/>
                </a:solidFill>
              </a:rPr>
              <a:t>101%</a:t>
            </a:r>
            <a:r>
              <a:rPr lang="en-US" altLang="zh-CN" sz="2800" b="1" dirty="0"/>
              <a:t>,</a:t>
            </a:r>
          </a:p>
          <a:p>
            <a:r>
              <a:rPr lang="en-US" altLang="zh-CN" sz="2800" b="1" dirty="0"/>
              <a:t>from </a:t>
            </a:r>
            <a:r>
              <a:rPr lang="en-US" altLang="zh-CN" sz="2800" b="1" dirty="0">
                <a:solidFill>
                  <a:srgbClr val="FF0000"/>
                </a:solidFill>
              </a:rPr>
              <a:t>3.85</a:t>
            </a:r>
            <a:r>
              <a:rPr lang="en-US" altLang="zh-CN" sz="2800" b="1" dirty="0"/>
              <a:t> GB/s to </a:t>
            </a:r>
            <a:r>
              <a:rPr lang="en-US" altLang="zh-CN" sz="2800" b="1" dirty="0">
                <a:solidFill>
                  <a:srgbClr val="FF0000"/>
                </a:solidFill>
              </a:rPr>
              <a:t>7.75</a:t>
            </a:r>
            <a:r>
              <a:rPr lang="en-US" altLang="zh-CN" sz="2800" b="1" dirty="0"/>
              <a:t> GB/s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5383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42EB8B-B603-420A-3D89-F1AE369AA861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227879-1A90-B413-A0C5-C5BFDEB42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73" y="1208972"/>
            <a:ext cx="5915002" cy="52439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922FFD-2EBE-0AFF-6AEF-D539C264D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694" y="1760054"/>
            <a:ext cx="4160428" cy="402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93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42EB8B-B603-420A-3D89-F1AE369AA861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D7FCD3-7208-F786-89B8-D6C098FD1EA8}"/>
              </a:ext>
            </a:extLst>
          </p:cNvPr>
          <p:cNvSpPr txBox="1"/>
          <p:nvPr/>
        </p:nvSpPr>
        <p:spPr>
          <a:xfrm>
            <a:off x="1638556" y="2460902"/>
            <a:ext cx="10058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By using shared memory, the flops now is </a:t>
            </a:r>
            <a:r>
              <a:rPr lang="en-US" altLang="zh-CN" sz="2800" b="1" dirty="0">
                <a:solidFill>
                  <a:srgbClr val="FF0000"/>
                </a:solidFill>
              </a:rPr>
              <a:t>1.60E12</a:t>
            </a:r>
            <a:r>
              <a:rPr lang="en-US" altLang="zh-CN" sz="2800" b="1" dirty="0"/>
              <a:t> ,</a:t>
            </a:r>
          </a:p>
          <a:p>
            <a:r>
              <a:rPr lang="en-US" altLang="zh-CN" sz="2800" b="1" dirty="0"/>
              <a:t>compared to the coalesce kernel, which has </a:t>
            </a:r>
            <a:r>
              <a:rPr lang="en-US" altLang="zh-CN" sz="2800" b="1" dirty="0">
                <a:solidFill>
                  <a:srgbClr val="FF0000"/>
                </a:solidFill>
              </a:rPr>
              <a:t>1.16E12 flops</a:t>
            </a:r>
            <a:r>
              <a:rPr lang="en-US" altLang="zh-CN" sz="2800" b="1" dirty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51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42EB8B-B603-420A-3D89-F1AE369AA861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88753B-5213-C3A1-2023-FC0169AEFF99}"/>
              </a:ext>
            </a:extLst>
          </p:cNvPr>
          <p:cNvSpPr txBox="1"/>
          <p:nvPr/>
        </p:nvSpPr>
        <p:spPr>
          <a:xfrm>
            <a:off x="988043" y="1178287"/>
            <a:ext cx="76343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By profiling the tiled kernel, I can tell that:</a:t>
            </a:r>
          </a:p>
          <a:p>
            <a:endParaRPr lang="en-US" altLang="zh-CN" dirty="0"/>
          </a:p>
        </p:txBody>
      </p:sp>
      <p:pic>
        <p:nvPicPr>
          <p:cNvPr id="7" name="图片 6" descr="图形用户界面&#10;&#10;中度可信度描述已自动生成">
            <a:extLst>
              <a:ext uri="{FF2B5EF4-FFF2-40B4-BE49-F238E27FC236}">
                <a16:creationId xmlns:a16="http://schemas.microsoft.com/office/drawing/2014/main" id="{84B56ED8-4630-9AFE-B3BA-C40B7C4A1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2" y="1921069"/>
            <a:ext cx="11326695" cy="362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28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42EB8B-B603-420A-3D89-F1AE369AA861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A24BCF-11FC-849B-3653-3B78C5277582}"/>
              </a:ext>
            </a:extLst>
          </p:cNvPr>
          <p:cNvSpPr txBox="1"/>
          <p:nvPr/>
        </p:nvSpPr>
        <p:spPr>
          <a:xfrm>
            <a:off x="955824" y="1307991"/>
            <a:ext cx="1064294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Thread coarsening: make each thread do more things.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A simple idea is one thread now load and compute more elements.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Another idea is to change the size of A_TILE and B_TILE, this doesn’t change the global load to compute C_TILE, but makes each thread compute more elements.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For example:</a:t>
            </a:r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 err="1"/>
              <a:t>i</a:t>
            </a:r>
            <a:r>
              <a:rPr lang="en-US" altLang="zh-CN" sz="2000" b="1" dirty="0"/>
              <a:t>)  A_TILE = 64 x 64, B_TILE = 64 x 64</a:t>
            </a:r>
          </a:p>
          <a:p>
            <a:r>
              <a:rPr lang="en-US" altLang="zh-CN" sz="2000" b="1" dirty="0"/>
              <a:t>ii) A_TILE = 64 x 8,   B_TILE = 8 x 64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Both results in a 64 x 64 C_ACCUMULATE.</a:t>
            </a:r>
          </a:p>
          <a:p>
            <a:r>
              <a:rPr lang="en-US" altLang="zh-CN" sz="2000" b="1" dirty="0"/>
              <a:t>If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) and ii) share the same launch settings, threads in ii) compute 8x elements.</a:t>
            </a:r>
          </a:p>
        </p:txBody>
      </p:sp>
    </p:spTree>
    <p:extLst>
      <p:ext uri="{BB962C8B-B14F-4D97-AF65-F5344CB8AC3E}">
        <p14:creationId xmlns:p14="http://schemas.microsoft.com/office/powerpoint/2010/main" val="3486770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42EB8B-B603-420A-3D89-F1AE369AA861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6C2349-63EC-CC63-564A-BDB1A58AA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295" y="1883716"/>
            <a:ext cx="9413410" cy="24550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4BC011E-3D17-DA76-1E5C-61DB9926290E}"/>
              </a:ext>
            </a:extLst>
          </p:cNvPr>
          <p:cNvSpPr txBox="1"/>
          <p:nvPr/>
        </p:nvSpPr>
        <p:spPr>
          <a:xfrm>
            <a:off x="2788204" y="5455716"/>
            <a:ext cx="661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 will illustrate this kernel more specifically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25235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9E5EDD4-E834-ACA9-751C-DABEBA015FFB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ED71CA-971E-9972-207D-81A937F5BA20}"/>
              </a:ext>
            </a:extLst>
          </p:cNvPr>
          <p:cNvSpPr txBox="1"/>
          <p:nvPr/>
        </p:nvSpPr>
        <p:spPr>
          <a:xfrm>
            <a:off x="262352" y="1227383"/>
            <a:ext cx="10082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Load 4 elements each thread in to shared memory.</a:t>
            </a:r>
            <a:endParaRPr lang="zh-CN" altLang="en-US" sz="2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3752BC-DD11-1251-DC15-9CD4B21E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723" y="2757394"/>
            <a:ext cx="4372585" cy="13432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945BA7-3EEF-61BA-07CD-AF5AC1C1C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600" y="5107397"/>
            <a:ext cx="8900800" cy="13432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DE0AF40-6CE8-3AE9-F945-08EFFE35B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046" y="2339334"/>
            <a:ext cx="4520276" cy="217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66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91E693-D56E-AC65-102B-82E2E4BE7FD3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8FE190-84FB-E69F-03C9-1CEA0A509C4F}"/>
              </a:ext>
            </a:extLst>
          </p:cNvPr>
          <p:cNvSpPr txBox="1"/>
          <p:nvPr/>
        </p:nvSpPr>
        <p:spPr>
          <a:xfrm>
            <a:off x="207120" y="1208972"/>
            <a:ext cx="8567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Compute a sub-square 8 x 8 matrix per thread.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F02DDC-D63B-5238-DF90-ECB91D53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20" y="2310050"/>
            <a:ext cx="4263032" cy="33389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7CC973-2E2A-FE92-C65B-B99DECFF5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58" y="2130068"/>
            <a:ext cx="5292305" cy="420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8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2BEEE4-2155-404D-A624-1289327E46F5}"/>
              </a:ext>
            </a:extLst>
          </p:cNvPr>
          <p:cNvSpPr txBox="1"/>
          <p:nvPr/>
        </p:nvSpPr>
        <p:spPr>
          <a:xfrm>
            <a:off x="1534228" y="1374668"/>
            <a:ext cx="971473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This mini-project proves:</a:t>
            </a:r>
          </a:p>
          <a:p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I have basic skills in using </a:t>
            </a:r>
            <a:r>
              <a:rPr lang="en-US" altLang="zh-CN" sz="2400" b="1" dirty="0" err="1"/>
              <a:t>cuda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ncu</a:t>
            </a:r>
            <a:r>
              <a:rPr lang="en-US" altLang="zh-CN" sz="2400" b="1" dirty="0"/>
              <a:t> profiler, git, </a:t>
            </a:r>
            <a:r>
              <a:rPr lang="en-US" altLang="zh-CN" sz="2400" b="1" dirty="0" err="1"/>
              <a:t>CMake</a:t>
            </a: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I understand how </a:t>
            </a:r>
            <a:r>
              <a:rPr lang="en-US" altLang="zh-CN" sz="2400" b="1" dirty="0" err="1"/>
              <a:t>cuda</a:t>
            </a:r>
            <a:r>
              <a:rPr lang="en-US" altLang="zh-CN" sz="2400" b="1" dirty="0"/>
              <a:t> programming model works and the basic </a:t>
            </a:r>
            <a:r>
              <a:rPr lang="en-US" altLang="zh-CN" sz="2400" b="1" dirty="0" err="1"/>
              <a:t>gpu</a:t>
            </a:r>
            <a:r>
              <a:rPr lang="en-US" altLang="zh-CN" sz="2400" b="1" dirty="0"/>
              <a:t>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I can optimize </a:t>
            </a:r>
            <a:r>
              <a:rPr lang="en-US" altLang="zh-CN" sz="2400" b="1" dirty="0" err="1"/>
              <a:t>cuda</a:t>
            </a:r>
            <a:r>
              <a:rPr lang="en-US" altLang="zh-CN" sz="2400" b="1" dirty="0"/>
              <a:t> kernel based on profiling result</a:t>
            </a:r>
          </a:p>
          <a:p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I have patience to learn new things and deal with bugs.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948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11D8EF-DB85-64E7-16C2-35F160F19A8B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D253B0-9D73-8FB4-BB73-2EA7609FED42}"/>
              </a:ext>
            </a:extLst>
          </p:cNvPr>
          <p:cNvSpPr txBox="1"/>
          <p:nvPr/>
        </p:nvSpPr>
        <p:spPr>
          <a:xfrm>
            <a:off x="773251" y="1294889"/>
            <a:ext cx="1021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Let me compare </a:t>
            </a:r>
            <a:r>
              <a:rPr lang="en-US" altLang="zh-CN" sz="2000" b="1" dirty="0">
                <a:solidFill>
                  <a:srgbClr val="FF0000"/>
                </a:solidFill>
              </a:rPr>
              <a:t>the load/store instruction </a:t>
            </a:r>
            <a:r>
              <a:rPr lang="en-US" altLang="zh-CN" sz="2000" b="1" dirty="0"/>
              <a:t>per element computation per thread needs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2BFDF3-F369-E3F8-DD57-8681991CF083}"/>
              </a:ext>
            </a:extLst>
          </p:cNvPr>
          <p:cNvSpPr txBox="1"/>
          <p:nvPr/>
        </p:nvSpPr>
        <p:spPr>
          <a:xfrm>
            <a:off x="1166013" y="2442492"/>
            <a:ext cx="96410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i</a:t>
            </a:r>
            <a:r>
              <a:rPr lang="en-US" altLang="zh-CN" sz="2000" b="1" dirty="0"/>
              <a:t>) A_TILE: 32 x 32, B_TILE: 32 x 32, N = 2048, step = 64, global load into </a:t>
            </a:r>
            <a:r>
              <a:rPr lang="en-US" altLang="zh-CN" sz="2000" b="1" dirty="0" err="1"/>
              <a:t>smem</a:t>
            </a:r>
            <a:r>
              <a:rPr lang="en-US" altLang="zh-CN" sz="2000" b="1" dirty="0"/>
              <a:t>: 64 x 2, </a:t>
            </a:r>
            <a:r>
              <a:rPr lang="en-US" altLang="zh-CN" sz="2000" b="1" dirty="0" err="1"/>
              <a:t>smem</a:t>
            </a:r>
            <a:r>
              <a:rPr lang="en-US" altLang="zh-CN" sz="2000" b="1" dirty="0"/>
              <a:t> load:  64 x 32 x 2, global store: 1, compute 1 element.</a:t>
            </a:r>
          </a:p>
          <a:p>
            <a:r>
              <a:rPr lang="en-US" altLang="zh-CN" sz="2000" b="1" dirty="0"/>
              <a:t>1 element computation needs: 128 global load, 4096 </a:t>
            </a:r>
            <a:r>
              <a:rPr lang="en-US" altLang="zh-CN" sz="2000" b="1" dirty="0" err="1"/>
              <a:t>smem</a:t>
            </a:r>
            <a:r>
              <a:rPr lang="en-US" altLang="zh-CN" sz="2000" b="1" dirty="0"/>
              <a:t> load, 1 global store.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ii) A_TILE = 128 x 8, B_TILE = 8 x 128, N = 2048, step = 256,</a:t>
            </a:r>
          </a:p>
          <a:p>
            <a:r>
              <a:rPr lang="en-US" altLang="zh-CN" sz="2000" b="1" dirty="0"/>
              <a:t>global load into </a:t>
            </a:r>
            <a:r>
              <a:rPr lang="en-US" altLang="zh-CN" sz="2000" b="1" dirty="0" err="1"/>
              <a:t>smem</a:t>
            </a:r>
            <a:r>
              <a:rPr lang="en-US" altLang="zh-CN" sz="2000" b="1" dirty="0"/>
              <a:t>: 256 x 2 x 4, </a:t>
            </a:r>
            <a:r>
              <a:rPr lang="en-US" altLang="zh-CN" sz="2000" b="1" dirty="0" err="1"/>
              <a:t>smem</a:t>
            </a:r>
            <a:r>
              <a:rPr lang="en-US" altLang="zh-CN" sz="2000" b="1" dirty="0"/>
              <a:t> load: 256 x 8 x (8 + 8), global store: 64</a:t>
            </a:r>
          </a:p>
          <a:p>
            <a:r>
              <a:rPr lang="en-US" altLang="zh-CN" sz="2000" b="1" dirty="0"/>
              <a:t>compute 64 element.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1 element computation needs: 32 global load, 512 </a:t>
            </a:r>
            <a:r>
              <a:rPr lang="en-US" altLang="zh-CN" sz="2000" b="1" dirty="0" err="1"/>
              <a:t>smem</a:t>
            </a:r>
            <a:r>
              <a:rPr lang="en-US" altLang="zh-CN" sz="2000" b="1" dirty="0"/>
              <a:t> load, 1 global store.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(ignore registers usage for now.)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63273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6396B04-8960-12F8-B652-B8DEE7F88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92" y="3329751"/>
            <a:ext cx="11068945" cy="140930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BEE3CE-867E-1127-933D-62374499D260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4C8F50-9FA9-1EAE-5CF8-35457B002002}"/>
              </a:ext>
            </a:extLst>
          </p:cNvPr>
          <p:cNvSpPr txBox="1"/>
          <p:nvPr/>
        </p:nvSpPr>
        <p:spPr>
          <a:xfrm>
            <a:off x="1239657" y="1769136"/>
            <a:ext cx="1021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Let me compare </a:t>
            </a:r>
            <a:r>
              <a:rPr lang="en-US" altLang="zh-CN" sz="2000" b="1" dirty="0">
                <a:solidFill>
                  <a:srgbClr val="FF0000"/>
                </a:solidFill>
              </a:rPr>
              <a:t>the load/store instruction </a:t>
            </a:r>
            <a:r>
              <a:rPr lang="en-US" altLang="zh-CN" sz="2000" b="1" dirty="0"/>
              <a:t>per element computation per thread needs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055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EA703A6-FA07-48F8-A103-D3F2396D9F43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41A2A0-5F6A-3BED-08C2-C1A40CED6828}"/>
              </a:ext>
            </a:extLst>
          </p:cNvPr>
          <p:cNvSpPr txBox="1"/>
          <p:nvPr/>
        </p:nvSpPr>
        <p:spPr>
          <a:xfrm>
            <a:off x="969633" y="1626281"/>
            <a:ext cx="4713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Vectorize load: float4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FFF908-CEAF-1F17-D1DF-840E6AB56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064" y="3130359"/>
            <a:ext cx="10717121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80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FC7FFF-B4D7-30A1-696E-E620727B2FFA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AAA6A0-A128-BEAE-F236-52030BBE408F}"/>
              </a:ext>
            </a:extLst>
          </p:cNvPr>
          <p:cNvSpPr txBox="1"/>
          <p:nvPr/>
        </p:nvSpPr>
        <p:spPr>
          <a:xfrm>
            <a:off x="2278840" y="1331710"/>
            <a:ext cx="76343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The kernel 7, which uses vectorize memory access, works pretty good now, but there are still bottlenecks. 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From the profiler, I can tell that the two main bottleneck:</a:t>
            </a:r>
          </a:p>
          <a:p>
            <a:r>
              <a:rPr lang="en-US" altLang="zh-CN" sz="2000" b="1" dirty="0"/>
              <a:t>One is uncoalesced global memory store in C, the other is bank conflict.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I will illustrate these two bottlenecks more specifically.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FC5F1C-75B9-CBB7-04C7-750553957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24" y="4618182"/>
            <a:ext cx="11616558" cy="14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87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5317F1-AB4E-AE08-5F59-8DDDDAC31B11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BC26F5-C324-88D6-ADBB-DC11B2D6D2A9}"/>
              </a:ext>
            </a:extLst>
          </p:cNvPr>
          <p:cNvSpPr txBox="1"/>
          <p:nvPr/>
        </p:nvSpPr>
        <p:spPr>
          <a:xfrm>
            <a:off x="778365" y="952496"/>
            <a:ext cx="10635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Let me start by bank conflict of shared memory first.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Bank conflict happens within a warp.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Shared memory has 32 banks that are organized such that successive 32-bit words map to successive banks. Each bank has a bandwidth of 32 bits(a single float32) per clock cycle.</a:t>
            </a:r>
            <a:endParaRPr lang="zh-CN" altLang="en-US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4B2892-6F36-5614-C309-278975666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905" y="3534223"/>
            <a:ext cx="7718190" cy="30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84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B151FA-8979-1129-A213-FE0B5094BCD7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E6934B-F788-EDFE-A535-9CABE5F0B891}"/>
              </a:ext>
            </a:extLst>
          </p:cNvPr>
          <p:cNvSpPr txBox="1"/>
          <p:nvPr/>
        </p:nvSpPr>
        <p:spPr>
          <a:xfrm>
            <a:off x="1198743" y="1724472"/>
            <a:ext cx="97945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There are 4 patterns when multiple threads within a warp access shared memory.</a:t>
            </a:r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Each thread access different bank accordingly. The optimal pattern.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Each thread access random different bank. Not bad.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There are some threads accessing the same word in the same bank. Not bad.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There are threads accessing the same bank, but different words. Bad.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15135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36511A-F651-AA6C-087B-D99F64906AB7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0E78F1-969E-2DA6-B0B8-1D14F3235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929694" y="-589121"/>
            <a:ext cx="155936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D17863B-BC6E-53E8-F338-DB410D60A516}"/>
              </a:ext>
            </a:extLst>
          </p:cNvPr>
          <p:cNvSpPr txBox="1"/>
          <p:nvPr/>
        </p:nvSpPr>
        <p:spPr>
          <a:xfrm>
            <a:off x="1723447" y="4972990"/>
            <a:ext cx="88872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Each thread access different bank accordingly. The optimal pattern.</a:t>
            </a:r>
          </a:p>
        </p:txBody>
      </p:sp>
    </p:spTree>
    <p:extLst>
      <p:ext uri="{BB962C8B-B14F-4D97-AF65-F5344CB8AC3E}">
        <p14:creationId xmlns:p14="http://schemas.microsoft.com/office/powerpoint/2010/main" val="2158742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A8EB0A0-25DF-083A-0EB3-626B9AC0A62F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2D3A22-471A-3026-072A-B90D363D8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349010" y="-746990"/>
            <a:ext cx="1493979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3C55A9B-CAB1-9123-4E26-7A0A6378A3C2}"/>
              </a:ext>
            </a:extLst>
          </p:cNvPr>
          <p:cNvSpPr txBox="1"/>
          <p:nvPr/>
        </p:nvSpPr>
        <p:spPr>
          <a:xfrm>
            <a:off x="2786158" y="5062394"/>
            <a:ext cx="69730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Each thread access random different bank. Not bad.</a:t>
            </a:r>
          </a:p>
        </p:txBody>
      </p:sp>
    </p:spTree>
    <p:extLst>
      <p:ext uri="{BB962C8B-B14F-4D97-AF65-F5344CB8AC3E}">
        <p14:creationId xmlns:p14="http://schemas.microsoft.com/office/powerpoint/2010/main" val="1893184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3A063B-2752-F760-3E1A-835A52C6E909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0359DA-B269-DEF7-4B82-0F18BCE28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085936" y="-693472"/>
            <a:ext cx="1688733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88192C-4600-8B10-9545-4D4B08A86A7C}"/>
              </a:ext>
            </a:extLst>
          </p:cNvPr>
          <p:cNvSpPr txBox="1"/>
          <p:nvPr/>
        </p:nvSpPr>
        <p:spPr>
          <a:xfrm>
            <a:off x="1448309" y="5177504"/>
            <a:ext cx="10641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There are some threads accessing the same word in the same bank. Not bad.</a:t>
            </a:r>
          </a:p>
        </p:txBody>
      </p:sp>
    </p:spTree>
    <p:extLst>
      <p:ext uri="{BB962C8B-B14F-4D97-AF65-F5344CB8AC3E}">
        <p14:creationId xmlns:p14="http://schemas.microsoft.com/office/powerpoint/2010/main" val="3146182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4141DE-7D80-FEF4-266A-AF8F2DE247B6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9972CB-7536-7529-D107-EAB2EECBF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809864" y="-1043274"/>
            <a:ext cx="1627188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3B1E57-4165-178C-CF2C-1F952E07D626}"/>
              </a:ext>
            </a:extLst>
          </p:cNvPr>
          <p:cNvSpPr txBox="1"/>
          <p:nvPr/>
        </p:nvSpPr>
        <p:spPr>
          <a:xfrm>
            <a:off x="1797092" y="4488129"/>
            <a:ext cx="85978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There are threads accessing the same bank, but different words. Bad. When multiple addresses fall into the same bank, the request must be serialized. In the picture above, a two-way bank conflict occurs.</a:t>
            </a:r>
          </a:p>
        </p:txBody>
      </p:sp>
    </p:spTree>
    <p:extLst>
      <p:ext uri="{BB962C8B-B14F-4D97-AF65-F5344CB8AC3E}">
        <p14:creationId xmlns:p14="http://schemas.microsoft.com/office/powerpoint/2010/main" val="298169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B0AA00-1B24-70D8-6972-5B91CC58DF3C}"/>
              </a:ext>
            </a:extLst>
          </p:cNvPr>
          <p:cNvSpPr txBox="1"/>
          <p:nvPr/>
        </p:nvSpPr>
        <p:spPr>
          <a:xfrm>
            <a:off x="1841074" y="951220"/>
            <a:ext cx="96554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This presentation has 4 parts:</a:t>
            </a:r>
          </a:p>
          <a:p>
            <a:endParaRPr lang="en-US" altLang="zh-CN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00B0F0"/>
                </a:solidFill>
              </a:rPr>
              <a:t>Profile result demonstration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Todo</a:t>
            </a:r>
            <a:r>
              <a:rPr lang="zh-CN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</a:t>
            </a:r>
            <a:r>
              <a:rPr lang="zh-CN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confusion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CF90E8"/>
                </a:solidFill>
              </a:rPr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1771195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2A74F3-3973-72F6-DEA5-4320E6DF53CD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81A0F2-90D6-49A3-BE72-3BB3A0555515}"/>
              </a:ext>
            </a:extLst>
          </p:cNvPr>
          <p:cNvSpPr txBox="1"/>
          <p:nvPr/>
        </p:nvSpPr>
        <p:spPr>
          <a:xfrm>
            <a:off x="853031" y="1202835"/>
            <a:ext cx="5517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Why my kernel 7 suffers from bank conflict:</a:t>
            </a:r>
            <a:endParaRPr lang="zh-CN" altLang="en-US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E1E5C0-D1C5-9518-6093-1B8EC2619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272" y="2203121"/>
            <a:ext cx="9056038" cy="35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89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A1155F-45DD-1F11-B6A6-360E59DF9906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454803-8E08-3706-29D9-077EAD311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71" y="1515818"/>
            <a:ext cx="5386801" cy="45796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DC8577-AFAC-5797-77FC-22F3B2B3E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421" y="1313298"/>
            <a:ext cx="5994651" cy="469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56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DEF014-86BF-A3CE-1959-38E81315CCA1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E0E1D4-5CFC-B592-AE06-24A28E54F376}"/>
              </a:ext>
            </a:extLst>
          </p:cNvPr>
          <p:cNvSpPr txBox="1"/>
          <p:nvPr/>
        </p:nvSpPr>
        <p:spPr>
          <a:xfrm>
            <a:off x="1350121" y="2595914"/>
            <a:ext cx="100747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In fact, the shared memory access pattern is even worse for B, </a:t>
            </a:r>
          </a:p>
          <a:p>
            <a:r>
              <a:rPr lang="en-US" altLang="zh-CN" sz="2400" b="1" dirty="0"/>
              <a:t>which results in a 4-way conflict.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Before thinking how to resolve bank conflict, let me check another problem, uncoalesced global store.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57582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C1AB39-C40A-965E-9B72-EC75E0CCE14F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F3A5F3-E08E-DA30-7CFA-35DF8A31F300}"/>
              </a:ext>
            </a:extLst>
          </p:cNvPr>
          <p:cNvSpPr txBox="1"/>
          <p:nvPr/>
        </p:nvSpPr>
        <p:spPr>
          <a:xfrm>
            <a:off x="1804252" y="2295620"/>
            <a:ext cx="92912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inherit"/>
              </a:rPr>
              <a:t>Each cache line in the GPU is dedicated by sectors</a:t>
            </a:r>
            <a:r>
              <a:rPr lang="en-US" altLang="zh-CN" b="0" i="0" dirty="0">
                <a:effectLst/>
                <a:latin typeface="gg sans"/>
              </a:rPr>
              <a:t>, which are the smallest unit of memory </a:t>
            </a:r>
            <a:r>
              <a:rPr lang="en-US" altLang="zh-CN" dirty="0">
                <a:latin typeface="gg sans"/>
              </a:rPr>
              <a:t>that</a:t>
            </a:r>
            <a:r>
              <a:rPr lang="en-US" altLang="zh-CN" b="0" i="0" dirty="0">
                <a:effectLst/>
                <a:latin typeface="gg sans"/>
              </a:rPr>
              <a:t> can </a:t>
            </a:r>
            <a:r>
              <a:rPr lang="en-US" altLang="zh-CN" dirty="0">
                <a:latin typeface="gg sans"/>
              </a:rPr>
              <a:t>be </a:t>
            </a:r>
            <a:r>
              <a:rPr lang="en-US" altLang="zh-CN" b="0" i="0" dirty="0">
                <a:effectLst/>
                <a:latin typeface="gg sans"/>
              </a:rPr>
              <a:t>transferred into the cache</a:t>
            </a:r>
            <a:r>
              <a:rPr lang="en-US" altLang="zh-CN" b="0" i="0" dirty="0">
                <a:effectLst/>
                <a:latin typeface="inherit"/>
              </a:rPr>
              <a:t>. What it is telling </a:t>
            </a:r>
            <a:r>
              <a:rPr lang="en-US" altLang="zh-CN" dirty="0">
                <a:latin typeface="inherit"/>
              </a:rPr>
              <a:t>me</a:t>
            </a:r>
            <a:r>
              <a:rPr lang="en-US" altLang="zh-CN" b="0" i="0" dirty="0">
                <a:effectLst/>
                <a:latin typeface="inherit"/>
              </a:rPr>
              <a:t> is that out of the 32 bytes that need to be fetched to get a full sector</a:t>
            </a:r>
            <a:r>
              <a:rPr lang="en-US" altLang="zh-CN" b="0" i="0" dirty="0">
                <a:effectLst/>
                <a:latin typeface="gg sans"/>
              </a:rPr>
              <a:t>, only 1 byte is read by </a:t>
            </a:r>
            <a:r>
              <a:rPr lang="en-US" altLang="zh-CN" dirty="0">
                <a:latin typeface="gg sans"/>
              </a:rPr>
              <a:t>my</a:t>
            </a:r>
            <a:r>
              <a:rPr lang="en-US" altLang="zh-CN" b="0" i="0" dirty="0">
                <a:effectLst/>
                <a:latin typeface="gg sans"/>
              </a:rPr>
              <a:t> kernel, whereas the rest is just eating up cache space and bandwidth.</a:t>
            </a:r>
          </a:p>
          <a:p>
            <a:endParaRPr lang="en-US" altLang="zh-CN" dirty="0">
              <a:latin typeface="gg sans"/>
            </a:endParaRPr>
          </a:p>
          <a:p>
            <a:r>
              <a:rPr lang="en-US" altLang="zh-CN" dirty="0">
                <a:latin typeface="gg sans"/>
              </a:rPr>
              <a:t>Remember that in kernel 7, each thread computes an 8 x 8 square submatrix of C. Why it is bad ?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35AEF39-5AA9-CF51-0BA5-87AACB199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17" y="1210373"/>
            <a:ext cx="11903565" cy="4538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DD4441-0A34-3918-D237-26ADD9AFB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16" y="4804446"/>
            <a:ext cx="11903565" cy="103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58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4091B99-6A5E-1918-373C-63FC66434FC4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794944-786F-8066-9CB7-4911EAE31323}"/>
              </a:ext>
            </a:extLst>
          </p:cNvPr>
          <p:cNvSpPr txBox="1"/>
          <p:nvPr/>
        </p:nvSpPr>
        <p:spPr>
          <a:xfrm>
            <a:off x="2600517" y="5644295"/>
            <a:ext cx="6776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That is why only 4 bytes from a 32 bytes fetch is useful. </a:t>
            </a:r>
          </a:p>
          <a:p>
            <a:r>
              <a:rPr lang="en-US" altLang="zh-CN" sz="2000" b="1" dirty="0"/>
              <a:t>I need to avoid stride between threads .</a:t>
            </a:r>
            <a:endParaRPr lang="zh-CN" altLang="en-US" sz="2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282735-F694-2DF9-38A5-74866E4BC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48" y="2190775"/>
            <a:ext cx="10719141" cy="301892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4E7E911-12C9-2485-8070-3A545995D4F1}"/>
              </a:ext>
            </a:extLst>
          </p:cNvPr>
          <p:cNvSpPr txBox="1"/>
          <p:nvPr/>
        </p:nvSpPr>
        <p:spPr>
          <a:xfrm>
            <a:off x="239340" y="1186636"/>
            <a:ext cx="4979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Global store pattern of C: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53413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70D929-5EA8-CCC5-25C5-DC15A7DA2772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9F4806-ECA1-4973-9828-6106C35F4113}"/>
              </a:ext>
            </a:extLst>
          </p:cNvPr>
          <p:cNvSpPr txBox="1"/>
          <p:nvPr/>
        </p:nvSpPr>
        <p:spPr>
          <a:xfrm>
            <a:off x="1307162" y="1969948"/>
            <a:ext cx="102302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Let me conclude the two problems:</a:t>
            </a:r>
          </a:p>
          <a:p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The access pattern for shared memory is bad, I need to arrange how threads within a warp access shared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The global store pattern is bad due to stride between threads. I need to arrange how threads within a warp access global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r>
              <a:rPr lang="en-US" altLang="zh-CN" sz="2000" b="1" dirty="0"/>
              <a:t>Now the optimization direction is quite clear, in addition to block level parallelism, I need to introduce the warp level parallelism.</a:t>
            </a:r>
          </a:p>
        </p:txBody>
      </p:sp>
    </p:spTree>
    <p:extLst>
      <p:ext uri="{BB962C8B-B14F-4D97-AF65-F5344CB8AC3E}">
        <p14:creationId xmlns:p14="http://schemas.microsoft.com/office/powerpoint/2010/main" val="3716740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415590D-8F86-441B-8686-DFDC5C270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90" y="2408316"/>
            <a:ext cx="11879017" cy="17058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5073A1-58A3-3F75-4221-F0A800AB41F7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CA1060-874A-5001-CB77-E6A2C351F599}"/>
              </a:ext>
            </a:extLst>
          </p:cNvPr>
          <p:cNvSpPr txBox="1"/>
          <p:nvPr/>
        </p:nvSpPr>
        <p:spPr>
          <a:xfrm>
            <a:off x="1098508" y="4768381"/>
            <a:ext cx="9536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 choose the second way, thread-level matrix computations issued to </a:t>
            </a:r>
            <a:r>
              <a:rPr lang="en-US" altLang="zh-CN" sz="2000" b="1" dirty="0" err="1"/>
              <a:t>cuda</a:t>
            </a:r>
            <a:r>
              <a:rPr lang="en-US" altLang="zh-CN" sz="2000" b="1" dirty="0"/>
              <a:t> cores.</a:t>
            </a:r>
          </a:p>
          <a:p>
            <a:r>
              <a:rPr lang="en-US" altLang="zh-CN" sz="2000" b="1" dirty="0"/>
              <a:t>Utilizing tensor cores typically needs mixed precision.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888A1B-CED2-73B5-36D5-060A86683096}"/>
              </a:ext>
            </a:extLst>
          </p:cNvPr>
          <p:cNvSpPr txBox="1"/>
          <p:nvPr/>
        </p:nvSpPr>
        <p:spPr>
          <a:xfrm>
            <a:off x="276161" y="1274662"/>
            <a:ext cx="4504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The cutlass document says that . . .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28979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6DC90D0-3B34-9019-2880-E290A09AFE8F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8D6E02-D701-0B49-D325-99FB7A6DCBEB}"/>
              </a:ext>
            </a:extLst>
          </p:cNvPr>
          <p:cNvSpPr txBox="1"/>
          <p:nvPr/>
        </p:nvSpPr>
        <p:spPr>
          <a:xfrm>
            <a:off x="711881" y="1515817"/>
            <a:ext cx="1058617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To think in warp level:</a:t>
            </a:r>
          </a:p>
          <a:p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256 threads per block means 8 warps per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The size of A_TILE is 128 x 8, means each thread loads 4 elements, means each warp loads 4 x 32 = 128 elements. This is the same for B_TILE.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The size of C_TILE is 128 x 128, means each thread computes 64 elements, means each warp computes 64 x 32 = 2048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971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5CC7E4-F2B6-A22C-2E9D-37C4B244B6E7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89FE4A3-08B4-1A81-89DA-F20823E68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10673"/>
            <a:ext cx="5444297" cy="322466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F4748E1-666B-CCED-00F5-0B40EF2DD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96" y="4843610"/>
            <a:ext cx="5444297" cy="134458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2323A14-A028-5642-1E37-A43A680A2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509" y="1403411"/>
            <a:ext cx="5443240" cy="409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04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1DCD9B-BDDD-095A-45A0-720E625F0CEA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501B3B-E34E-B4D8-7370-C8CFFA8B6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09" y="1339040"/>
            <a:ext cx="8977745" cy="16493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281AB1-3121-C79B-46E8-0A1BE881C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36" y="4410541"/>
            <a:ext cx="8894618" cy="181124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C083ADA-12BA-DDA1-83AC-EB942ED434A9}"/>
              </a:ext>
            </a:extLst>
          </p:cNvPr>
          <p:cNvSpPr txBox="1"/>
          <p:nvPr/>
        </p:nvSpPr>
        <p:spPr>
          <a:xfrm>
            <a:off x="1021563" y="3499407"/>
            <a:ext cx="7730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 avoid the bank conflict completely. I think this is impressive.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64583E-4B69-A90C-F7A0-0EFB1BD0083A}"/>
              </a:ext>
            </a:extLst>
          </p:cNvPr>
          <p:cNvSpPr txBox="1"/>
          <p:nvPr/>
        </p:nvSpPr>
        <p:spPr>
          <a:xfrm>
            <a:off x="10086109" y="1985818"/>
            <a:ext cx="170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kernel 07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FCE974-32F5-B0B2-AEBF-F545ED7628ED}"/>
              </a:ext>
            </a:extLst>
          </p:cNvPr>
          <p:cNvSpPr txBox="1"/>
          <p:nvPr/>
        </p:nvSpPr>
        <p:spPr>
          <a:xfrm>
            <a:off x="10002982" y="5085329"/>
            <a:ext cx="170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kernel 08</a:t>
            </a:r>
            <a:endParaRPr lang="zh-CN" altLang="en-US" sz="2400" b="1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38F1A32-EFF9-8C0C-04E4-E699FC524773}"/>
              </a:ext>
            </a:extLst>
          </p:cNvPr>
          <p:cNvCxnSpPr/>
          <p:nvPr/>
        </p:nvCxnSpPr>
        <p:spPr>
          <a:xfrm>
            <a:off x="10695709" y="2900218"/>
            <a:ext cx="0" cy="19950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5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5D3C83-F423-74EA-906E-98A8735541BE}"/>
              </a:ext>
            </a:extLst>
          </p:cNvPr>
          <p:cNvSpPr txBox="1"/>
          <p:nvPr/>
        </p:nvSpPr>
        <p:spPr>
          <a:xfrm>
            <a:off x="1754134" y="957358"/>
            <a:ext cx="868373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How I profile the kernel performance:</a:t>
            </a:r>
          </a:p>
          <a:p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I know that profile is almost as important as writing the kernel itself.</a:t>
            </a:r>
          </a:p>
          <a:p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On my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laptop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I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use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ncu</a:t>
            </a:r>
            <a:r>
              <a:rPr lang="en-US" altLang="zh-CN" sz="2000" b="1" dirty="0"/>
              <a:t> to help me collect the duration and flops and other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On cloud </a:t>
            </a:r>
            <a:r>
              <a:rPr lang="en-US" altLang="zh-CN" sz="2000" b="1" dirty="0" err="1"/>
              <a:t>gpu</a:t>
            </a:r>
            <a:r>
              <a:rPr lang="en-US" altLang="zh-CN" sz="2000" b="1" dirty="0"/>
              <a:t>, I can neither use </a:t>
            </a:r>
            <a:r>
              <a:rPr lang="en-US" altLang="zh-CN" sz="2000" b="1" dirty="0" err="1"/>
              <a:t>ncu</a:t>
            </a:r>
            <a:r>
              <a:rPr lang="en-US" altLang="zh-CN" sz="2000" b="1" dirty="0"/>
              <a:t> , nor lock the clock of </a:t>
            </a:r>
            <a:r>
              <a:rPr lang="en-US" altLang="zh-CN" sz="2000" b="1" dirty="0" err="1"/>
              <a:t>gpu</a:t>
            </a:r>
            <a:r>
              <a:rPr lang="en-US" altLang="zh-CN" sz="2000" b="1" dirty="0"/>
              <a:t>  due to lack of admin privilege. So, I can only use </a:t>
            </a:r>
            <a:r>
              <a:rPr lang="en-US" altLang="zh-CN" sz="2000" b="1" dirty="0" err="1"/>
              <a:t>cudaEvent</a:t>
            </a:r>
            <a:r>
              <a:rPr lang="en-US" altLang="zh-CN" sz="2000" b="1" dirty="0"/>
              <a:t> to time the kernel.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I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profile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many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times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to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ensure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basic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reproducibility.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When profiling, I avoid unnecessary process which might consume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The analysis is mainly focused on my laptop RTX 4060, I am sorry if it is not quite convincible or limited.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D3EFFD-A0E4-2DA3-9F67-05DE1B42F062}"/>
              </a:ext>
            </a:extLst>
          </p:cNvPr>
          <p:cNvSpPr txBox="1"/>
          <p:nvPr/>
        </p:nvSpPr>
        <p:spPr>
          <a:xfrm>
            <a:off x="612158" y="359131"/>
            <a:ext cx="6097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Profile result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529693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1DCD9B-BDDD-095A-45A0-720E625F0CEA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Optimization worklog and concept illustration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083ADA-12BA-DDA1-83AC-EB942ED434A9}"/>
              </a:ext>
            </a:extLst>
          </p:cNvPr>
          <p:cNvSpPr txBox="1"/>
          <p:nvPr/>
        </p:nvSpPr>
        <p:spPr>
          <a:xfrm>
            <a:off x="1089891" y="3428627"/>
            <a:ext cx="8198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 optimized the global store pattern: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4,194,304 = 524,288 x 8 (Remember the 8 elements stride in slide 34)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64583E-4B69-A90C-F7A0-0EFB1BD0083A}"/>
              </a:ext>
            </a:extLst>
          </p:cNvPr>
          <p:cNvSpPr txBox="1"/>
          <p:nvPr/>
        </p:nvSpPr>
        <p:spPr>
          <a:xfrm>
            <a:off x="10086109" y="1985818"/>
            <a:ext cx="170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kernel 07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FCE974-32F5-B0B2-AEBF-F545ED7628ED}"/>
              </a:ext>
            </a:extLst>
          </p:cNvPr>
          <p:cNvSpPr txBox="1"/>
          <p:nvPr/>
        </p:nvSpPr>
        <p:spPr>
          <a:xfrm>
            <a:off x="10002982" y="5085329"/>
            <a:ext cx="1707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kernel 08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38F1A32-EFF9-8C0C-04E4-E699FC524773}"/>
              </a:ext>
            </a:extLst>
          </p:cNvPr>
          <p:cNvCxnSpPr/>
          <p:nvPr/>
        </p:nvCxnSpPr>
        <p:spPr>
          <a:xfrm>
            <a:off x="10695709" y="2900218"/>
            <a:ext cx="0" cy="19950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06957A9-930E-8AEF-2EB4-441A96926A6C}"/>
              </a:ext>
            </a:extLst>
          </p:cNvPr>
          <p:cNvSpPr txBox="1"/>
          <p:nvPr/>
        </p:nvSpPr>
        <p:spPr>
          <a:xfrm>
            <a:off x="1653310" y="2142836"/>
            <a:ext cx="600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Number of sectors requested: 4,194,304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BEB065-5D8A-6FA2-F1FB-B3F170B8E40F}"/>
              </a:ext>
            </a:extLst>
          </p:cNvPr>
          <p:cNvSpPr txBox="1"/>
          <p:nvPr/>
        </p:nvSpPr>
        <p:spPr>
          <a:xfrm>
            <a:off x="1653310" y="5085329"/>
            <a:ext cx="600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Number of sectors requested: 524,288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12005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8C4963E-BDD4-DB39-42B4-4979629CF52A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Optimization worklog and concept illustration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55F4A6-9AE6-EC66-5751-F237A1E91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06" y="2319940"/>
            <a:ext cx="10289539" cy="267727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E72B0D6-4532-BAFD-D0DC-C79A64FE9552}"/>
              </a:ext>
            </a:extLst>
          </p:cNvPr>
          <p:cNvSpPr txBox="1"/>
          <p:nvPr/>
        </p:nvSpPr>
        <p:spPr>
          <a:xfrm>
            <a:off x="914401" y="1313299"/>
            <a:ext cx="3946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As cutlass document said: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351144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6DDCC3-E34A-7B9B-FD27-64FAC20C270B}"/>
              </a:ext>
            </a:extLst>
          </p:cNvPr>
          <p:cNvSpPr txBox="1"/>
          <p:nvPr/>
        </p:nvSpPr>
        <p:spPr>
          <a:xfrm>
            <a:off x="765066" y="1665980"/>
            <a:ext cx="105452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/>
              <a:t>Data transfers from global memory to shared memory have significantly higher latency compared to arithmetic operations. </a:t>
            </a:r>
          </a:p>
          <a:p>
            <a:pPr algn="just"/>
            <a:endParaRPr lang="en-US" altLang="zh-CN" sz="2000" b="1" dirty="0"/>
          </a:p>
          <a:p>
            <a:pPr algn="just"/>
            <a:r>
              <a:rPr lang="en-US" altLang="zh-CN" sz="2000" b="1" dirty="0"/>
              <a:t>During this time, threads are forced to stall, idly waiting for the data needed to compute TILE_A * TILE_B. </a:t>
            </a:r>
          </a:p>
          <a:p>
            <a:pPr algn="just"/>
            <a:endParaRPr lang="en-US" altLang="zh-CN" sz="2000" b="1" dirty="0"/>
          </a:p>
          <a:p>
            <a:pPr algn="just"/>
            <a:r>
              <a:rPr lang="en-US" altLang="zh-CN" sz="2000" b="1" dirty="0"/>
              <a:t>One way to mitigate this latency is by overlapping data transfers(</a:t>
            </a:r>
            <a:r>
              <a:rPr lang="en-US" altLang="zh-CN" sz="2000" b="1" dirty="0" err="1"/>
              <a:t>ld</a:t>
            </a:r>
            <a:r>
              <a:rPr lang="en-US" altLang="zh-CN" sz="2000" b="1" dirty="0"/>
              <a:t> instruction) with computations(</a:t>
            </a:r>
            <a:r>
              <a:rPr lang="en-US" altLang="zh-CN" sz="2000" b="1" dirty="0" err="1"/>
              <a:t>fma</a:t>
            </a:r>
            <a:r>
              <a:rPr lang="en-US" altLang="zh-CN" sz="2000" b="1" dirty="0"/>
              <a:t> instruction), leveraging instruction-level parallelism. </a:t>
            </a:r>
          </a:p>
          <a:p>
            <a:pPr algn="just"/>
            <a:endParaRPr lang="en-US" altLang="zh-CN" sz="2000" b="1" dirty="0"/>
          </a:p>
          <a:p>
            <a:pPr algn="just"/>
            <a:r>
              <a:rPr lang="en-US" altLang="zh-CN" sz="2000" b="1" dirty="0"/>
              <a:t>The pseudo code is as follows: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39B435-E99E-A65B-821B-17A69B505E21}"/>
              </a:ext>
            </a:extLst>
          </p:cNvPr>
          <p:cNvSpPr txBox="1"/>
          <p:nvPr/>
        </p:nvSpPr>
        <p:spPr>
          <a:xfrm>
            <a:off x="176436" y="183548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Optimization worklog and concept illustration</a:t>
            </a:r>
          </a:p>
        </p:txBody>
      </p:sp>
    </p:spTree>
    <p:extLst>
      <p:ext uri="{BB962C8B-B14F-4D97-AF65-F5344CB8AC3E}">
        <p14:creationId xmlns:p14="http://schemas.microsoft.com/office/powerpoint/2010/main" val="25445845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AB9FFA6-B7DE-8B48-D7C6-15C95E9B2BBA}"/>
              </a:ext>
            </a:extLst>
          </p:cNvPr>
          <p:cNvSpPr txBox="1"/>
          <p:nvPr/>
        </p:nvSpPr>
        <p:spPr>
          <a:xfrm>
            <a:off x="188710" y="345294"/>
            <a:ext cx="83600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Optimization worklog and concept illustration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B12A95F-4BC2-1D51-439F-9252687C9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71" y="1337509"/>
            <a:ext cx="5982535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63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C20ADEE-FF9D-CE49-8F9A-775C360AE867}"/>
              </a:ext>
            </a:extLst>
          </p:cNvPr>
          <p:cNvSpPr txBox="1"/>
          <p:nvPr/>
        </p:nvSpPr>
        <p:spPr>
          <a:xfrm>
            <a:off x="335996" y="127758"/>
            <a:ext cx="43894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Confusion and</a:t>
            </a:r>
            <a:r>
              <a:rPr lang="zh-CN" altLang="en-US" sz="3200" b="1" dirty="0">
                <a:solidFill>
                  <a:srgbClr val="ED7D31">
                    <a:lumMod val="60000"/>
                    <a:lumOff val="40000"/>
                  </a:srgbClr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ED7D31">
                    <a:lumMod val="60000"/>
                    <a:lumOff val="40000"/>
                  </a:srgbClr>
                </a:solidFill>
                <a:latin typeface="等线" panose="020F0502020204030204"/>
                <a:ea typeface="等线" panose="02010600030101010101" pitchFamily="2" charset="-122"/>
              </a:rPr>
              <a:t>TODO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E110C7-0CC5-0F7A-776C-6C4A2921D05E}"/>
              </a:ext>
            </a:extLst>
          </p:cNvPr>
          <p:cNvSpPr txBox="1"/>
          <p:nvPr/>
        </p:nvSpPr>
        <p:spPr>
          <a:xfrm>
            <a:off x="1049413" y="1968687"/>
            <a:ext cx="107211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The main problems are:</a:t>
            </a:r>
          </a:p>
          <a:p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Even kernel 8(</a:t>
            </a:r>
            <a:r>
              <a:rPr lang="en-US" altLang="zh-CN" sz="2000" b="1" dirty="0" err="1"/>
              <a:t>warp_tile</a:t>
            </a:r>
            <a:r>
              <a:rPr lang="en-US" altLang="zh-CN" sz="2000" b="1" dirty="0"/>
              <a:t>) solves the bank conflict and uncoalesced global store, the performance is worse than kernel 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Kernel 9(double buffering) performs even worse than kernel 8, this is because of excessive register usage.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48413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482538-5B95-07B6-157A-F7184D247C55}"/>
              </a:ext>
            </a:extLst>
          </p:cNvPr>
          <p:cNvSpPr txBox="1"/>
          <p:nvPr/>
        </p:nvSpPr>
        <p:spPr>
          <a:xfrm>
            <a:off x="335996" y="127758"/>
            <a:ext cx="43894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Confusion and</a:t>
            </a:r>
            <a:r>
              <a:rPr lang="zh-CN" altLang="en-US" sz="3200" b="1" dirty="0">
                <a:solidFill>
                  <a:srgbClr val="ED7D31">
                    <a:lumMod val="60000"/>
                    <a:lumOff val="40000"/>
                  </a:srgbClr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ED7D31">
                    <a:lumMod val="60000"/>
                    <a:lumOff val="40000"/>
                  </a:srgbClr>
                </a:solidFill>
                <a:latin typeface="等线" panose="020F0502020204030204"/>
                <a:ea typeface="等线" panose="02010600030101010101" pitchFamily="2" charset="-122"/>
              </a:rPr>
              <a:t>TODO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3CADAA-2CB8-82D7-81AD-443DB1A196AE}"/>
              </a:ext>
            </a:extLst>
          </p:cNvPr>
          <p:cNvSpPr txBox="1"/>
          <p:nvPr/>
        </p:nvSpPr>
        <p:spPr>
          <a:xfrm>
            <a:off x="1098506" y="1301026"/>
            <a:ext cx="102118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TODO:</a:t>
            </a:r>
          </a:p>
          <a:p>
            <a:endParaRPr lang="en-US" altLang="zh-C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Test more configurations.</a:t>
            </a:r>
          </a:p>
          <a:p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 err="1"/>
              <a:t>asm</a:t>
            </a:r>
            <a:r>
              <a:rPr lang="en-US" altLang="zh-CN" sz="2000" b="1" dirty="0"/>
              <a:t>() can be used to integrate PTX code into CUDA code, I wonder if it brings any performance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For now, my kernels only deal with perfect square matrix with no tile quantization.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 err="1"/>
              <a:t>Sgemm</a:t>
            </a:r>
            <a:r>
              <a:rPr lang="en-US" altLang="zh-CN" sz="2000" b="1" dirty="0"/>
              <a:t> can’t use tensor core, bf16 format is useful in mixed precision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Hopper GPU has some new features: TMA,   asynchronous barrier.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Maybe I will digger deeper into CUTLASS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3609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A1E45E4-081D-9956-7EEF-11B283FB313F}"/>
              </a:ext>
            </a:extLst>
          </p:cNvPr>
          <p:cNvSpPr txBox="1"/>
          <p:nvPr/>
        </p:nvSpPr>
        <p:spPr>
          <a:xfrm>
            <a:off x="593746" y="431769"/>
            <a:ext cx="14007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F90E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Bonus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27A2D7-0B01-4129-4E1F-1C5C25F6BB83}"/>
              </a:ext>
            </a:extLst>
          </p:cNvPr>
          <p:cNvSpPr txBox="1"/>
          <p:nvPr/>
        </p:nvSpPr>
        <p:spPr>
          <a:xfrm>
            <a:off x="644376" y="2129508"/>
            <a:ext cx="6511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/>
              <a:t>How </a:t>
            </a:r>
            <a:r>
              <a:rPr lang="en-US" altLang="zh-CN" sz="2800" b="1" dirty="0" err="1"/>
              <a:t>ncu</a:t>
            </a:r>
            <a:r>
              <a:rPr lang="en-US" altLang="zh-CN" sz="2800" b="1" dirty="0"/>
              <a:t> profiler works</a:t>
            </a:r>
          </a:p>
          <a:p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2669406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5F664B-8971-3F96-7160-B7E54F28CE3A}"/>
              </a:ext>
            </a:extLst>
          </p:cNvPr>
          <p:cNvSpPr txBox="1"/>
          <p:nvPr/>
        </p:nvSpPr>
        <p:spPr>
          <a:xfrm>
            <a:off x="593746" y="431769"/>
            <a:ext cx="14007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F90E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Bonus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0FAECB4-09D6-1D02-3F23-E303D21C7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534" y="500205"/>
            <a:ext cx="6820312" cy="602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64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4259EF7-E784-32D2-DF07-A001183B8394}"/>
              </a:ext>
            </a:extLst>
          </p:cNvPr>
          <p:cNvSpPr txBox="1"/>
          <p:nvPr/>
        </p:nvSpPr>
        <p:spPr>
          <a:xfrm>
            <a:off x="1080097" y="1448311"/>
            <a:ext cx="9794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If collecting many metrics using </a:t>
            </a:r>
            <a:r>
              <a:rPr lang="en-US" altLang="zh-CN" sz="2000" b="1" dirty="0" err="1"/>
              <a:t>ncu</a:t>
            </a:r>
            <a:r>
              <a:rPr lang="en-US" altLang="zh-CN" sz="2000" b="1" dirty="0"/>
              <a:t>, one profile pass may not be enough because the profiling itself consumes </a:t>
            </a:r>
            <a:r>
              <a:rPr lang="en-US" altLang="zh-CN" sz="2000" b="1" dirty="0" err="1"/>
              <a:t>gpu</a:t>
            </a:r>
            <a:r>
              <a:rPr lang="en-US" altLang="zh-CN" sz="2000" b="1" dirty="0"/>
              <a:t> resources. To not have a negative impact on the kernel, typically multiple passes are needed to collect all the information. When replaying the kernel, </a:t>
            </a:r>
            <a:r>
              <a:rPr lang="en-US" altLang="zh-CN" sz="2000" b="1" dirty="0" err="1"/>
              <a:t>ncu</a:t>
            </a:r>
            <a:r>
              <a:rPr lang="en-US" altLang="zh-CN" sz="2000" b="1" dirty="0"/>
              <a:t> does the below:</a:t>
            </a:r>
            <a:endParaRPr lang="zh-CN" altLang="en-US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FD213A-2520-54B0-E74A-7D9511759731}"/>
              </a:ext>
            </a:extLst>
          </p:cNvPr>
          <p:cNvSpPr txBox="1"/>
          <p:nvPr/>
        </p:nvSpPr>
        <p:spPr>
          <a:xfrm>
            <a:off x="593746" y="431769"/>
            <a:ext cx="14007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F90E8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Bonus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96677C-D0CB-BFDA-F5B3-8A163AF5A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46" y="3087719"/>
            <a:ext cx="9794514" cy="314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76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EE3E1B-80C7-F3C7-FBD1-C7452742888A}"/>
              </a:ext>
            </a:extLst>
          </p:cNvPr>
          <p:cNvSpPr txBox="1"/>
          <p:nvPr/>
        </p:nvSpPr>
        <p:spPr>
          <a:xfrm>
            <a:off x="3583958" y="2761611"/>
            <a:ext cx="4854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Thank you for your time.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416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D990F92-5C09-25B1-FE2A-27148D92F2E6}"/>
              </a:ext>
            </a:extLst>
          </p:cNvPr>
          <p:cNvSpPr txBox="1"/>
          <p:nvPr/>
        </p:nvSpPr>
        <p:spPr>
          <a:xfrm>
            <a:off x="3298591" y="957358"/>
            <a:ext cx="58423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Result on my laptop RTX4060: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Basic properties about RTX4060</a:t>
            </a:r>
            <a:endParaRPr lang="zh-CN" altLang="en-US" sz="2800" b="1" dirty="0"/>
          </a:p>
          <a:p>
            <a:endParaRPr lang="zh-CN" altLang="en-US" sz="2800" b="1" dirty="0"/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7C7E36E4-EB13-8FEE-C14E-40A1FDD19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105" y="2564675"/>
            <a:ext cx="5629993" cy="38870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2729DB-0275-C556-F1CE-81E2BEA3A18E}"/>
              </a:ext>
            </a:extLst>
          </p:cNvPr>
          <p:cNvSpPr txBox="1"/>
          <p:nvPr/>
        </p:nvSpPr>
        <p:spPr>
          <a:xfrm>
            <a:off x="250080" y="290886"/>
            <a:ext cx="6097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Profile result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80214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56B0CDA-CD8B-4AE9-05EA-6FC64EECF8D3}"/>
              </a:ext>
            </a:extLst>
          </p:cNvPr>
          <p:cNvSpPr txBox="1"/>
          <p:nvPr/>
        </p:nvSpPr>
        <p:spPr>
          <a:xfrm>
            <a:off x="502460" y="2362712"/>
            <a:ext cx="38294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Result on my laptop RTX4060:</a:t>
            </a:r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b="1" dirty="0"/>
              <a:t>M = N = K = 2048</a:t>
            </a:r>
            <a:endParaRPr lang="zh-CN" altLang="en-US" sz="2800" b="1" dirty="0"/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D990CE0D-0937-6E72-2B7E-C3FB231ED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69" y="95093"/>
            <a:ext cx="7135184" cy="65419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A3491E2-6A14-9017-F10E-94A1F144AADF}"/>
              </a:ext>
            </a:extLst>
          </p:cNvPr>
          <p:cNvSpPr txBox="1"/>
          <p:nvPr/>
        </p:nvSpPr>
        <p:spPr>
          <a:xfrm>
            <a:off x="348271" y="220929"/>
            <a:ext cx="4137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Profile result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65881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BEFD90-F96E-7D66-63D4-8CC5A4ED9369}"/>
              </a:ext>
            </a:extLst>
          </p:cNvPr>
          <p:cNvSpPr txBox="1"/>
          <p:nvPr/>
        </p:nvSpPr>
        <p:spPr>
          <a:xfrm>
            <a:off x="348271" y="220929"/>
            <a:ext cx="4137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Profile result demonstration</a:t>
            </a:r>
          </a:p>
        </p:txBody>
      </p:sp>
      <p:pic>
        <p:nvPicPr>
          <p:cNvPr id="3" name="图片 2" descr="图表, 折线图&#10;&#10;描述已自动生成">
            <a:extLst>
              <a:ext uri="{FF2B5EF4-FFF2-40B4-BE49-F238E27FC236}">
                <a16:creationId xmlns:a16="http://schemas.microsoft.com/office/drawing/2014/main" id="{3A20B549-FEC0-8FA5-77A6-FB99D255F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943" y="1007676"/>
            <a:ext cx="9052578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03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1F2C09F-1FCE-E85F-0CCE-6E3DECC4C06D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DF8BA5-0442-7E4B-6B02-6A6F5CFFF3D1}"/>
              </a:ext>
            </a:extLst>
          </p:cNvPr>
          <p:cNvSpPr txBox="1"/>
          <p:nvPr/>
        </p:nvSpPr>
        <p:spPr>
          <a:xfrm>
            <a:off x="1374668" y="1443841"/>
            <a:ext cx="98129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Before diving into GPU kernel optimization...</a:t>
            </a:r>
          </a:p>
          <a:p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Data acquisition (I/O)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Data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Network latency and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Python level multiprocessing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r>
              <a:rPr lang="en-US" altLang="zh-CN" sz="2000" b="1" dirty="0"/>
              <a:t>The overall performance improvement gained by optimizing a single part of a system is limited by the fraction of time that the improved part is actually used.   </a:t>
            </a:r>
          </a:p>
          <a:p>
            <a:endParaRPr lang="en-US" altLang="zh-CN" sz="2000" b="1" dirty="0"/>
          </a:p>
          <a:p>
            <a:r>
              <a:rPr lang="en-US" altLang="zh-CN" sz="2000" b="1" dirty="0"/>
              <a:t>                                         					--</a:t>
            </a:r>
            <a:r>
              <a:rPr lang="en-US" altLang="zh-CN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Amdahl's law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80191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8B1993-088A-A7A3-3801-1E139A5CD979}"/>
              </a:ext>
            </a:extLst>
          </p:cNvPr>
          <p:cNvSpPr txBox="1"/>
          <p:nvPr/>
        </p:nvSpPr>
        <p:spPr>
          <a:xfrm>
            <a:off x="207120" y="287876"/>
            <a:ext cx="7678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</a:rPr>
              <a:t>Optimization worklog and concept illustration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DBF29A-F7F7-234B-8DEC-0C80F154E68F}"/>
              </a:ext>
            </a:extLst>
          </p:cNvPr>
          <p:cNvSpPr txBox="1"/>
          <p:nvPr/>
        </p:nvSpPr>
        <p:spPr>
          <a:xfrm>
            <a:off x="1417625" y="1865622"/>
            <a:ext cx="98190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FP32 GEMM: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C = </a:t>
            </a:r>
            <a:r>
              <a:rPr lang="el-GR" altLang="zh-CN" sz="2400" b="1" dirty="0"/>
              <a:t>α</a:t>
            </a:r>
            <a:r>
              <a:rPr lang="en-US" altLang="zh-CN" sz="2400" b="1" dirty="0"/>
              <a:t> * AB + </a:t>
            </a:r>
            <a:r>
              <a:rPr lang="el-GR" altLang="zh-CN" sz="2400" b="1" dirty="0"/>
              <a:t>β</a:t>
            </a:r>
            <a:r>
              <a:rPr lang="en-US" altLang="zh-CN" sz="2400" b="1" dirty="0"/>
              <a:t> * C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When the dimension is small, this kernel is memory bound.</a:t>
            </a:r>
          </a:p>
          <a:p>
            <a:r>
              <a:rPr lang="en-US" altLang="zh-CN" sz="2400" b="1" dirty="0"/>
              <a:t>When the dimension is large, this kernel is computation bound.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I use square matrix for simplicity and avoid tile quantization.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Take M = N = K = 2048 for example.</a:t>
            </a:r>
          </a:p>
        </p:txBody>
      </p:sp>
    </p:spTree>
    <p:extLst>
      <p:ext uri="{BB962C8B-B14F-4D97-AF65-F5344CB8AC3E}">
        <p14:creationId xmlns:p14="http://schemas.microsoft.com/office/powerpoint/2010/main" val="58025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2716</TotalTime>
  <Words>1914</Words>
  <Application>Microsoft Office PowerPoint</Application>
  <PresentationFormat>宽屏</PresentationFormat>
  <Paragraphs>247</Paragraphs>
  <Slides>49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5" baseType="lpstr">
      <vt:lpstr>gg sans</vt:lpstr>
      <vt:lpstr>inherit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Sue Ricketts</dc:creator>
  <cp:lastModifiedBy>Sue Ricketts</cp:lastModifiedBy>
  <cp:revision>365</cp:revision>
  <dcterms:created xsi:type="dcterms:W3CDTF">2025-02-06T12:15:17Z</dcterms:created>
  <dcterms:modified xsi:type="dcterms:W3CDTF">2025-03-09T09:33:09Z</dcterms:modified>
</cp:coreProperties>
</file>