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5" r:id="rId4"/>
    <p:sldId id="262" r:id="rId5"/>
    <p:sldId id="263" r:id="rId6"/>
    <p:sldId id="258" r:id="rId7"/>
    <p:sldId id="259" r:id="rId8"/>
    <p:sldId id="269" r:id="rId9"/>
    <p:sldId id="260" r:id="rId10"/>
    <p:sldId id="261"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011" autoAdjust="0"/>
  </p:normalViewPr>
  <p:slideViewPr>
    <p:cSldViewPr snapToGrid="0">
      <p:cViewPr varScale="1">
        <p:scale>
          <a:sx n="58" d="100"/>
          <a:sy n="58" d="100"/>
        </p:scale>
        <p:origin x="1603" y="5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29730-B868-4BE5-91F4-28C561AF3857}"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60998-03FA-4948-A6C4-56A8DEFCC582}" type="slidenum">
              <a:rPr lang="en-US" smtClean="0"/>
              <a:t>‹#›</a:t>
            </a:fld>
            <a:endParaRPr lang="en-US"/>
          </a:p>
        </p:txBody>
      </p:sp>
    </p:spTree>
    <p:extLst>
      <p:ext uri="{BB962C8B-B14F-4D97-AF65-F5344CB8AC3E}">
        <p14:creationId xmlns:p14="http://schemas.microsoft.com/office/powerpoint/2010/main" val="73255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3</a:t>
            </a:fld>
            <a:endParaRPr lang="en-US"/>
          </a:p>
        </p:txBody>
      </p:sp>
    </p:spTree>
    <p:extLst>
      <p:ext uri="{BB962C8B-B14F-4D97-AF65-F5344CB8AC3E}">
        <p14:creationId xmlns:p14="http://schemas.microsoft.com/office/powerpoint/2010/main" val="395947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4</a:t>
            </a:fld>
            <a:endParaRPr lang="en-US"/>
          </a:p>
        </p:txBody>
      </p:sp>
    </p:spTree>
    <p:extLst>
      <p:ext uri="{BB962C8B-B14F-4D97-AF65-F5344CB8AC3E}">
        <p14:creationId xmlns:p14="http://schemas.microsoft.com/office/powerpoint/2010/main" val="290047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7</a:t>
            </a:fld>
            <a:endParaRPr lang="en-US"/>
          </a:p>
        </p:txBody>
      </p:sp>
    </p:spTree>
    <p:extLst>
      <p:ext uri="{BB962C8B-B14F-4D97-AF65-F5344CB8AC3E}">
        <p14:creationId xmlns:p14="http://schemas.microsoft.com/office/powerpoint/2010/main" val="354327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TFIDF, short for term frequency–inverse document frequency, is just a way to measure the importance of tokens in text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can simply count the number of times each term occurred in the document (Term Frequency), and use that result for the term score in the vector, but the results wouldn't be very good. Extremely common terms (such as "is", "and", and "the") would cause lots of documents to appear similar to each other.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TF-IDF adjusts the raw term frequency by taking into account how frequent each term occurs in general (the Document Frequency).</a:t>
            </a:r>
            <a:endParaRPr lang="en-US" b="0" dirty="0">
              <a:effectLst/>
            </a:endParaRPr>
          </a:p>
          <a:p>
            <a:pPr rtl="0"/>
            <a:r>
              <a:rPr lang="en-US" sz="1200" b="0" i="0" u="none" strike="noStrike" kern="1200" dirty="0">
                <a:solidFill>
                  <a:schemeClr val="tx1"/>
                </a:solidFill>
                <a:effectLst/>
                <a:latin typeface="+mn-lt"/>
                <a:ea typeface="+mn-ea"/>
                <a:cs typeface="+mn-cs"/>
              </a:rPr>
              <a:t>Inverse Document Frequency is usually the log of the number of documents divided by the number of documents the term occurs in.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Put simply, the higher the TF*IDF score (weight), the rarer the term and vice versa.</a:t>
            </a:r>
            <a:endParaRPr lang="en-US" b="0" dirty="0">
              <a:effectLst/>
            </a:endParaRPr>
          </a:p>
          <a:p>
            <a:pPr rtl="0"/>
            <a:r>
              <a:rPr lang="en-US" sz="1200" b="0" i="0" u="none" strike="noStrike" kern="1200" dirty="0">
                <a:solidFill>
                  <a:schemeClr val="tx1"/>
                </a:solidFill>
                <a:effectLst/>
                <a:latin typeface="+mn-lt"/>
                <a:ea typeface="+mn-ea"/>
                <a:cs typeface="+mn-cs"/>
              </a:rPr>
              <a:t>For a term t in a document d, the weight </a:t>
            </a:r>
            <a:r>
              <a:rPr lang="en-US" sz="1200" b="0" i="0" u="none" strike="noStrike" kern="1200" dirty="0" err="1">
                <a:solidFill>
                  <a:schemeClr val="tx1"/>
                </a:solidFill>
                <a:effectLst/>
                <a:latin typeface="+mn-lt"/>
                <a:ea typeface="+mn-ea"/>
                <a:cs typeface="+mn-cs"/>
              </a:rPr>
              <a:t>Wt,d</a:t>
            </a:r>
            <a:r>
              <a:rPr lang="en-US" sz="1200" b="0" i="0" u="none" strike="noStrike" kern="1200" dirty="0">
                <a:solidFill>
                  <a:schemeClr val="tx1"/>
                </a:solidFill>
                <a:effectLst/>
                <a:latin typeface="+mn-lt"/>
                <a:ea typeface="+mn-ea"/>
                <a:cs typeface="+mn-cs"/>
              </a:rPr>
              <a:t> of term t in document d is given by:</a:t>
            </a:r>
            <a:endParaRPr lang="en-US" b="0" dirty="0">
              <a:effectLst/>
            </a:endParaRPr>
          </a:p>
          <a:p>
            <a:pPr rtl="0"/>
            <a:r>
              <a:rPr lang="en-US" sz="1200" b="0" i="0" u="none" strike="noStrike" kern="1200" dirty="0" err="1">
                <a:solidFill>
                  <a:schemeClr val="tx1"/>
                </a:solidFill>
                <a:effectLst/>
                <a:latin typeface="+mn-lt"/>
                <a:ea typeface="+mn-ea"/>
                <a:cs typeface="+mn-cs"/>
              </a:rPr>
              <a:t>Wt,d</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TFt,d</a:t>
            </a:r>
            <a:r>
              <a:rPr lang="en-US" sz="1200" b="0" i="0" u="none" strike="noStrike" kern="1200" dirty="0">
                <a:solidFill>
                  <a:schemeClr val="tx1"/>
                </a:solidFill>
                <a:effectLst/>
                <a:latin typeface="+mn-lt"/>
                <a:ea typeface="+mn-ea"/>
                <a:cs typeface="+mn-cs"/>
              </a:rPr>
              <a:t> log (N/</a:t>
            </a:r>
            <a:r>
              <a:rPr lang="en-US" sz="1200" b="0" i="0" u="none" strike="noStrike" kern="1200" dirty="0" err="1">
                <a:solidFill>
                  <a:schemeClr val="tx1"/>
                </a:solidFill>
                <a:effectLst/>
                <a:latin typeface="+mn-lt"/>
                <a:ea typeface="+mn-ea"/>
                <a:cs typeface="+mn-cs"/>
              </a:rPr>
              <a:t>DFt</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Consider a document containing 100 words wherein the word sun appears 3 times. </a:t>
            </a:r>
            <a:endParaRPr lang="en-US" b="0" dirty="0">
              <a:effectLst/>
            </a:endParaRPr>
          </a:p>
          <a:p>
            <a:pPr rtl="0"/>
            <a:r>
              <a:rPr lang="en-US" sz="1200" b="0" i="0" u="none" strike="noStrike" kern="1200" dirty="0">
                <a:solidFill>
                  <a:schemeClr val="tx1"/>
                </a:solidFill>
                <a:effectLst/>
                <a:latin typeface="+mn-lt"/>
                <a:ea typeface="+mn-ea"/>
                <a:cs typeface="+mn-cs"/>
              </a:rPr>
              <a:t>The term frequency (i.e., </a:t>
            </a:r>
            <a:r>
              <a:rPr lang="en-US" sz="1200" b="0" i="0" u="none" strike="noStrike" kern="1200" dirty="0" err="1">
                <a:solidFill>
                  <a:schemeClr val="tx1"/>
                </a:solidFill>
                <a:effectLst/>
                <a:latin typeface="+mn-lt"/>
                <a:ea typeface="+mn-ea"/>
                <a:cs typeface="+mn-cs"/>
              </a:rPr>
              <a:t>tf</a:t>
            </a:r>
            <a:r>
              <a:rPr lang="en-US" sz="1200" b="0" i="0" u="none" strike="noStrike" kern="1200" dirty="0">
                <a:solidFill>
                  <a:schemeClr val="tx1"/>
                </a:solidFill>
                <a:effectLst/>
                <a:latin typeface="+mn-lt"/>
                <a:ea typeface="+mn-ea"/>
                <a:cs typeface="+mn-cs"/>
              </a:rPr>
              <a:t>) for sun is then (3 / 100) = 0.03.</a:t>
            </a:r>
            <a:endParaRPr lang="en-US" b="0" dirty="0">
              <a:effectLst/>
            </a:endParaRPr>
          </a:p>
          <a:p>
            <a:pPr rtl="0"/>
            <a:r>
              <a:rPr lang="en-US" sz="1200" b="0" i="0" u="none" strike="noStrike" kern="1200" dirty="0">
                <a:solidFill>
                  <a:schemeClr val="tx1"/>
                </a:solidFill>
                <a:effectLst/>
                <a:latin typeface="+mn-lt"/>
                <a:ea typeface="+mn-ea"/>
                <a:cs typeface="+mn-cs"/>
              </a:rPr>
              <a:t>Now, assume we have 10 million documents and the word sun appears in one thousand of these. </a:t>
            </a:r>
            <a:endParaRPr lang="en-US" b="0" dirty="0">
              <a:effectLst/>
            </a:endParaRPr>
          </a:p>
          <a:p>
            <a:pPr rtl="0"/>
            <a:r>
              <a:rPr lang="en-US" sz="1200" b="0" i="0" u="none" strike="noStrike" kern="1200" dirty="0">
                <a:solidFill>
                  <a:schemeClr val="tx1"/>
                </a:solidFill>
                <a:effectLst/>
                <a:latin typeface="+mn-lt"/>
                <a:ea typeface="+mn-ea"/>
                <a:cs typeface="+mn-cs"/>
              </a:rPr>
              <a:t>Then, the inverse document frequency (i.e., </a:t>
            </a:r>
            <a:r>
              <a:rPr lang="en-US" sz="1200" b="0" i="0" u="none" strike="noStrike" kern="1200" dirty="0" err="1">
                <a:solidFill>
                  <a:schemeClr val="tx1"/>
                </a:solidFill>
                <a:effectLst/>
                <a:latin typeface="+mn-lt"/>
                <a:ea typeface="+mn-ea"/>
                <a:cs typeface="+mn-cs"/>
              </a:rPr>
              <a:t>idf</a:t>
            </a:r>
            <a:r>
              <a:rPr lang="en-US" sz="1200" b="0" i="0" u="none" strike="noStrike" kern="1200" dirty="0">
                <a:solidFill>
                  <a:schemeClr val="tx1"/>
                </a:solidFill>
                <a:effectLst/>
                <a:latin typeface="+mn-lt"/>
                <a:ea typeface="+mn-ea"/>
                <a:cs typeface="+mn-cs"/>
              </a:rPr>
              <a:t>) is calculated as log(10,000,000 / 1,000) = 4. </a:t>
            </a:r>
            <a:endParaRPr lang="en-US" b="0" dirty="0">
              <a:effectLst/>
            </a:endParaRPr>
          </a:p>
          <a:p>
            <a:pPr rtl="0"/>
            <a:r>
              <a:rPr lang="en-US" sz="1200" b="0" i="0" u="none" strike="noStrike" kern="1200" dirty="0">
                <a:solidFill>
                  <a:schemeClr val="tx1"/>
                </a:solidFill>
                <a:effectLst/>
                <a:latin typeface="+mn-lt"/>
                <a:ea typeface="+mn-ea"/>
                <a:cs typeface="+mn-cs"/>
              </a:rPr>
              <a:t>Thus, the </a:t>
            </a:r>
            <a:r>
              <a:rPr lang="en-US" sz="1200" b="0" i="0" u="none" strike="noStrike" kern="1200" dirty="0" err="1">
                <a:solidFill>
                  <a:schemeClr val="tx1"/>
                </a:solidFill>
                <a:effectLst/>
                <a:latin typeface="+mn-lt"/>
                <a:ea typeface="+mn-ea"/>
                <a:cs typeface="+mn-cs"/>
              </a:rPr>
              <a:t>Tf-idf</a:t>
            </a:r>
            <a:r>
              <a:rPr lang="en-US" sz="1200" b="0" i="0" u="none" strike="noStrike" kern="1200" dirty="0">
                <a:solidFill>
                  <a:schemeClr val="tx1"/>
                </a:solidFill>
                <a:effectLst/>
                <a:latin typeface="+mn-lt"/>
                <a:ea typeface="+mn-ea"/>
                <a:cs typeface="+mn-cs"/>
              </a:rPr>
              <a:t> weight is the product of these quantities: 0.03 * 4 = 0.12</a:t>
            </a:r>
            <a:endParaRPr lang="en-US" b="0" dirty="0">
              <a:effectLst/>
            </a:endParaRPr>
          </a:p>
          <a:p>
            <a:br>
              <a:rPr lang="en-US" dirty="0"/>
            </a:br>
            <a:r>
              <a:rPr lang="en-US" sz="1200" b="0" i="0" u="none" strike="noStrike" kern="1200" dirty="0">
                <a:solidFill>
                  <a:schemeClr val="tx1"/>
                </a:solidFill>
                <a:effectLst/>
                <a:latin typeface="+mn-lt"/>
                <a:ea typeface="+mn-ea"/>
                <a:cs typeface="+mn-cs"/>
              </a:rPr>
              <a:t>The resulting similarity ranges from −1 meaning exactly opposite, to 1 meaning exactly the same, with 0 indicating orthogonality or decorrelation, while in-between values indicate intermediate similarity or dissimilarity.</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text matching, the attribute vectors A and B are usually the term frequency vectors of the documents. Cosine similarity can be seen as a method of normalizing document length during comparison.</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In the case of information retrieval, the cosine similarity of two documents will range from 0 to 1, since the term frequencies (using </a:t>
            </a:r>
            <a:r>
              <a:rPr lang="en-US" sz="1200" b="0" i="0" u="none" strike="noStrike" kern="1200" dirty="0" err="1">
                <a:solidFill>
                  <a:schemeClr val="tx1"/>
                </a:solidFill>
                <a:effectLst/>
                <a:latin typeface="+mn-lt"/>
                <a:ea typeface="+mn-ea"/>
                <a:cs typeface="+mn-cs"/>
              </a:rPr>
              <a:t>tf</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idf</a:t>
            </a:r>
            <a:r>
              <a:rPr lang="en-US" sz="1200" b="0" i="0" u="none" strike="noStrike" kern="1200" dirty="0">
                <a:solidFill>
                  <a:schemeClr val="tx1"/>
                </a:solidFill>
                <a:effectLst/>
                <a:latin typeface="+mn-lt"/>
                <a:ea typeface="+mn-ea"/>
                <a:cs typeface="+mn-cs"/>
              </a:rPr>
              <a:t> weights) cannot be negative. The angle between two term frequency vectors cannot be greater than 90°.</a:t>
            </a:r>
            <a:endParaRPr lang="en-US" dirty="0"/>
          </a:p>
        </p:txBody>
      </p:sp>
      <p:sp>
        <p:nvSpPr>
          <p:cNvPr id="4" name="Slide Number Placeholder 3"/>
          <p:cNvSpPr>
            <a:spLocks noGrp="1"/>
          </p:cNvSpPr>
          <p:nvPr>
            <p:ph type="sldNum" sz="quarter" idx="5"/>
          </p:nvPr>
        </p:nvSpPr>
        <p:spPr/>
        <p:txBody>
          <a:bodyPr/>
          <a:lstStyle/>
          <a:p>
            <a:fld id="{7CD60998-03FA-4948-A6C4-56A8DEFCC582}" type="slidenum">
              <a:rPr lang="en-US" smtClean="0"/>
              <a:t>8</a:t>
            </a:fld>
            <a:endParaRPr lang="en-US"/>
          </a:p>
        </p:txBody>
      </p:sp>
    </p:spTree>
    <p:extLst>
      <p:ext uri="{BB962C8B-B14F-4D97-AF65-F5344CB8AC3E}">
        <p14:creationId xmlns:p14="http://schemas.microsoft.com/office/powerpoint/2010/main" val="66448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TFIDF, short for term frequency–inverse document frequency, is just a way to measure the importance of tokens in text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can simply count the number of times each term occurred in the document (Term Frequency), and use that result for the term score in the vector, but the results wouldn't be very good. Extremely common terms (such as "is", "and", and "the") would cause lots of documents to appear similar to each other.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TF-IDF adjusts the raw term frequency by taking into account how frequent each term occurs in general (the Document Frequency).</a:t>
            </a:r>
            <a:endParaRPr lang="en-US" b="0" dirty="0">
              <a:effectLst/>
            </a:endParaRPr>
          </a:p>
          <a:p>
            <a:pPr rtl="0"/>
            <a:r>
              <a:rPr lang="en-US" sz="1200" b="0" i="0" u="none" strike="noStrike" kern="1200" dirty="0">
                <a:solidFill>
                  <a:schemeClr val="tx1"/>
                </a:solidFill>
                <a:effectLst/>
                <a:latin typeface="+mn-lt"/>
                <a:ea typeface="+mn-ea"/>
                <a:cs typeface="+mn-cs"/>
              </a:rPr>
              <a:t>Inverse Document Frequency is usually the log of the number of documents divided by the number of documents the term occurs in.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Put simply, the higher the TF*IDF score (weight), the rarer the term and vice versa.</a:t>
            </a:r>
            <a:endParaRPr lang="en-US" b="0" dirty="0">
              <a:effectLst/>
            </a:endParaRPr>
          </a:p>
          <a:p>
            <a:pPr rtl="0"/>
            <a:r>
              <a:rPr lang="en-US" sz="1200" b="0" i="0" u="none" strike="noStrike" kern="1200" dirty="0">
                <a:solidFill>
                  <a:schemeClr val="tx1"/>
                </a:solidFill>
                <a:effectLst/>
                <a:latin typeface="+mn-lt"/>
                <a:ea typeface="+mn-ea"/>
                <a:cs typeface="+mn-cs"/>
              </a:rPr>
              <a:t>For a term t in a document d, the weight </a:t>
            </a:r>
            <a:r>
              <a:rPr lang="en-US" sz="1200" b="0" i="0" u="none" strike="noStrike" kern="1200" dirty="0" err="1">
                <a:solidFill>
                  <a:schemeClr val="tx1"/>
                </a:solidFill>
                <a:effectLst/>
                <a:latin typeface="+mn-lt"/>
                <a:ea typeface="+mn-ea"/>
                <a:cs typeface="+mn-cs"/>
              </a:rPr>
              <a:t>Wt,d</a:t>
            </a:r>
            <a:r>
              <a:rPr lang="en-US" sz="1200" b="0" i="0" u="none" strike="noStrike" kern="1200" dirty="0">
                <a:solidFill>
                  <a:schemeClr val="tx1"/>
                </a:solidFill>
                <a:effectLst/>
                <a:latin typeface="+mn-lt"/>
                <a:ea typeface="+mn-ea"/>
                <a:cs typeface="+mn-cs"/>
              </a:rPr>
              <a:t> of term t in document d is given by:</a:t>
            </a:r>
            <a:endParaRPr lang="en-US" b="0" dirty="0">
              <a:effectLst/>
            </a:endParaRPr>
          </a:p>
          <a:p>
            <a:pPr rtl="0"/>
            <a:r>
              <a:rPr lang="en-US" sz="1200" b="0" i="0" u="none" strike="noStrike" kern="1200" dirty="0" err="1">
                <a:solidFill>
                  <a:schemeClr val="tx1"/>
                </a:solidFill>
                <a:effectLst/>
                <a:latin typeface="+mn-lt"/>
                <a:ea typeface="+mn-ea"/>
                <a:cs typeface="+mn-cs"/>
              </a:rPr>
              <a:t>Wt,d</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TFt,d</a:t>
            </a:r>
            <a:r>
              <a:rPr lang="en-US" sz="1200" b="0" i="0" u="none" strike="noStrike" kern="1200" dirty="0">
                <a:solidFill>
                  <a:schemeClr val="tx1"/>
                </a:solidFill>
                <a:effectLst/>
                <a:latin typeface="+mn-lt"/>
                <a:ea typeface="+mn-ea"/>
                <a:cs typeface="+mn-cs"/>
              </a:rPr>
              <a:t> log (N/</a:t>
            </a:r>
            <a:r>
              <a:rPr lang="en-US" sz="1200" b="0" i="0" u="none" strike="noStrike" kern="1200" dirty="0" err="1">
                <a:solidFill>
                  <a:schemeClr val="tx1"/>
                </a:solidFill>
                <a:effectLst/>
                <a:latin typeface="+mn-lt"/>
                <a:ea typeface="+mn-ea"/>
                <a:cs typeface="+mn-cs"/>
              </a:rPr>
              <a:t>DFt</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Consider a document containing 100 words wherein the word sun appears 3 times. </a:t>
            </a:r>
            <a:endParaRPr lang="en-US" b="0" dirty="0">
              <a:effectLst/>
            </a:endParaRPr>
          </a:p>
          <a:p>
            <a:pPr rtl="0"/>
            <a:r>
              <a:rPr lang="en-US" sz="1200" b="0" i="0" u="none" strike="noStrike" kern="1200" dirty="0">
                <a:solidFill>
                  <a:schemeClr val="tx1"/>
                </a:solidFill>
                <a:effectLst/>
                <a:latin typeface="+mn-lt"/>
                <a:ea typeface="+mn-ea"/>
                <a:cs typeface="+mn-cs"/>
              </a:rPr>
              <a:t>The term frequency (i.e., </a:t>
            </a:r>
            <a:r>
              <a:rPr lang="en-US" sz="1200" b="0" i="0" u="none" strike="noStrike" kern="1200" dirty="0" err="1">
                <a:solidFill>
                  <a:schemeClr val="tx1"/>
                </a:solidFill>
                <a:effectLst/>
                <a:latin typeface="+mn-lt"/>
                <a:ea typeface="+mn-ea"/>
                <a:cs typeface="+mn-cs"/>
              </a:rPr>
              <a:t>tf</a:t>
            </a:r>
            <a:r>
              <a:rPr lang="en-US" sz="1200" b="0" i="0" u="none" strike="noStrike" kern="1200" dirty="0">
                <a:solidFill>
                  <a:schemeClr val="tx1"/>
                </a:solidFill>
                <a:effectLst/>
                <a:latin typeface="+mn-lt"/>
                <a:ea typeface="+mn-ea"/>
                <a:cs typeface="+mn-cs"/>
              </a:rPr>
              <a:t>) for sun is then (3 / 100) = 0.03.</a:t>
            </a:r>
            <a:endParaRPr lang="en-US" b="0" dirty="0">
              <a:effectLst/>
            </a:endParaRPr>
          </a:p>
          <a:p>
            <a:pPr rtl="0"/>
            <a:r>
              <a:rPr lang="en-US" sz="1200" b="0" i="0" u="none" strike="noStrike" kern="1200" dirty="0">
                <a:solidFill>
                  <a:schemeClr val="tx1"/>
                </a:solidFill>
                <a:effectLst/>
                <a:latin typeface="+mn-lt"/>
                <a:ea typeface="+mn-ea"/>
                <a:cs typeface="+mn-cs"/>
              </a:rPr>
              <a:t>Now, assume we have 10 million documents and the word sun appears in one thousand of these. </a:t>
            </a:r>
            <a:endParaRPr lang="en-US" b="0" dirty="0">
              <a:effectLst/>
            </a:endParaRPr>
          </a:p>
          <a:p>
            <a:pPr rtl="0"/>
            <a:r>
              <a:rPr lang="en-US" sz="1200" b="0" i="0" u="none" strike="noStrike" kern="1200" dirty="0">
                <a:solidFill>
                  <a:schemeClr val="tx1"/>
                </a:solidFill>
                <a:effectLst/>
                <a:latin typeface="+mn-lt"/>
                <a:ea typeface="+mn-ea"/>
                <a:cs typeface="+mn-cs"/>
              </a:rPr>
              <a:t>Then, the inverse document frequency (i.e., </a:t>
            </a:r>
            <a:r>
              <a:rPr lang="en-US" sz="1200" b="0" i="0" u="none" strike="noStrike" kern="1200" dirty="0" err="1">
                <a:solidFill>
                  <a:schemeClr val="tx1"/>
                </a:solidFill>
                <a:effectLst/>
                <a:latin typeface="+mn-lt"/>
                <a:ea typeface="+mn-ea"/>
                <a:cs typeface="+mn-cs"/>
              </a:rPr>
              <a:t>idf</a:t>
            </a:r>
            <a:r>
              <a:rPr lang="en-US" sz="1200" b="0" i="0" u="none" strike="noStrike" kern="1200" dirty="0">
                <a:solidFill>
                  <a:schemeClr val="tx1"/>
                </a:solidFill>
                <a:effectLst/>
                <a:latin typeface="+mn-lt"/>
                <a:ea typeface="+mn-ea"/>
                <a:cs typeface="+mn-cs"/>
              </a:rPr>
              <a:t>) is calculated as log(10,000,000 / 1,000) = 4. </a:t>
            </a:r>
            <a:endParaRPr lang="en-US" b="0" dirty="0">
              <a:effectLst/>
            </a:endParaRPr>
          </a:p>
          <a:p>
            <a:pPr rtl="0"/>
            <a:r>
              <a:rPr lang="en-US" sz="1200" b="0" i="0" u="none" strike="noStrike" kern="1200" dirty="0">
                <a:solidFill>
                  <a:schemeClr val="tx1"/>
                </a:solidFill>
                <a:effectLst/>
                <a:latin typeface="+mn-lt"/>
                <a:ea typeface="+mn-ea"/>
                <a:cs typeface="+mn-cs"/>
              </a:rPr>
              <a:t>Thus, the </a:t>
            </a:r>
            <a:r>
              <a:rPr lang="en-US" sz="1200" b="0" i="0" u="none" strike="noStrike" kern="1200" dirty="0" err="1">
                <a:solidFill>
                  <a:schemeClr val="tx1"/>
                </a:solidFill>
                <a:effectLst/>
                <a:latin typeface="+mn-lt"/>
                <a:ea typeface="+mn-ea"/>
                <a:cs typeface="+mn-cs"/>
              </a:rPr>
              <a:t>Tf-idf</a:t>
            </a:r>
            <a:r>
              <a:rPr lang="en-US" sz="1200" b="0" i="0" u="none" strike="noStrike" kern="1200" dirty="0">
                <a:solidFill>
                  <a:schemeClr val="tx1"/>
                </a:solidFill>
                <a:effectLst/>
                <a:latin typeface="+mn-lt"/>
                <a:ea typeface="+mn-ea"/>
                <a:cs typeface="+mn-cs"/>
              </a:rPr>
              <a:t> weight is the product of these quantities: 0.03 * 4 = 0.12</a:t>
            </a:r>
            <a:endParaRPr lang="en-US" b="0" dirty="0">
              <a:effectLst/>
            </a:endParaRPr>
          </a:p>
          <a:p>
            <a:br>
              <a:rPr lang="en-US" dirty="0"/>
            </a:br>
            <a:r>
              <a:rPr lang="en-US" sz="1200" b="0" i="0" u="none" strike="noStrike" kern="1200" dirty="0">
                <a:solidFill>
                  <a:schemeClr val="tx1"/>
                </a:solidFill>
                <a:effectLst/>
                <a:latin typeface="+mn-lt"/>
                <a:ea typeface="+mn-ea"/>
                <a:cs typeface="+mn-cs"/>
              </a:rPr>
              <a:t>The resulting similarity ranges from −1 meaning exactly opposite, to 1 meaning exactly the same, with 0 indicating orthogonality or decorrelation, while in-between values indicate intermediate similarity or dissimilarity.</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text matching, the attribute vectors A and B are usually the term frequency vectors of the documents. Cosine similarity can be seen as a method of normalizing document length during comparison.</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In the case of information retrieval, the cosine similarity of two documents will range from 0 to 1, since the term frequencies (using </a:t>
            </a:r>
            <a:r>
              <a:rPr lang="en-US" sz="1200" b="0" i="0" u="none" strike="noStrike" kern="1200" dirty="0" err="1">
                <a:solidFill>
                  <a:schemeClr val="tx1"/>
                </a:solidFill>
                <a:effectLst/>
                <a:latin typeface="+mn-lt"/>
                <a:ea typeface="+mn-ea"/>
                <a:cs typeface="+mn-cs"/>
              </a:rPr>
              <a:t>tf</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idf</a:t>
            </a:r>
            <a:r>
              <a:rPr lang="en-US" sz="1200" b="0" i="0" u="none" strike="noStrike" kern="1200" dirty="0">
                <a:solidFill>
                  <a:schemeClr val="tx1"/>
                </a:solidFill>
                <a:effectLst/>
                <a:latin typeface="+mn-lt"/>
                <a:ea typeface="+mn-ea"/>
                <a:cs typeface="+mn-cs"/>
              </a:rPr>
              <a:t> weights) cannot be negative. The angle between two term frequency vectors cannot be greater than 90°.</a:t>
            </a:r>
            <a:endParaRPr lang="en-US" dirty="0"/>
          </a:p>
        </p:txBody>
      </p:sp>
      <p:sp>
        <p:nvSpPr>
          <p:cNvPr id="4" name="Slide Number Placeholder 3"/>
          <p:cNvSpPr>
            <a:spLocks noGrp="1"/>
          </p:cNvSpPr>
          <p:nvPr>
            <p:ph type="sldNum" sz="quarter" idx="5"/>
          </p:nvPr>
        </p:nvSpPr>
        <p:spPr/>
        <p:txBody>
          <a:bodyPr/>
          <a:lstStyle/>
          <a:p>
            <a:fld id="{7CD60998-03FA-4948-A6C4-56A8DEFCC582}" type="slidenum">
              <a:rPr lang="en-US" smtClean="0"/>
              <a:t>9</a:t>
            </a:fld>
            <a:endParaRPr lang="en-US"/>
          </a:p>
        </p:txBody>
      </p:sp>
    </p:spTree>
    <p:extLst>
      <p:ext uri="{BB962C8B-B14F-4D97-AF65-F5344CB8AC3E}">
        <p14:creationId xmlns:p14="http://schemas.microsoft.com/office/powerpoint/2010/main" val="139806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96341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41435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3419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091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21984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76718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092524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32057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2675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409890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8415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50354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30CAB-1D49-45C6-8DD6-81ECC00738CC}"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3632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3333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9833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19002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49238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530CAB-1D49-45C6-8DD6-81ECC00738CC}" type="datetimeFigureOut">
              <a:rPr lang="en-US" smtClean="0"/>
              <a:t>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3EE3-C1C4-461B-86FF-FEE2D148946F}" type="slidenum">
              <a:rPr lang="en-US" smtClean="0"/>
              <a:t>‹#›</a:t>
            </a:fld>
            <a:endParaRPr lang="en-US"/>
          </a:p>
        </p:txBody>
      </p:sp>
    </p:spTree>
    <p:extLst>
      <p:ext uri="{BB962C8B-B14F-4D97-AF65-F5344CB8AC3E}">
        <p14:creationId xmlns:p14="http://schemas.microsoft.com/office/powerpoint/2010/main" val="3254336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www.linkedin.com/in/bjturneradvisory/" TargetMode="External"/><Relationship Id="rId7" Type="http://schemas.openxmlformats.org/officeDocument/2006/relationships/image" Target="../media/image8.png"/><Relationship Id="rId2" Type="http://schemas.openxmlformats.org/officeDocument/2006/relationships/hyperlink" Target="https://www.linkedin.com/in/akanksha~rawat/" TargetMode="Externa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hyperlink" Target="https://www.linkedin.com/in/sahib-singh779/" TargetMode="External"/><Relationship Id="rId4" Type="http://schemas.openxmlformats.org/officeDocument/2006/relationships/hyperlink" Target="https://www.linkedin.com/in/gaurij-hardikar-55424347/" TargetMode="External"/><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306A-632F-4242-BA3D-D8590162A855}"/>
              </a:ext>
            </a:extLst>
          </p:cNvPr>
          <p:cNvSpPr>
            <a:spLocks noGrp="1"/>
          </p:cNvSpPr>
          <p:nvPr>
            <p:ph type="ctrTitle"/>
          </p:nvPr>
        </p:nvSpPr>
        <p:spPr/>
        <p:txBody>
          <a:bodyPr/>
          <a:lstStyle/>
          <a:p>
            <a:r>
              <a:rPr lang="en-US"/>
              <a:t>Jasper</a:t>
            </a:r>
          </a:p>
        </p:txBody>
      </p:sp>
      <p:sp>
        <p:nvSpPr>
          <p:cNvPr id="3" name="Subtitle 2">
            <a:extLst>
              <a:ext uri="{FF2B5EF4-FFF2-40B4-BE49-F238E27FC236}">
                <a16:creationId xmlns:a16="http://schemas.microsoft.com/office/drawing/2014/main" id="{82B7EC22-B738-4D12-B47A-F7103CEBCDA8}"/>
              </a:ext>
            </a:extLst>
          </p:cNvPr>
          <p:cNvSpPr>
            <a:spLocks noGrp="1"/>
          </p:cNvSpPr>
          <p:nvPr>
            <p:ph type="subTitle" idx="1"/>
          </p:nvPr>
        </p:nvSpPr>
        <p:spPr/>
        <p:txBody>
          <a:bodyPr/>
          <a:lstStyle/>
          <a:p>
            <a:r>
              <a:rPr lang="en-US"/>
              <a:t>Movie similarity analysis</a:t>
            </a:r>
          </a:p>
          <a:p>
            <a:r>
              <a:rPr lang="en-US"/>
              <a:t>Group 9</a:t>
            </a:r>
          </a:p>
        </p:txBody>
      </p:sp>
    </p:spTree>
    <p:extLst>
      <p:ext uri="{BB962C8B-B14F-4D97-AF65-F5344CB8AC3E}">
        <p14:creationId xmlns:p14="http://schemas.microsoft.com/office/powerpoint/2010/main" val="148492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7B51-1802-45A9-BBC0-B24B2E049F25}"/>
              </a:ext>
            </a:extLst>
          </p:cNvPr>
          <p:cNvSpPr>
            <a:spLocks noGrp="1"/>
          </p:cNvSpPr>
          <p:nvPr>
            <p:ph type="title"/>
          </p:nvPr>
        </p:nvSpPr>
        <p:spPr/>
        <p:txBody>
          <a:bodyPr/>
          <a:lstStyle/>
          <a:p>
            <a:r>
              <a:rPr lang="en-US"/>
              <a:t>User Output</a:t>
            </a:r>
          </a:p>
        </p:txBody>
      </p:sp>
      <p:sp>
        <p:nvSpPr>
          <p:cNvPr id="4" name="TextBox 3">
            <a:extLst>
              <a:ext uri="{FF2B5EF4-FFF2-40B4-BE49-F238E27FC236}">
                <a16:creationId xmlns:a16="http://schemas.microsoft.com/office/drawing/2014/main" id="{D3AEC436-5E81-4A4B-9F9C-96FE45830BE7}"/>
              </a:ext>
            </a:extLst>
          </p:cNvPr>
          <p:cNvSpPr txBox="1"/>
          <p:nvPr/>
        </p:nvSpPr>
        <p:spPr>
          <a:xfrm>
            <a:off x="646111" y="1355707"/>
            <a:ext cx="7153183"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Table w/ ratings | Box office success | User ratings to movie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87" y="1946088"/>
            <a:ext cx="11178613" cy="394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36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gya\Deskto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86" y="629768"/>
            <a:ext cx="9110314" cy="550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8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egya\Deskto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828" y="503890"/>
            <a:ext cx="7226301" cy="577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5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4109-48E4-41F1-A297-789B5327E0E1}"/>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id="{69979A20-66A0-415B-8A37-1A0D597393E3}"/>
              </a:ext>
            </a:extLst>
          </p:cNvPr>
          <p:cNvSpPr>
            <a:spLocks noGrp="1"/>
          </p:cNvSpPr>
          <p:nvPr>
            <p:ph idx="1"/>
          </p:nvPr>
        </p:nvSpPr>
        <p:spPr/>
        <p:txBody>
          <a:bodyPr/>
          <a:lstStyle/>
          <a:p>
            <a:r>
              <a:rPr lang="en-US"/>
              <a:t>Automated checking for / downloading files</a:t>
            </a:r>
          </a:p>
          <a:p>
            <a:r>
              <a:rPr lang="en-US"/>
              <a:t>.gzip file extraction and reading from csv</a:t>
            </a:r>
          </a:p>
          <a:p>
            <a:r>
              <a:rPr lang="en-US"/>
              <a:t>Panda joins and filters</a:t>
            </a:r>
          </a:p>
          <a:p>
            <a:r>
              <a:rPr lang="en-US"/>
              <a:t>TFID vectorization</a:t>
            </a:r>
          </a:p>
          <a:p>
            <a:r>
              <a:rPr lang="en-US"/>
              <a:t>Cosine-similarity analysis</a:t>
            </a:r>
          </a:p>
          <a:p>
            <a:r>
              <a:rPr lang="en-US"/>
              <a:t>Advanced visualizations</a:t>
            </a:r>
          </a:p>
          <a:p>
            <a:endParaRPr lang="en-US"/>
          </a:p>
        </p:txBody>
      </p:sp>
    </p:spTree>
    <p:extLst>
      <p:ext uri="{BB962C8B-B14F-4D97-AF65-F5344CB8AC3E}">
        <p14:creationId xmlns:p14="http://schemas.microsoft.com/office/powerpoint/2010/main" val="357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EFBA-C220-415B-B610-12AB114C0611}"/>
              </a:ext>
            </a:extLst>
          </p:cNvPr>
          <p:cNvSpPr>
            <a:spLocks noGrp="1"/>
          </p:cNvSpPr>
          <p:nvPr>
            <p:ph type="title"/>
          </p:nvPr>
        </p:nvSpPr>
        <p:spPr/>
        <p:txBody>
          <a:bodyPr/>
          <a:lstStyle/>
          <a:p>
            <a:r>
              <a:rPr lang="en-US"/>
              <a:t>The Team</a:t>
            </a:r>
          </a:p>
        </p:txBody>
      </p:sp>
      <p:sp>
        <p:nvSpPr>
          <p:cNvPr id="12" name="Shape 109">
            <a:extLst>
              <a:ext uri="{FF2B5EF4-FFF2-40B4-BE49-F238E27FC236}">
                <a16:creationId xmlns:a16="http://schemas.microsoft.com/office/drawing/2014/main" id="{73AC7F01-C237-4B17-88DA-08F9B9E38A2E}"/>
              </a:ext>
            </a:extLst>
          </p:cNvPr>
          <p:cNvSpPr txBox="1">
            <a:spLocks/>
          </p:cNvSpPr>
          <p:nvPr/>
        </p:nvSpPr>
        <p:spPr>
          <a:xfrm>
            <a:off x="1782771" y="1729429"/>
            <a:ext cx="4501297" cy="6108600"/>
          </a:xfrm>
          <a:prstGeom prst="rect">
            <a:avLst/>
          </a:prstGeom>
          <a:noFill/>
          <a:ln>
            <a:noFill/>
          </a:ln>
        </p:spPr>
        <p:txBody>
          <a:bodyPr spcFirstLastPara="1" wrap="square" lIns="50800" tIns="50800" rIns="50800" bIns="5080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44500" indent="-444500">
              <a:spcBef>
                <a:spcPts val="0"/>
              </a:spcBef>
            </a:pPr>
            <a:r>
              <a:rPr lang="en-US"/>
              <a:t>Akanksha Rawat | </a:t>
            </a:r>
            <a:r>
              <a:rPr lang="en-US">
                <a:hlinkClick r:id="rId2"/>
              </a:rPr>
              <a:t>LinkedIn</a:t>
            </a:r>
            <a:endParaRPr lang="en-US"/>
          </a:p>
          <a:p>
            <a:pPr marL="901700" lvl="1" indent="-444500">
              <a:spcBef>
                <a:spcPts val="0"/>
              </a:spcBef>
            </a:pPr>
            <a:r>
              <a:rPr lang="en-US" sz="2000"/>
              <a:t>CEO</a:t>
            </a:r>
          </a:p>
          <a:p>
            <a:pPr marL="901700" lvl="1" indent="-444500">
              <a:spcBef>
                <a:spcPts val="0"/>
              </a:spcBef>
            </a:pPr>
            <a:r>
              <a:rPr lang="en-US" sz="2000"/>
              <a:t>Experience:</a:t>
            </a:r>
          </a:p>
          <a:p>
            <a:pPr marL="1358900" lvl="2" indent="-444500">
              <a:spcBef>
                <a:spcPts val="0"/>
              </a:spcBef>
            </a:pPr>
            <a:r>
              <a:rPr lang="en-US" sz="2000"/>
              <a:t>The Smart Cube</a:t>
            </a:r>
            <a:br>
              <a:rPr lang="en-US" sz="2000"/>
            </a:br>
            <a:r>
              <a:rPr lang="en-US" sz="2000"/>
              <a:t>	</a:t>
            </a:r>
            <a:endParaRPr lang="en-US" sz="800"/>
          </a:p>
          <a:p>
            <a:pPr marL="444500" indent="-444500">
              <a:spcBef>
                <a:spcPts val="0"/>
              </a:spcBef>
            </a:pPr>
            <a:r>
              <a:rPr lang="en-US"/>
              <a:t>Benjamin Turner | </a:t>
            </a:r>
            <a:r>
              <a:rPr lang="en-US">
                <a:hlinkClick r:id="rId3"/>
              </a:rPr>
              <a:t>LinkedIn</a:t>
            </a:r>
            <a:endParaRPr lang="en-US"/>
          </a:p>
          <a:p>
            <a:pPr marL="901700" lvl="1" indent="-444500">
              <a:spcBef>
                <a:spcPts val="0"/>
              </a:spcBef>
            </a:pPr>
            <a:r>
              <a:rPr lang="en-US" sz="2000"/>
              <a:t>CISO</a:t>
            </a:r>
          </a:p>
          <a:p>
            <a:pPr marL="901700" lvl="1" indent="-444500">
              <a:spcBef>
                <a:spcPts val="0"/>
              </a:spcBef>
            </a:pPr>
            <a:r>
              <a:rPr lang="en-US" sz="2000"/>
              <a:t>Experience:</a:t>
            </a:r>
          </a:p>
          <a:p>
            <a:pPr marL="1358900" lvl="2" indent="-444500">
              <a:spcBef>
                <a:spcPts val="0"/>
              </a:spcBef>
            </a:pPr>
            <a:r>
              <a:rPr lang="en-US" sz="2000"/>
              <a:t>KPMG</a:t>
            </a:r>
            <a:br>
              <a:rPr lang="en-US" sz="2000"/>
            </a:br>
            <a:r>
              <a:rPr lang="en-US" sz="800">
                <a:solidFill>
                  <a:srgbClr val="FFFFFF"/>
                </a:solidFill>
              </a:rPr>
              <a:t>.</a:t>
            </a:r>
          </a:p>
          <a:p>
            <a:pPr marL="444500" indent="-444500">
              <a:spcBef>
                <a:spcPts val="0"/>
              </a:spcBef>
            </a:pPr>
            <a:r>
              <a:rPr lang="en-US"/>
              <a:t>Gaurij Hardikar | </a:t>
            </a:r>
            <a:r>
              <a:rPr lang="en-US">
                <a:hlinkClick r:id="rId4"/>
              </a:rPr>
              <a:t>LinkedIn</a:t>
            </a:r>
            <a:endParaRPr lang="en-US"/>
          </a:p>
          <a:p>
            <a:pPr marL="901700" lvl="1" indent="-444500">
              <a:spcBef>
                <a:spcPts val="0"/>
              </a:spcBef>
            </a:pPr>
            <a:r>
              <a:rPr lang="en-US" sz="2000"/>
              <a:t>CFO</a:t>
            </a:r>
          </a:p>
          <a:p>
            <a:pPr marL="901700" lvl="1" indent="-444500">
              <a:spcBef>
                <a:spcPts val="0"/>
              </a:spcBef>
            </a:pPr>
            <a:r>
              <a:rPr lang="en-US" sz="2000"/>
              <a:t>Experience:</a:t>
            </a:r>
          </a:p>
          <a:p>
            <a:pPr marL="1358900" lvl="2" indent="-444500">
              <a:spcBef>
                <a:spcPts val="0"/>
              </a:spcBef>
            </a:pPr>
            <a:r>
              <a:rPr lang="en-US" sz="2000"/>
              <a:t>JPMorgan Chase</a:t>
            </a:r>
            <a:br>
              <a:rPr lang="en-US" sz="1800"/>
            </a:br>
            <a:r>
              <a:rPr lang="en-US" sz="800">
                <a:solidFill>
                  <a:srgbClr val="FFFFFF"/>
                </a:solidFill>
              </a:rPr>
              <a:t>.</a:t>
            </a:r>
          </a:p>
        </p:txBody>
      </p:sp>
      <p:pic>
        <p:nvPicPr>
          <p:cNvPr id="13" name="Picture 12">
            <a:extLst>
              <a:ext uri="{FF2B5EF4-FFF2-40B4-BE49-F238E27FC236}">
                <a16:creationId xmlns:a16="http://schemas.microsoft.com/office/drawing/2014/main" id="{2CC6086B-24D5-4602-B229-3D396E577A8D}"/>
              </a:ext>
            </a:extLst>
          </p:cNvPr>
          <p:cNvPicPr>
            <a:picLocks noChangeAspect="1"/>
          </p:cNvPicPr>
          <p:nvPr/>
        </p:nvPicPr>
        <p:blipFill>
          <a:blip r:embed="rId5"/>
          <a:stretch>
            <a:fillRect/>
          </a:stretch>
        </p:blipFill>
        <p:spPr>
          <a:xfrm>
            <a:off x="646111" y="3373177"/>
            <a:ext cx="846043" cy="1182321"/>
          </a:xfrm>
          <a:prstGeom prst="rect">
            <a:avLst/>
          </a:prstGeom>
        </p:spPr>
      </p:pic>
      <p:pic>
        <p:nvPicPr>
          <p:cNvPr id="14" name="Picture 13">
            <a:extLst>
              <a:ext uri="{FF2B5EF4-FFF2-40B4-BE49-F238E27FC236}">
                <a16:creationId xmlns:a16="http://schemas.microsoft.com/office/drawing/2014/main" id="{84974AA1-8C99-4C2A-92B5-4A2BC8FFAE47}"/>
              </a:ext>
            </a:extLst>
          </p:cNvPr>
          <p:cNvPicPr>
            <a:picLocks noChangeAspect="1"/>
          </p:cNvPicPr>
          <p:nvPr/>
        </p:nvPicPr>
        <p:blipFill>
          <a:blip r:embed="rId6"/>
          <a:stretch>
            <a:fillRect/>
          </a:stretch>
        </p:blipFill>
        <p:spPr>
          <a:xfrm>
            <a:off x="6243993" y="1800714"/>
            <a:ext cx="872836" cy="1409007"/>
          </a:xfrm>
          <a:prstGeom prst="rect">
            <a:avLst/>
          </a:prstGeom>
        </p:spPr>
      </p:pic>
      <p:pic>
        <p:nvPicPr>
          <p:cNvPr id="15" name="Picture 14">
            <a:extLst>
              <a:ext uri="{FF2B5EF4-FFF2-40B4-BE49-F238E27FC236}">
                <a16:creationId xmlns:a16="http://schemas.microsoft.com/office/drawing/2014/main" id="{97092986-CFC8-43A7-8218-6CDCD760C395}"/>
              </a:ext>
            </a:extLst>
          </p:cNvPr>
          <p:cNvPicPr>
            <a:picLocks noChangeAspect="1"/>
          </p:cNvPicPr>
          <p:nvPr/>
        </p:nvPicPr>
        <p:blipFill rotWithShape="1">
          <a:blip r:embed="rId7"/>
          <a:srcRect l="15499" t="10168" r="34850" b="27604"/>
          <a:stretch/>
        </p:blipFill>
        <p:spPr>
          <a:xfrm>
            <a:off x="493966" y="4773707"/>
            <a:ext cx="1150332" cy="1353853"/>
          </a:xfrm>
          <a:prstGeom prst="rect">
            <a:avLst/>
          </a:prstGeom>
        </p:spPr>
      </p:pic>
      <p:pic>
        <p:nvPicPr>
          <p:cNvPr id="16" name="Picture 15">
            <a:extLst>
              <a:ext uri="{FF2B5EF4-FFF2-40B4-BE49-F238E27FC236}">
                <a16:creationId xmlns:a16="http://schemas.microsoft.com/office/drawing/2014/main" id="{C66F62B5-0235-4DCF-9B03-CF4BE6823D87}"/>
              </a:ext>
            </a:extLst>
          </p:cNvPr>
          <p:cNvPicPr>
            <a:picLocks noChangeAspect="1"/>
          </p:cNvPicPr>
          <p:nvPr/>
        </p:nvPicPr>
        <p:blipFill>
          <a:blip r:embed="rId8"/>
          <a:stretch>
            <a:fillRect/>
          </a:stretch>
        </p:blipFill>
        <p:spPr>
          <a:xfrm>
            <a:off x="569350" y="1853248"/>
            <a:ext cx="976290" cy="1301720"/>
          </a:xfrm>
          <a:prstGeom prst="rect">
            <a:avLst/>
          </a:prstGeom>
        </p:spPr>
      </p:pic>
      <p:pic>
        <p:nvPicPr>
          <p:cNvPr id="17" name="Picture 2" descr="IMG_20180922_214049.jpg">
            <a:extLst>
              <a:ext uri="{FF2B5EF4-FFF2-40B4-BE49-F238E27FC236}">
                <a16:creationId xmlns:a16="http://schemas.microsoft.com/office/drawing/2014/main" id="{349566CD-478F-4299-8A21-9EAD61FB291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2722" r="11888"/>
          <a:stretch/>
        </p:blipFill>
        <p:spPr bwMode="auto">
          <a:xfrm>
            <a:off x="6096000" y="3412793"/>
            <a:ext cx="1071034" cy="142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hape 109">
            <a:extLst>
              <a:ext uri="{FF2B5EF4-FFF2-40B4-BE49-F238E27FC236}">
                <a16:creationId xmlns:a16="http://schemas.microsoft.com/office/drawing/2014/main" id="{C14B9E58-6071-4C0D-8747-75EFAEB5F3C8}"/>
              </a:ext>
            </a:extLst>
          </p:cNvPr>
          <p:cNvSpPr txBox="1">
            <a:spLocks/>
          </p:cNvSpPr>
          <p:nvPr/>
        </p:nvSpPr>
        <p:spPr>
          <a:xfrm>
            <a:off x="7270301" y="1729429"/>
            <a:ext cx="4501297" cy="6108600"/>
          </a:xfrm>
          <a:prstGeom prst="rect">
            <a:avLst/>
          </a:prstGeom>
          <a:noFill/>
          <a:ln>
            <a:noFill/>
          </a:ln>
        </p:spPr>
        <p:txBody>
          <a:bodyPr spcFirstLastPara="1" wrap="square" lIns="50800" tIns="50800" rIns="50800" bIns="5080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44500" indent="-444500">
              <a:spcBef>
                <a:spcPts val="0"/>
              </a:spcBef>
            </a:pPr>
            <a:r>
              <a:rPr lang="en-US"/>
              <a:t>Sahib Singh| </a:t>
            </a:r>
            <a:r>
              <a:rPr lang="en-US">
                <a:hlinkClick r:id="rId10"/>
              </a:rPr>
              <a:t>LinkedIn</a:t>
            </a:r>
            <a:endParaRPr lang="en-US"/>
          </a:p>
          <a:p>
            <a:pPr marL="901700" lvl="1" indent="-444500">
              <a:spcBef>
                <a:spcPts val="0"/>
              </a:spcBef>
            </a:pPr>
            <a:r>
              <a:rPr lang="en-US" sz="2000"/>
              <a:t>Chief Data Scientist</a:t>
            </a:r>
          </a:p>
          <a:p>
            <a:pPr marL="901700" lvl="1" indent="-444500">
              <a:spcBef>
                <a:spcPts val="0"/>
              </a:spcBef>
            </a:pPr>
            <a:r>
              <a:rPr lang="en-US" sz="2000"/>
              <a:t>Experience:</a:t>
            </a:r>
          </a:p>
          <a:p>
            <a:pPr marL="1358900" lvl="2" indent="-444500">
              <a:spcBef>
                <a:spcPts val="0"/>
              </a:spcBef>
            </a:pPr>
            <a:r>
              <a:rPr lang="en-US" sz="2000"/>
              <a:t>Netflix</a:t>
            </a:r>
            <a:br>
              <a:rPr lang="en-US" sz="2000"/>
            </a:br>
            <a:r>
              <a:rPr lang="en-US" sz="2000"/>
              <a:t>	</a:t>
            </a:r>
            <a:endParaRPr lang="en-US" sz="800"/>
          </a:p>
          <a:p>
            <a:pPr marL="444500" indent="-444500">
              <a:spcBef>
                <a:spcPts val="0"/>
              </a:spcBef>
            </a:pPr>
            <a:r>
              <a:rPr lang="en-US"/>
              <a:t>Vipin Gyanchandani| </a:t>
            </a:r>
            <a:r>
              <a:rPr lang="en-US">
                <a:hlinkClick r:id="rId3"/>
              </a:rPr>
              <a:t>LinkedIn</a:t>
            </a:r>
            <a:endParaRPr lang="en-US"/>
          </a:p>
          <a:p>
            <a:pPr marL="901700" lvl="1" indent="-444500">
              <a:spcBef>
                <a:spcPts val="0"/>
              </a:spcBef>
            </a:pPr>
            <a:r>
              <a:rPr lang="en-US" sz="2000"/>
              <a:t>GTO</a:t>
            </a:r>
          </a:p>
          <a:p>
            <a:pPr marL="901700" lvl="1" indent="-444500">
              <a:spcBef>
                <a:spcPts val="0"/>
              </a:spcBef>
            </a:pPr>
            <a:r>
              <a:rPr lang="en-US" sz="2000"/>
              <a:t>Experience:</a:t>
            </a:r>
          </a:p>
          <a:p>
            <a:pPr marL="1358900" lvl="2" indent="-444500">
              <a:spcBef>
                <a:spcPts val="0"/>
              </a:spcBef>
            </a:pPr>
            <a:r>
              <a:rPr lang="en-US" sz="2000"/>
              <a:t>ITC InfoTech</a:t>
            </a:r>
            <a:br>
              <a:rPr lang="en-US" sz="2000"/>
            </a:br>
            <a:r>
              <a:rPr lang="en-US" sz="800">
                <a:solidFill>
                  <a:srgbClr val="FFFFFF"/>
                </a:solidFill>
              </a:rPr>
              <a:t>.</a:t>
            </a:r>
          </a:p>
        </p:txBody>
      </p:sp>
    </p:spTree>
    <p:extLst>
      <p:ext uri="{BB962C8B-B14F-4D97-AF65-F5344CB8AC3E}">
        <p14:creationId xmlns:p14="http://schemas.microsoft.com/office/powerpoint/2010/main" val="6328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3D6A-C202-4ABB-A6C9-F88F71EC537B}"/>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361162D3-F00F-4444-8F67-7C36C0E1EAFB}"/>
              </a:ext>
            </a:extLst>
          </p:cNvPr>
          <p:cNvSpPr>
            <a:spLocks noGrp="1"/>
          </p:cNvSpPr>
          <p:nvPr>
            <p:ph idx="1"/>
          </p:nvPr>
        </p:nvSpPr>
        <p:spPr/>
        <p:txBody>
          <a:bodyPr/>
          <a:lstStyle/>
          <a:p>
            <a:r>
              <a:rPr lang="en-US"/>
              <a:t>Movie recommendation engines can aid consumers in selecting movie content that is aligned with their personal interests.</a:t>
            </a:r>
          </a:p>
          <a:p>
            <a:r>
              <a:rPr lang="en-US"/>
              <a:t>However, proprietary engines are controlled by businesses that only recommend titles they have available for consumer consumption.</a:t>
            </a:r>
          </a:p>
          <a:p>
            <a:r>
              <a:rPr lang="en-US"/>
              <a:t>Consumers thus do not have easy access to a recommendation engine that recommends titles based upon all known titles.</a:t>
            </a:r>
          </a:p>
        </p:txBody>
      </p:sp>
    </p:spTree>
    <p:extLst>
      <p:ext uri="{BB962C8B-B14F-4D97-AF65-F5344CB8AC3E}">
        <p14:creationId xmlns:p14="http://schemas.microsoft.com/office/powerpoint/2010/main" val="393706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B2F3-7940-4821-9942-C9D58A13DF5E}"/>
              </a:ext>
            </a:extLst>
          </p:cNvPr>
          <p:cNvSpPr>
            <a:spLocks noGrp="1"/>
          </p:cNvSpPr>
          <p:nvPr>
            <p:ph type="title"/>
          </p:nvPr>
        </p:nvSpPr>
        <p:spPr/>
        <p:txBody>
          <a:bodyPr/>
          <a:lstStyle/>
          <a:p>
            <a:r>
              <a:rPr lang="en-US"/>
              <a:t>Data Sources</a:t>
            </a:r>
          </a:p>
        </p:txBody>
      </p:sp>
      <p:pic>
        <p:nvPicPr>
          <p:cNvPr id="3" name="Picture 2">
            <a:extLst>
              <a:ext uri="{FF2B5EF4-FFF2-40B4-BE49-F238E27FC236}">
                <a16:creationId xmlns:a16="http://schemas.microsoft.com/office/drawing/2014/main" id="{7DAEDEEA-6120-4D09-84E3-B5617534D5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300" y="1474858"/>
            <a:ext cx="4002089" cy="1922908"/>
          </a:xfrm>
          <a:prstGeom prst="rect">
            <a:avLst/>
          </a:prstGeom>
        </p:spPr>
      </p:pic>
      <p:pic>
        <p:nvPicPr>
          <p:cNvPr id="5" name="Picture 4">
            <a:extLst>
              <a:ext uri="{FF2B5EF4-FFF2-40B4-BE49-F238E27FC236}">
                <a16:creationId xmlns:a16="http://schemas.microsoft.com/office/drawing/2014/main" id="{B757576F-EE22-43B7-AA77-05CF41BAEF5C}"/>
              </a:ext>
            </a:extLst>
          </p:cNvPr>
          <p:cNvPicPr>
            <a:picLocks noChangeAspect="1"/>
          </p:cNvPicPr>
          <p:nvPr/>
        </p:nvPicPr>
        <p:blipFill rotWithShape="1">
          <a:blip r:embed="rId4">
            <a:extLst>
              <a:ext uri="{28A0092B-C50C-407E-A947-70E740481C1C}">
                <a14:useLocalDpi xmlns:a14="http://schemas.microsoft.com/office/drawing/2010/main" val="0"/>
              </a:ext>
            </a:extLst>
          </a:blip>
          <a:srcRect l="4889" t="21556" r="3334" b="17605"/>
          <a:stretch/>
        </p:blipFill>
        <p:spPr>
          <a:xfrm>
            <a:off x="6096000" y="1484754"/>
            <a:ext cx="5103811" cy="1903115"/>
          </a:xfrm>
          <a:prstGeom prst="rect">
            <a:avLst/>
          </a:prstGeom>
        </p:spPr>
      </p:pic>
      <p:sp>
        <p:nvSpPr>
          <p:cNvPr id="6" name="Oval 5">
            <a:extLst>
              <a:ext uri="{FF2B5EF4-FFF2-40B4-BE49-F238E27FC236}">
                <a16:creationId xmlns:a16="http://schemas.microsoft.com/office/drawing/2014/main" id="{0F614F55-D6F6-49D0-83E9-FA436AE1CBF7}"/>
              </a:ext>
            </a:extLst>
          </p:cNvPr>
          <p:cNvSpPr/>
          <p:nvPr/>
        </p:nvSpPr>
        <p:spPr>
          <a:xfrm>
            <a:off x="4262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Movie Info</a:t>
            </a:r>
          </a:p>
          <a:p>
            <a:pPr algn="ctr"/>
            <a:r>
              <a:rPr lang="en-US"/>
              <a:t>(4m records)</a:t>
            </a:r>
          </a:p>
        </p:txBody>
      </p:sp>
      <p:sp>
        <p:nvSpPr>
          <p:cNvPr id="7" name="Oval 6">
            <a:extLst>
              <a:ext uri="{FF2B5EF4-FFF2-40B4-BE49-F238E27FC236}">
                <a16:creationId xmlns:a16="http://schemas.microsoft.com/office/drawing/2014/main" id="{D451FB55-16A9-4D57-8A2A-1B6108235A38}"/>
              </a:ext>
            </a:extLst>
          </p:cNvPr>
          <p:cNvSpPr/>
          <p:nvPr/>
        </p:nvSpPr>
        <p:spPr>
          <a:xfrm>
            <a:off x="27503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Ratings</a:t>
            </a:r>
          </a:p>
          <a:p>
            <a:pPr algn="ctr"/>
            <a:r>
              <a:rPr lang="en-US"/>
              <a:t>(4m records)</a:t>
            </a:r>
          </a:p>
        </p:txBody>
      </p:sp>
      <p:sp>
        <p:nvSpPr>
          <p:cNvPr id="8" name="Oval 7">
            <a:extLst>
              <a:ext uri="{FF2B5EF4-FFF2-40B4-BE49-F238E27FC236}">
                <a16:creationId xmlns:a16="http://schemas.microsoft.com/office/drawing/2014/main" id="{6B6E7B12-FF5C-4938-BB1F-F8382DD72FED}"/>
              </a:ext>
            </a:extLst>
          </p:cNvPr>
          <p:cNvSpPr/>
          <p:nvPr/>
        </p:nvSpPr>
        <p:spPr>
          <a:xfrm>
            <a:off x="1588294" y="5223421"/>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Box Office Success</a:t>
            </a:r>
          </a:p>
          <a:p>
            <a:pPr algn="ctr"/>
            <a:r>
              <a:rPr lang="en-US"/>
              <a:t>(ad-hoc)</a:t>
            </a:r>
          </a:p>
        </p:txBody>
      </p:sp>
      <p:sp>
        <p:nvSpPr>
          <p:cNvPr id="9" name="Oval 8">
            <a:extLst>
              <a:ext uri="{FF2B5EF4-FFF2-40B4-BE49-F238E27FC236}">
                <a16:creationId xmlns:a16="http://schemas.microsoft.com/office/drawing/2014/main" id="{ACC9E0AD-314A-4AFF-880E-59EE78F0B61B}"/>
              </a:ext>
            </a:extLst>
          </p:cNvPr>
          <p:cNvSpPr/>
          <p:nvPr/>
        </p:nvSpPr>
        <p:spPr>
          <a:xfrm>
            <a:off x="6323805"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List of Critics</a:t>
            </a:r>
          </a:p>
          <a:p>
            <a:pPr algn="ctr"/>
            <a:r>
              <a:rPr lang="en-US"/>
              <a:t>(3k records)</a:t>
            </a:r>
          </a:p>
        </p:txBody>
      </p:sp>
      <p:sp>
        <p:nvSpPr>
          <p:cNvPr id="10" name="Oval 9">
            <a:extLst>
              <a:ext uri="{FF2B5EF4-FFF2-40B4-BE49-F238E27FC236}">
                <a16:creationId xmlns:a16="http://schemas.microsoft.com/office/drawing/2014/main" id="{0265094E-192A-4FC4-B175-3AE74A2FD199}"/>
              </a:ext>
            </a:extLst>
          </p:cNvPr>
          <p:cNvSpPr/>
          <p:nvPr/>
        </p:nvSpPr>
        <p:spPr>
          <a:xfrm>
            <a:off x="8697910"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Reviews</a:t>
            </a:r>
            <a:br>
              <a:rPr lang="en-US"/>
            </a:br>
            <a:r>
              <a:rPr lang="en-US"/>
              <a:t>per Critic</a:t>
            </a:r>
          </a:p>
          <a:p>
            <a:pPr algn="ctr"/>
            <a:r>
              <a:rPr lang="en-US"/>
              <a:t>(80k records)</a:t>
            </a:r>
          </a:p>
        </p:txBody>
      </p:sp>
      <p:sp>
        <p:nvSpPr>
          <p:cNvPr id="11" name="Rectangle: Rounded Corners 10">
            <a:extLst>
              <a:ext uri="{FF2B5EF4-FFF2-40B4-BE49-F238E27FC236}">
                <a16:creationId xmlns:a16="http://schemas.microsoft.com/office/drawing/2014/main" id="{C69832F8-3332-47D4-B90D-12B9C946210E}"/>
              </a:ext>
            </a:extLst>
          </p:cNvPr>
          <p:cNvSpPr/>
          <p:nvPr/>
        </p:nvSpPr>
        <p:spPr>
          <a:xfrm>
            <a:off x="965200"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2" name="Rectangle: Rounded Corners 11">
            <a:extLst>
              <a:ext uri="{FF2B5EF4-FFF2-40B4-BE49-F238E27FC236}">
                <a16:creationId xmlns:a16="http://schemas.microsoft.com/office/drawing/2014/main" id="{3C1F4E97-7D48-4A6C-B67C-BC2AC1842480}"/>
              </a:ext>
            </a:extLst>
          </p:cNvPr>
          <p:cNvSpPr/>
          <p:nvPr/>
        </p:nvSpPr>
        <p:spPr>
          <a:xfrm>
            <a:off x="3278188"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3" name="Rectangle: Rounded Corners 12">
            <a:extLst>
              <a:ext uri="{FF2B5EF4-FFF2-40B4-BE49-F238E27FC236}">
                <a16:creationId xmlns:a16="http://schemas.microsoft.com/office/drawing/2014/main" id="{17C7DC13-1B42-41C4-9A9B-E800BA8B5C2B}"/>
              </a:ext>
            </a:extLst>
          </p:cNvPr>
          <p:cNvSpPr/>
          <p:nvPr/>
        </p:nvSpPr>
        <p:spPr>
          <a:xfrm>
            <a:off x="1862665" y="482477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4" name="Rectangle: Rounded Corners 13">
            <a:extLst>
              <a:ext uri="{FF2B5EF4-FFF2-40B4-BE49-F238E27FC236}">
                <a16:creationId xmlns:a16="http://schemas.microsoft.com/office/drawing/2014/main" id="{F95256E0-55A4-42A5-B984-A88F1A187FA8}"/>
              </a:ext>
            </a:extLst>
          </p:cNvPr>
          <p:cNvSpPr/>
          <p:nvPr/>
        </p:nvSpPr>
        <p:spPr>
          <a:xfrm>
            <a:off x="6613788" y="358094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5" name="Rectangle: Rounded Corners 14">
            <a:extLst>
              <a:ext uri="{FF2B5EF4-FFF2-40B4-BE49-F238E27FC236}">
                <a16:creationId xmlns:a16="http://schemas.microsoft.com/office/drawing/2014/main" id="{C38E02E9-9597-4524-A34A-EBE0A60C5E74}"/>
              </a:ext>
            </a:extLst>
          </p:cNvPr>
          <p:cNvSpPr/>
          <p:nvPr/>
        </p:nvSpPr>
        <p:spPr>
          <a:xfrm>
            <a:off x="8982071" y="3472288"/>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Tree>
    <p:extLst>
      <p:ext uri="{BB962C8B-B14F-4D97-AF65-F5344CB8AC3E}">
        <p14:creationId xmlns:p14="http://schemas.microsoft.com/office/powerpoint/2010/main" val="324827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B076-B871-4862-9CD2-A73A8B3F958A}"/>
              </a:ext>
            </a:extLst>
          </p:cNvPr>
          <p:cNvSpPr>
            <a:spLocks noGrp="1"/>
          </p:cNvSpPr>
          <p:nvPr>
            <p:ph type="title"/>
          </p:nvPr>
        </p:nvSpPr>
        <p:spPr/>
        <p:txBody>
          <a:bodyPr/>
          <a:lstStyle/>
          <a:p>
            <a:r>
              <a:rPr lang="en-US"/>
              <a:t>Application Flow</a:t>
            </a:r>
          </a:p>
        </p:txBody>
      </p:sp>
      <p:sp>
        <p:nvSpPr>
          <p:cNvPr id="4" name="Rectangle: Rounded Corners 3">
            <a:extLst>
              <a:ext uri="{FF2B5EF4-FFF2-40B4-BE49-F238E27FC236}">
                <a16:creationId xmlns:a16="http://schemas.microsoft.com/office/drawing/2014/main" id="{7F07273B-0B06-43FD-9D25-330633BC7D2B}"/>
              </a:ext>
            </a:extLst>
          </p:cNvPr>
          <p:cNvSpPr/>
          <p:nvPr/>
        </p:nvSpPr>
        <p:spPr>
          <a:xfrm>
            <a:off x="501249" y="2584846"/>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Execute .py</a:t>
            </a:r>
          </a:p>
        </p:txBody>
      </p:sp>
      <p:sp>
        <p:nvSpPr>
          <p:cNvPr id="5" name="Rectangle: Rounded Corners 4">
            <a:extLst>
              <a:ext uri="{FF2B5EF4-FFF2-40B4-BE49-F238E27FC236}">
                <a16:creationId xmlns:a16="http://schemas.microsoft.com/office/drawing/2014/main" id="{4A2A6B2B-C450-4C02-B3C2-17F1EE41F307}"/>
              </a:ext>
            </a:extLst>
          </p:cNvPr>
          <p:cNvSpPr/>
          <p:nvPr/>
        </p:nvSpPr>
        <p:spPr>
          <a:xfrm>
            <a:off x="3056021"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 / scrape data</a:t>
            </a:r>
          </a:p>
        </p:txBody>
      </p:sp>
      <p:sp>
        <p:nvSpPr>
          <p:cNvPr id="6" name="Rectangle: Rounded Corners 5">
            <a:extLst>
              <a:ext uri="{FF2B5EF4-FFF2-40B4-BE49-F238E27FC236}">
                <a16:creationId xmlns:a16="http://schemas.microsoft.com/office/drawing/2014/main" id="{C598630A-58DE-4DE4-88FC-DDBF4118FE7D}"/>
              </a:ext>
            </a:extLst>
          </p:cNvPr>
          <p:cNvSpPr/>
          <p:nvPr/>
        </p:nvSpPr>
        <p:spPr>
          <a:xfrm>
            <a:off x="5273910"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Cleanse / merge / save data</a:t>
            </a:r>
          </a:p>
        </p:txBody>
      </p:sp>
      <p:sp>
        <p:nvSpPr>
          <p:cNvPr id="7" name="Rectangle: Rounded Corners 6">
            <a:extLst>
              <a:ext uri="{FF2B5EF4-FFF2-40B4-BE49-F238E27FC236}">
                <a16:creationId xmlns:a16="http://schemas.microsoft.com/office/drawing/2014/main" id="{C0EC0709-6459-4D48-97EA-07871C89A9C1}"/>
              </a:ext>
            </a:extLst>
          </p:cNvPr>
          <p:cNvSpPr/>
          <p:nvPr/>
        </p:nvSpPr>
        <p:spPr>
          <a:xfrm>
            <a:off x="5273910" y="2183860"/>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 movie input</a:t>
            </a:r>
          </a:p>
        </p:txBody>
      </p:sp>
      <p:sp>
        <p:nvSpPr>
          <p:cNvPr id="8" name="Flowchart: Decision 7">
            <a:extLst>
              <a:ext uri="{FF2B5EF4-FFF2-40B4-BE49-F238E27FC236}">
                <a16:creationId xmlns:a16="http://schemas.microsoft.com/office/drawing/2014/main" id="{7B217919-2566-4667-8E8D-D9700CC1AF72}"/>
              </a:ext>
            </a:extLst>
          </p:cNvPr>
          <p:cNvSpPr/>
          <p:nvPr/>
        </p:nvSpPr>
        <p:spPr>
          <a:xfrm>
            <a:off x="2993457" y="2120237"/>
            <a:ext cx="1848051" cy="16651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a:t>
            </a:r>
          </a:p>
        </p:txBody>
      </p:sp>
      <p:sp>
        <p:nvSpPr>
          <p:cNvPr id="9" name="Rectangle: Rounded Corners 8">
            <a:extLst>
              <a:ext uri="{FF2B5EF4-FFF2-40B4-BE49-F238E27FC236}">
                <a16:creationId xmlns:a16="http://schemas.microsoft.com/office/drawing/2014/main" id="{49F925C2-9254-44FC-8EE8-A9DF4B3ACED9}"/>
              </a:ext>
            </a:extLst>
          </p:cNvPr>
          <p:cNvSpPr/>
          <p:nvPr/>
        </p:nvSpPr>
        <p:spPr>
          <a:xfrm>
            <a:off x="7429234" y="2181062"/>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 / sort similar movies</a:t>
            </a:r>
          </a:p>
        </p:txBody>
      </p:sp>
      <p:sp>
        <p:nvSpPr>
          <p:cNvPr id="12" name="Rectangle: Rounded Corners 11">
            <a:extLst>
              <a:ext uri="{FF2B5EF4-FFF2-40B4-BE49-F238E27FC236}">
                <a16:creationId xmlns:a16="http://schemas.microsoft.com/office/drawing/2014/main" id="{DD09529E-77EC-4BFE-889F-CB269EE1E4E2}"/>
              </a:ext>
            </a:extLst>
          </p:cNvPr>
          <p:cNvSpPr/>
          <p:nvPr/>
        </p:nvSpPr>
        <p:spPr>
          <a:xfrm>
            <a:off x="9584558" y="2575697"/>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results</a:t>
            </a:r>
          </a:p>
        </p:txBody>
      </p:sp>
      <p:cxnSp>
        <p:nvCxnSpPr>
          <p:cNvPr id="14" name="Straight Arrow Connector 13">
            <a:extLst>
              <a:ext uri="{FF2B5EF4-FFF2-40B4-BE49-F238E27FC236}">
                <a16:creationId xmlns:a16="http://schemas.microsoft.com/office/drawing/2014/main" id="{526E8A64-7859-403F-AF15-4567F69C0359}"/>
              </a:ext>
            </a:extLst>
          </p:cNvPr>
          <p:cNvCxnSpPr>
            <a:stCxn id="4" idx="3"/>
            <a:endCxn id="8" idx="1"/>
          </p:cNvCxnSpPr>
          <p:nvPr/>
        </p:nvCxnSpPr>
        <p:spPr>
          <a:xfrm flipV="1">
            <a:off x="2561055" y="2952822"/>
            <a:ext cx="432402" cy="259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DC6527-689C-40C1-8F4A-4AFD2471CF6D}"/>
              </a:ext>
            </a:extLst>
          </p:cNvPr>
          <p:cNvCxnSpPr>
            <a:stCxn id="8" idx="3"/>
            <a:endCxn id="7" idx="1"/>
          </p:cNvCxnSpPr>
          <p:nvPr/>
        </p:nvCxnSpPr>
        <p:spPr>
          <a:xfrm flipV="1">
            <a:off x="4841508" y="2949068"/>
            <a:ext cx="432402" cy="3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8ADE24-3928-4861-A684-5C01BB31D89C}"/>
              </a:ext>
            </a:extLst>
          </p:cNvPr>
          <p:cNvCxnSpPr>
            <a:stCxn id="7" idx="3"/>
            <a:endCxn id="9" idx="1"/>
          </p:cNvCxnSpPr>
          <p:nvPr/>
        </p:nvCxnSpPr>
        <p:spPr>
          <a:xfrm flipV="1">
            <a:off x="6996832" y="2946270"/>
            <a:ext cx="432402" cy="279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2476B7-55F0-45E0-9E17-DF7BFEEB082B}"/>
              </a:ext>
            </a:extLst>
          </p:cNvPr>
          <p:cNvCxnSpPr>
            <a:stCxn id="9" idx="3"/>
            <a:endCxn id="12" idx="1"/>
          </p:cNvCxnSpPr>
          <p:nvPr/>
        </p:nvCxnSpPr>
        <p:spPr>
          <a:xfrm>
            <a:off x="9152156" y="2946270"/>
            <a:ext cx="432402"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FA3836-FDDC-44E4-A04F-1202CBFABF68}"/>
              </a:ext>
            </a:extLst>
          </p:cNvPr>
          <p:cNvCxnSpPr>
            <a:stCxn id="8" idx="2"/>
            <a:endCxn id="5" idx="0"/>
          </p:cNvCxnSpPr>
          <p:nvPr/>
        </p:nvCxnSpPr>
        <p:spPr>
          <a:xfrm flipH="1">
            <a:off x="3917482" y="3785407"/>
            <a:ext cx="1" cy="61427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59032E-9310-4579-8282-664EE67BB3E8}"/>
              </a:ext>
            </a:extLst>
          </p:cNvPr>
          <p:cNvCxnSpPr>
            <a:stCxn id="5" idx="3"/>
            <a:endCxn id="6" idx="1"/>
          </p:cNvCxnSpPr>
          <p:nvPr/>
        </p:nvCxnSpPr>
        <p:spPr>
          <a:xfrm>
            <a:off x="4778943" y="5164893"/>
            <a:ext cx="494967"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E61A46-3161-46DB-B632-86742C3F51AC}"/>
              </a:ext>
            </a:extLst>
          </p:cNvPr>
          <p:cNvCxnSpPr>
            <a:stCxn id="6" idx="0"/>
            <a:endCxn id="7" idx="2"/>
          </p:cNvCxnSpPr>
          <p:nvPr/>
        </p:nvCxnSpPr>
        <p:spPr>
          <a:xfrm flipV="1">
            <a:off x="6135371" y="3714276"/>
            <a:ext cx="0" cy="68540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9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E685-8A0C-4580-85E8-4B2F303BE098}"/>
              </a:ext>
            </a:extLst>
          </p:cNvPr>
          <p:cNvSpPr>
            <a:spLocks noGrp="1"/>
          </p:cNvSpPr>
          <p:nvPr>
            <p:ph type="title"/>
          </p:nvPr>
        </p:nvSpPr>
        <p:spPr/>
        <p:txBody>
          <a:bodyPr/>
          <a:lstStyle/>
          <a:p>
            <a:r>
              <a:rPr lang="en-US"/>
              <a:t>Features</a:t>
            </a:r>
          </a:p>
        </p:txBody>
      </p:sp>
      <p:graphicFrame>
        <p:nvGraphicFramePr>
          <p:cNvPr id="3" name="Table 2">
            <a:extLst>
              <a:ext uri="{FF2B5EF4-FFF2-40B4-BE49-F238E27FC236}">
                <a16:creationId xmlns:a16="http://schemas.microsoft.com/office/drawing/2014/main" id="{F4EB7943-48A4-47D2-A661-C2422883D59A}"/>
              </a:ext>
            </a:extLst>
          </p:cNvPr>
          <p:cNvGraphicFramePr>
            <a:graphicFrameLocks noGrp="1"/>
          </p:cNvGraphicFramePr>
          <p:nvPr>
            <p:extLst>
              <p:ext uri="{D42A27DB-BD31-4B8C-83A1-F6EECF244321}">
                <p14:modId xmlns:p14="http://schemas.microsoft.com/office/powerpoint/2010/main" val="595069207"/>
              </p:ext>
            </p:extLst>
          </p:nvPr>
        </p:nvGraphicFramePr>
        <p:xfrm>
          <a:off x="646111" y="1519766"/>
          <a:ext cx="10899777" cy="5099474"/>
        </p:xfrm>
        <a:graphic>
          <a:graphicData uri="http://schemas.openxmlformats.org/drawingml/2006/table">
            <a:tbl>
              <a:tblPr firstRow="1" bandRow="1">
                <a:tableStyleId>{7DF18680-E054-41AD-8BC1-D1AEF772440D}</a:tableStyleId>
              </a:tblPr>
              <a:tblGrid>
                <a:gridCol w="2160589">
                  <a:extLst>
                    <a:ext uri="{9D8B030D-6E8A-4147-A177-3AD203B41FA5}">
                      <a16:colId xmlns:a16="http://schemas.microsoft.com/office/drawing/2014/main" val="1558041383"/>
                    </a:ext>
                  </a:extLst>
                </a:gridCol>
                <a:gridCol w="4724400">
                  <a:extLst>
                    <a:ext uri="{9D8B030D-6E8A-4147-A177-3AD203B41FA5}">
                      <a16:colId xmlns:a16="http://schemas.microsoft.com/office/drawing/2014/main" val="905282533"/>
                    </a:ext>
                  </a:extLst>
                </a:gridCol>
                <a:gridCol w="4014788">
                  <a:extLst>
                    <a:ext uri="{9D8B030D-6E8A-4147-A177-3AD203B41FA5}">
                      <a16:colId xmlns:a16="http://schemas.microsoft.com/office/drawing/2014/main" val="2302556579"/>
                    </a:ext>
                  </a:extLst>
                </a:gridCol>
              </a:tblGrid>
              <a:tr h="436034">
                <a:tc>
                  <a:txBody>
                    <a:bodyPr/>
                    <a:lstStyle/>
                    <a:p>
                      <a:r>
                        <a:rPr lang="en-US"/>
                        <a:t>Feature</a:t>
                      </a:r>
                    </a:p>
                  </a:txBody>
                  <a:tcPr/>
                </a:tc>
                <a:tc>
                  <a:txBody>
                    <a:bodyPr/>
                    <a:lstStyle/>
                    <a:p>
                      <a:r>
                        <a:rPr lang="en-US"/>
                        <a:t>Current</a:t>
                      </a:r>
                    </a:p>
                  </a:txBody>
                  <a:tcPr/>
                </a:tc>
                <a:tc>
                  <a:txBody>
                    <a:bodyPr/>
                    <a:lstStyle/>
                    <a:p>
                      <a:r>
                        <a:rPr lang="en-US"/>
                        <a:t>Future</a:t>
                      </a:r>
                    </a:p>
                  </a:txBody>
                  <a:tcPr/>
                </a:tc>
                <a:extLst>
                  <a:ext uri="{0D108BD9-81ED-4DB2-BD59-A6C34878D82A}">
                    <a16:rowId xmlns:a16="http://schemas.microsoft.com/office/drawing/2014/main" val="4039358253"/>
                  </a:ext>
                </a:extLst>
              </a:tr>
              <a:tr h="1140884">
                <a:tc>
                  <a:txBody>
                    <a:bodyPr/>
                    <a:lstStyle/>
                    <a:p>
                      <a:r>
                        <a:rPr lang="en-US"/>
                        <a:t>User input</a:t>
                      </a:r>
                    </a:p>
                  </a:txBody>
                  <a:tcPr/>
                </a:tc>
                <a:tc>
                  <a:txBody>
                    <a:bodyPr/>
                    <a:lstStyle/>
                    <a:p>
                      <a:pPr marL="285750" indent="-285750">
                        <a:buFont typeface="Arial" panose="020B0604020202020204" pitchFamily="34" charset="0"/>
                        <a:buChar char="•"/>
                      </a:pPr>
                      <a:r>
                        <a:rPr lang="en-US"/>
                        <a:t>Console input</a:t>
                      </a:r>
                    </a:p>
                    <a:p>
                      <a:pPr marL="285750" indent="-285750">
                        <a:buFont typeface="Arial" panose="020B0604020202020204" pitchFamily="34" charset="0"/>
                        <a:buChar char="•"/>
                      </a:pPr>
                      <a:r>
                        <a:rPr lang="en-US"/>
                        <a:t>Collect movie name</a:t>
                      </a:r>
                    </a:p>
                    <a:p>
                      <a:pPr marL="285750" indent="-285750">
                        <a:buFont typeface="Arial" panose="020B0604020202020204" pitchFamily="34" charset="0"/>
                        <a:buChar char="•"/>
                      </a:pPr>
                      <a:r>
                        <a:rPr lang="en-US"/>
                        <a:t>Match movie based on name</a:t>
                      </a:r>
                    </a:p>
                    <a:p>
                      <a:pPr marL="285750" indent="-285750">
                        <a:buFont typeface="Arial" panose="020B0604020202020204" pitchFamily="34" charset="0"/>
                        <a:buChar char="•"/>
                      </a:pPr>
                      <a:r>
                        <a:rPr lang="en-US"/>
                        <a:t>Exception handling for non-existent movies or movies with same name but different release year</a:t>
                      </a:r>
                    </a:p>
                  </a:txBody>
                  <a:tcPr/>
                </a:tc>
                <a:tc>
                  <a:txBody>
                    <a:bodyPr/>
                    <a:lstStyle/>
                    <a:p>
                      <a:pPr marL="285750" indent="-285750">
                        <a:buFont typeface="Arial" panose="020B0604020202020204" pitchFamily="34" charset="0"/>
                        <a:buChar char="•"/>
                      </a:pPr>
                      <a:r>
                        <a:rPr lang="en-US"/>
                        <a:t>User interface</a:t>
                      </a:r>
                    </a:p>
                    <a:p>
                      <a:pPr marL="285750" indent="-285750">
                        <a:buFont typeface="Arial" panose="020B0604020202020204" pitchFamily="34" charset="0"/>
                        <a:buChar char="•"/>
                      </a:pPr>
                      <a:r>
                        <a:rPr lang="en-US"/>
                        <a:t>Release year range filters</a:t>
                      </a:r>
                    </a:p>
                  </a:txBody>
                  <a:tcPr/>
                </a:tc>
                <a:extLst>
                  <a:ext uri="{0D108BD9-81ED-4DB2-BD59-A6C34878D82A}">
                    <a16:rowId xmlns:a16="http://schemas.microsoft.com/office/drawing/2014/main" val="823837728"/>
                  </a:ext>
                </a:extLst>
              </a:tr>
              <a:tr h="1140884">
                <a:tc>
                  <a:txBody>
                    <a:bodyPr/>
                    <a:lstStyle/>
                    <a:p>
                      <a:r>
                        <a:rPr lang="en-US"/>
                        <a:t>Similarity analysis</a:t>
                      </a:r>
                    </a:p>
                  </a:txBody>
                  <a:tcPr/>
                </a:tc>
                <a:tc>
                  <a:txBody>
                    <a:bodyPr/>
                    <a:lstStyle/>
                    <a:p>
                      <a:pPr marL="285750" indent="-285750">
                        <a:buFont typeface="Arial" panose="020B0604020202020204" pitchFamily="34" charset="0"/>
                        <a:buChar char="•"/>
                      </a:pPr>
                      <a:r>
                        <a:rPr lang="en-US"/>
                        <a:t>Cosine similarity of up to 3 movie genres</a:t>
                      </a:r>
                    </a:p>
                    <a:p>
                      <a:pPr marL="285750" indent="-285750">
                        <a:buFont typeface="Arial" panose="020B0604020202020204" pitchFamily="34" charset="0"/>
                        <a:buChar char="•"/>
                      </a:pPr>
                      <a:r>
                        <a:rPr lang="en-US"/>
                        <a:t>Selecting similar movies based on critic / user ratings</a:t>
                      </a:r>
                    </a:p>
                  </a:txBody>
                  <a:tcPr/>
                </a:tc>
                <a:tc>
                  <a:txBody>
                    <a:bodyPr/>
                    <a:lstStyle/>
                    <a:p>
                      <a:pPr marL="285750" indent="-285750">
                        <a:buFont typeface="Arial" panose="020B0604020202020204" pitchFamily="34" charset="0"/>
                        <a:buChar char="•"/>
                      </a:pPr>
                      <a:r>
                        <a:rPr lang="en-US"/>
                        <a:t>Cosine-based similarity of up to n-based tags extracted from movie critic reviews via NLP</a:t>
                      </a:r>
                    </a:p>
                  </a:txBody>
                  <a:tcPr/>
                </a:tc>
                <a:extLst>
                  <a:ext uri="{0D108BD9-81ED-4DB2-BD59-A6C34878D82A}">
                    <a16:rowId xmlns:a16="http://schemas.microsoft.com/office/drawing/2014/main" val="1606399690"/>
                  </a:ext>
                </a:extLst>
              </a:tr>
              <a:tr h="513080">
                <a:tc>
                  <a:txBody>
                    <a:bodyPr/>
                    <a:lstStyle/>
                    <a:p>
                      <a:r>
                        <a:rPr lang="en-US"/>
                        <a:t>User output</a:t>
                      </a:r>
                    </a:p>
                  </a:txBody>
                  <a:tcPr/>
                </a:tc>
                <a:tc>
                  <a:txBody>
                    <a:bodyPr/>
                    <a:lstStyle/>
                    <a:p>
                      <a:pPr marL="285750" indent="-285750">
                        <a:buFont typeface="Arial" panose="020B0604020202020204" pitchFamily="34" charset="0"/>
                        <a:buChar char="•"/>
                      </a:pPr>
                      <a:r>
                        <a:rPr lang="en-US"/>
                        <a:t>Top 20 movies by similarity and user / critic ratings w/ basic information</a:t>
                      </a:r>
                    </a:p>
                    <a:p>
                      <a:pPr marL="285750" indent="-285750">
                        <a:buFont typeface="Arial" panose="020B0604020202020204" pitchFamily="34" charset="0"/>
                        <a:buChar char="•"/>
                      </a:pPr>
                      <a:r>
                        <a:rPr lang="en-US"/>
                        <a:t>Visualization of box office success</a:t>
                      </a:r>
                    </a:p>
                    <a:p>
                      <a:pPr marL="285750" indent="-285750">
                        <a:buFont typeface="Arial" panose="020B0604020202020204" pitchFamily="34" charset="0"/>
                        <a:buChar char="•"/>
                      </a:pPr>
                      <a:r>
                        <a:rPr lang="en-US"/>
                        <a:t>Visualization of user votes / ratings</a:t>
                      </a:r>
                    </a:p>
                  </a:txBody>
                  <a:tcPr/>
                </a:tc>
                <a:tc>
                  <a:txBody>
                    <a:bodyPr/>
                    <a:lstStyle/>
                    <a:p>
                      <a:pPr marL="285750" indent="-285750">
                        <a:buFont typeface="Arial" panose="020B0604020202020204" pitchFamily="34" charset="0"/>
                        <a:buChar char="•"/>
                      </a:pPr>
                      <a:r>
                        <a:rPr lang="en-US"/>
                        <a:t>Filtered movies by release year range</a:t>
                      </a:r>
                    </a:p>
                    <a:p>
                      <a:pPr marL="285750" indent="-285750">
                        <a:buFont typeface="Arial" panose="020B0604020202020204" pitchFamily="34" charset="0"/>
                        <a:buChar char="•"/>
                      </a:pPr>
                      <a:r>
                        <a:rPr lang="en-US"/>
                        <a:t>Sample selection of movie critic reviews</a:t>
                      </a:r>
                    </a:p>
                    <a:p>
                      <a:pPr marL="285750" indent="-285750">
                        <a:buFont typeface="Arial" panose="020B0604020202020204" pitchFamily="34" charset="0"/>
                        <a:buChar char="•"/>
                      </a:pPr>
                      <a:r>
                        <a:rPr lang="en-US"/>
                        <a:t>Sample selection of relevant tweets</a:t>
                      </a:r>
                    </a:p>
                  </a:txBody>
                  <a:tcPr/>
                </a:tc>
                <a:extLst>
                  <a:ext uri="{0D108BD9-81ED-4DB2-BD59-A6C34878D82A}">
                    <a16:rowId xmlns:a16="http://schemas.microsoft.com/office/drawing/2014/main" val="478373638"/>
                  </a:ext>
                </a:extLst>
              </a:tr>
            </a:tbl>
          </a:graphicData>
        </a:graphic>
      </p:graphicFrame>
    </p:spTree>
    <p:extLst>
      <p:ext uri="{BB962C8B-B14F-4D97-AF65-F5344CB8AC3E}">
        <p14:creationId xmlns:p14="http://schemas.microsoft.com/office/powerpoint/2010/main" val="346783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561-7315-401A-979D-B528F18FB170}"/>
              </a:ext>
            </a:extLst>
          </p:cNvPr>
          <p:cNvSpPr>
            <a:spLocks noGrp="1"/>
          </p:cNvSpPr>
          <p:nvPr>
            <p:ph type="title"/>
          </p:nvPr>
        </p:nvSpPr>
        <p:spPr/>
        <p:txBody>
          <a:bodyPr/>
          <a:lstStyle/>
          <a:p>
            <a:r>
              <a:rPr lang="en-US"/>
              <a:t>User Input</a:t>
            </a:r>
          </a:p>
        </p:txBody>
      </p:sp>
      <p:sp>
        <p:nvSpPr>
          <p:cNvPr id="8" name="TextBox 7">
            <a:extLst>
              <a:ext uri="{FF2B5EF4-FFF2-40B4-BE49-F238E27FC236}">
                <a16:creationId xmlns:a16="http://schemas.microsoft.com/office/drawing/2014/main" id="{538AC02E-3593-4098-87B8-120CF3B0EDD6}"/>
              </a:ext>
            </a:extLst>
          </p:cNvPr>
          <p:cNvSpPr txBox="1"/>
          <p:nvPr/>
        </p:nvSpPr>
        <p:spPr>
          <a:xfrm>
            <a:off x="646111" y="1598696"/>
            <a:ext cx="4472699" cy="923330"/>
          </a:xfrm>
          <a:prstGeom prst="rect">
            <a:avLst/>
          </a:prstGeom>
          <a:noFill/>
        </p:spPr>
        <p:txBody>
          <a:bodyPr wrap="none" rtlCol="0">
            <a:spAutoFit/>
          </a:bodyPr>
          <a:lstStyle/>
          <a:p>
            <a:r>
              <a:rPr lang="en-US"/>
              <a:t>Happy path:</a:t>
            </a:r>
          </a:p>
          <a:p>
            <a:pPr marL="285750" indent="-285750">
              <a:buFont typeface="Arial" panose="020B0604020202020204" pitchFamily="34" charset="0"/>
              <a:buChar char="•"/>
            </a:pPr>
            <a:r>
              <a:rPr lang="en-US"/>
              <a:t>Enter movie name. Case insensitive.</a:t>
            </a:r>
          </a:p>
          <a:p>
            <a:pPr marL="285750" indent="-285750">
              <a:buFont typeface="Arial" panose="020B0604020202020204" pitchFamily="34" charset="0"/>
              <a:buChar char="•"/>
            </a:pPr>
            <a:r>
              <a:rPr lang="en-US"/>
              <a:t>Select movie from list if required.</a:t>
            </a:r>
          </a:p>
        </p:txBody>
      </p:sp>
      <p:sp>
        <p:nvSpPr>
          <p:cNvPr id="9" name="TextBox 8">
            <a:extLst>
              <a:ext uri="{FF2B5EF4-FFF2-40B4-BE49-F238E27FC236}">
                <a16:creationId xmlns:a16="http://schemas.microsoft.com/office/drawing/2014/main" id="{A8E6408F-5ABC-4161-8364-3EDE2876E5C0}"/>
              </a:ext>
            </a:extLst>
          </p:cNvPr>
          <p:cNvSpPr txBox="1"/>
          <p:nvPr/>
        </p:nvSpPr>
        <p:spPr>
          <a:xfrm>
            <a:off x="646111" y="2999226"/>
            <a:ext cx="5200463" cy="2031325"/>
          </a:xfrm>
          <a:prstGeom prst="rect">
            <a:avLst/>
          </a:prstGeom>
          <a:noFill/>
        </p:spPr>
        <p:txBody>
          <a:bodyPr wrap="none" rtlCol="0">
            <a:spAutoFit/>
          </a:bodyPr>
          <a:lstStyle/>
          <a:p>
            <a:r>
              <a:rPr lang="en-US"/>
              <a:t>Exception handling:</a:t>
            </a:r>
          </a:p>
          <a:p>
            <a:pPr marL="285750" indent="-285750">
              <a:buFont typeface="Arial" panose="020B0604020202020204" pitchFamily="34" charset="0"/>
              <a:buChar char="•"/>
            </a:pPr>
            <a:r>
              <a:rPr lang="en-US"/>
              <a:t>Movie entered that does not match</a:t>
            </a:r>
            <a:br>
              <a:rPr lang="en-US"/>
            </a:br>
            <a:r>
              <a:rPr lang="en-US"/>
              <a:t>a movie in dataset</a:t>
            </a:r>
          </a:p>
          <a:p>
            <a:pPr marL="285750" indent="-285750">
              <a:buFont typeface="Arial" panose="020B0604020202020204" pitchFamily="34" charset="0"/>
              <a:buChar char="•"/>
            </a:pPr>
            <a:r>
              <a:rPr lang="en-US"/>
              <a:t>Index entered that exceeds array bounds </a:t>
            </a:r>
            <a:br>
              <a:rPr lang="en-US"/>
            </a:br>
            <a:r>
              <a:rPr lang="en-US"/>
              <a:t>when movies w/ duplicate names</a:t>
            </a:r>
          </a:p>
          <a:p>
            <a:pPr marL="285750" indent="-285750">
              <a:buFont typeface="Arial" panose="020B0604020202020204" pitchFamily="34" charset="0"/>
              <a:buChar char="•"/>
            </a:pPr>
            <a:r>
              <a:rPr lang="en-US"/>
              <a:t>Non-integer entered when movies w/</a:t>
            </a:r>
            <a:br>
              <a:rPr lang="en-US"/>
            </a:br>
            <a:r>
              <a:rPr lang="en-US"/>
              <a:t>duplicate names</a:t>
            </a:r>
          </a:p>
        </p:txBody>
      </p:sp>
      <p:pic>
        <p:nvPicPr>
          <p:cNvPr id="11" name="Picture 10">
            <a:extLst>
              <a:ext uri="{FF2B5EF4-FFF2-40B4-BE49-F238E27FC236}">
                <a16:creationId xmlns:a16="http://schemas.microsoft.com/office/drawing/2014/main" id="{01D3768A-D9B5-4277-8C38-D4C8D89B6C62}"/>
              </a:ext>
            </a:extLst>
          </p:cNvPr>
          <p:cNvPicPr>
            <a:picLocks noChangeAspect="1"/>
          </p:cNvPicPr>
          <p:nvPr/>
        </p:nvPicPr>
        <p:blipFill>
          <a:blip r:embed="rId3"/>
          <a:stretch>
            <a:fillRect/>
          </a:stretch>
        </p:blipFill>
        <p:spPr>
          <a:xfrm>
            <a:off x="5846574" y="1598696"/>
            <a:ext cx="5285036" cy="4806586"/>
          </a:xfrm>
          <a:prstGeom prst="rect">
            <a:avLst/>
          </a:prstGeom>
        </p:spPr>
      </p:pic>
    </p:spTree>
    <p:extLst>
      <p:ext uri="{BB962C8B-B14F-4D97-AF65-F5344CB8AC3E}">
        <p14:creationId xmlns:p14="http://schemas.microsoft.com/office/powerpoint/2010/main" val="30827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DCAC-8A73-4493-9B8B-8C8D3CABAE51}"/>
              </a:ext>
            </a:extLst>
          </p:cNvPr>
          <p:cNvSpPr>
            <a:spLocks noGrp="1"/>
          </p:cNvSpPr>
          <p:nvPr>
            <p:ph type="title"/>
          </p:nvPr>
        </p:nvSpPr>
        <p:spPr/>
        <p:txBody>
          <a:bodyPr/>
          <a:lstStyle/>
          <a:p>
            <a:r>
              <a:rPr lang="en-US" dirty="0"/>
              <a:t>									TFIDF</a:t>
            </a:r>
          </a:p>
        </p:txBody>
      </p:sp>
      <p:sp>
        <p:nvSpPr>
          <p:cNvPr id="3" name="Rectangle 2">
            <a:extLst>
              <a:ext uri="{FF2B5EF4-FFF2-40B4-BE49-F238E27FC236}">
                <a16:creationId xmlns:a16="http://schemas.microsoft.com/office/drawing/2014/main" id="{DCE315AB-86F4-4C48-9DDF-9E1A986C7A27}"/>
              </a:ext>
            </a:extLst>
          </p:cNvPr>
          <p:cNvSpPr/>
          <p:nvPr/>
        </p:nvSpPr>
        <p:spPr>
          <a:xfrm>
            <a:off x="1457739" y="1997839"/>
            <a:ext cx="9475372" cy="4524315"/>
          </a:xfrm>
          <a:prstGeom prst="rect">
            <a:avLst/>
          </a:prstGeom>
        </p:spPr>
        <p:txBody>
          <a:bodyPr wrap="square">
            <a:spAutoFit/>
          </a:bodyPr>
          <a:lstStyle/>
          <a:p>
            <a:r>
              <a:rPr lang="en-US" dirty="0"/>
              <a:t>TFIDF, short for term frequency–inverse document frequency, is just a way to measure the importance of tokens in text.</a:t>
            </a:r>
          </a:p>
          <a:p>
            <a:endParaRPr lang="en-US" dirty="0"/>
          </a:p>
          <a:p>
            <a:r>
              <a:rPr lang="en-US" dirty="0"/>
              <a:t>IDF(t) = </a:t>
            </a:r>
            <a:r>
              <a:rPr lang="en-US" dirty="0" err="1"/>
              <a:t>log_e</a:t>
            </a:r>
            <a:r>
              <a:rPr lang="en-US" dirty="0"/>
              <a:t>(Total number of documents / Number of documents with term t in it).</a:t>
            </a:r>
          </a:p>
          <a:p>
            <a:endParaRPr lang="en-US" dirty="0"/>
          </a:p>
          <a:p>
            <a:r>
              <a:rPr lang="en-US" dirty="0"/>
              <a:t>Consider a document containing 100 words wherein the word comedy appears 3 times. </a:t>
            </a:r>
          </a:p>
          <a:p>
            <a:r>
              <a:rPr lang="en-US" dirty="0"/>
              <a:t>The term frequency (i.e., </a:t>
            </a:r>
            <a:r>
              <a:rPr lang="en-US" dirty="0" err="1"/>
              <a:t>tf</a:t>
            </a:r>
            <a:r>
              <a:rPr lang="en-US" dirty="0"/>
              <a:t>) for comedy is then (3 / 100) = 0.03</a:t>
            </a:r>
          </a:p>
          <a:p>
            <a:endParaRPr lang="en-US" dirty="0"/>
          </a:p>
          <a:p>
            <a:r>
              <a:rPr lang="en-US" dirty="0"/>
              <a:t>Now, assume we have 10 million documents and the word comedy appears in one thousand of these. </a:t>
            </a:r>
          </a:p>
          <a:p>
            <a:endParaRPr lang="en-US" dirty="0"/>
          </a:p>
          <a:p>
            <a:r>
              <a:rPr lang="en-US" dirty="0"/>
              <a:t>Then, the inverse document frequency (i.e., </a:t>
            </a:r>
            <a:r>
              <a:rPr lang="en-US" dirty="0" err="1"/>
              <a:t>idf</a:t>
            </a:r>
            <a:r>
              <a:rPr lang="en-US" dirty="0"/>
              <a:t>) is calculated as log(10,000,000 / 1,000) = 4. </a:t>
            </a:r>
          </a:p>
          <a:p>
            <a:endParaRPr lang="en-US" dirty="0"/>
          </a:p>
          <a:p>
            <a:r>
              <a:rPr lang="en-US" dirty="0"/>
              <a:t>Thus, the TF-IDF weight is the product of these quantities: 0.03 * 4 = 0.12</a:t>
            </a:r>
          </a:p>
        </p:txBody>
      </p:sp>
    </p:spTree>
    <p:extLst>
      <p:ext uri="{BB962C8B-B14F-4D97-AF65-F5344CB8AC3E}">
        <p14:creationId xmlns:p14="http://schemas.microsoft.com/office/powerpoint/2010/main" val="236550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DCAC-8A73-4493-9B8B-8C8D3CABAE51}"/>
              </a:ext>
            </a:extLst>
          </p:cNvPr>
          <p:cNvSpPr>
            <a:spLocks noGrp="1"/>
          </p:cNvSpPr>
          <p:nvPr>
            <p:ph type="title"/>
          </p:nvPr>
        </p:nvSpPr>
        <p:spPr/>
        <p:txBody>
          <a:bodyPr/>
          <a:lstStyle/>
          <a:p>
            <a:r>
              <a:rPr lang="en-US"/>
              <a:t>Similarity Analysis</a:t>
            </a:r>
          </a:p>
        </p:txBody>
      </p:sp>
      <p:pic>
        <p:nvPicPr>
          <p:cNvPr id="1026" name="Picture 2" descr="https://lh6.googleusercontent.com/mEh-6VdVXY-IBx2ibNlZzKJO5OCgotqxhrToQ9yNYnBwR8pLlW_cIYUaToraMgDI_x9Tsy7F8N4T7ozagiUUWxQxcB1aQGMRMBiu3Ms_I34EtdaGNXsDGJn7WBV6Wk7pwulnBq8u">
            <a:extLst>
              <a:ext uri="{FF2B5EF4-FFF2-40B4-BE49-F238E27FC236}">
                <a16:creationId xmlns:a16="http://schemas.microsoft.com/office/drawing/2014/main" id="{850D2E4E-84C7-4FC0-AACA-C957323343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743503"/>
            <a:ext cx="4483882" cy="4146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machinelearningplus.com/wp-content/uploads/2018/10/Cosine-Similarity-Formula-1.png">
            <a:extLst>
              <a:ext uri="{FF2B5EF4-FFF2-40B4-BE49-F238E27FC236}">
                <a16:creationId xmlns:a16="http://schemas.microsoft.com/office/drawing/2014/main" id="{770546F0-D432-44B5-A4A9-57220FC528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60" r="28829" b="25324"/>
          <a:stretch/>
        </p:blipFill>
        <p:spPr bwMode="auto">
          <a:xfrm>
            <a:off x="1208272" y="3268892"/>
            <a:ext cx="41402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68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623</TotalTime>
  <Words>528</Words>
  <Application>Microsoft Office PowerPoint</Application>
  <PresentationFormat>Widescreen</PresentationFormat>
  <Paragraphs>136</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Jasper</vt:lpstr>
      <vt:lpstr>The Team</vt:lpstr>
      <vt:lpstr>Problem Statement</vt:lpstr>
      <vt:lpstr>Data Sources</vt:lpstr>
      <vt:lpstr>Application Flow</vt:lpstr>
      <vt:lpstr>Features</vt:lpstr>
      <vt:lpstr>User Input</vt:lpstr>
      <vt:lpstr>         TFIDF</vt:lpstr>
      <vt:lpstr>Similarity Analysis</vt:lpstr>
      <vt:lpstr>User Output</vt:lpstr>
      <vt:lpstr>PowerPoint Presentation</vt:lpstr>
      <vt:lpstr>PowerPoint Presentation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Jasper</dc:title>
  <dc:creator>Benjamin Turner</dc:creator>
  <cp:lastModifiedBy>Sahib Singh</cp:lastModifiedBy>
  <cp:revision>18</cp:revision>
  <dcterms:created xsi:type="dcterms:W3CDTF">2018-12-03T22:29:49Z</dcterms:created>
  <dcterms:modified xsi:type="dcterms:W3CDTF">2018-12-05T00:05:38Z</dcterms:modified>
</cp:coreProperties>
</file>