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obster"/>
      <p:regular r:id="rId17"/>
    </p:embeddedFon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13F8AD6-0F99-41A3-99A9-AF2ECAB8A067}">
  <a:tblStyle styleId="{213F8AD6-0F99-41A3-99A9-AF2ECAB8A0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obster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CDK Data Stream AI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Final Report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65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Geddings, Inhyuk Lee, Juan Mugica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Limitations: Signature Confusion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-Range of legal signatures is essentially infinite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-Networks understanding can sometimes be undermined by machine written fonts.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be expanded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-Ensure that OCR Tesseract is only loaded when </a:t>
            </a:r>
            <a:r>
              <a:rPr lang="en"/>
              <a:t>necessary</a:t>
            </a:r>
            <a:r>
              <a:rPr lang="en"/>
              <a:t>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-Ensure neural network parameters are only loaded once upon program startup.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-Further train net to discern more signatures.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-Expand the size of possible input from 60x60 pixels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Project: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The creation of a program that, when submitted a form, can scan and determine if a signature line is present and then judge whether the signature line </a:t>
            </a:r>
            <a:r>
              <a:rPr lang="en"/>
              <a:t>possesses</a:t>
            </a:r>
            <a:r>
              <a:rPr lang="en"/>
              <a:t> a binding mark.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Our client is CDK Global that have an interest in improving accuracy and response time to potentially missed signatures on their documents.</a:t>
            </a:r>
            <a:endParaRPr/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of Progress Report: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Introduction</a:t>
            </a:r>
            <a:br>
              <a:rPr lang="en"/>
            </a:br>
            <a:r>
              <a:rPr lang="en"/>
              <a:t>	What We Learned</a:t>
            </a:r>
            <a:br>
              <a:rPr lang="en"/>
            </a:br>
            <a:r>
              <a:rPr lang="en"/>
              <a:t>	Initial Misconceptions</a:t>
            </a:r>
            <a:br>
              <a:rPr lang="en"/>
            </a:br>
            <a:r>
              <a:rPr lang="en"/>
              <a:t>	How We Overcame Any Problems</a:t>
            </a:r>
            <a:br>
              <a:rPr lang="en"/>
            </a:br>
            <a:r>
              <a:rPr lang="en"/>
              <a:t>	Completed Project Presentation</a:t>
            </a:r>
            <a:br>
              <a:rPr lang="en"/>
            </a:br>
            <a:r>
              <a:rPr lang="en"/>
              <a:t>	Existing Limitations</a:t>
            </a:r>
            <a:br>
              <a:rPr lang="en"/>
            </a:br>
            <a:r>
              <a:rPr lang="en"/>
              <a:t>	What Can Be Expanded On</a:t>
            </a:r>
            <a:br>
              <a:rPr lang="en"/>
            </a:b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 means to work with an AI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Convolutional networks, image processing, giving the software the ability to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Judge what is right and wrong.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options are available to us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Multiple paths could have been taken to </a:t>
            </a:r>
            <a:r>
              <a:rPr lang="en"/>
              <a:t>achieve</a:t>
            </a:r>
            <a:r>
              <a:rPr lang="en"/>
              <a:t> this goal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Surrounding legal concerns and program implications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Learned that signatures are tricky and we can readily expand upon this design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Misconceptions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Structure: (Number represents initial thought)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Image Conversion (1) -&gt; OCR Tesseract (3) -&gt; Convolutional Network (2)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That we can just tell the program to look for cursive.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That the neural network could handle the entire project as a fallback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ImageMagick would be lightweight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Obstacles We Dealt With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what IS a convolutional network?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Understanding what would be required to complete this project.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Merging Different Concepts.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We decided to use multiple program libraries and had to merge them.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Handling Different Versions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Multiple versions of the same program (ImageMagick) and competing designs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Bugs, bugs, and more bugs.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Shape 90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{213F8AD6-0F99-41A3-99A9-AF2ECAB8A067}</a:tableStyleId>
              </a:tblPr>
              <a:tblGrid>
                <a:gridCol w="2840200"/>
                <a:gridCol w="2840200"/>
                <a:gridCol w="2840200"/>
              </a:tblGrid>
              <a:tr h="3602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Image Conversion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Convert given pdf files into png files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Signature Line Location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Locate signature line from the given png file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Signature Detecting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Verify signature and save result as image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" name="Shape 91"/>
          <p:cNvSpPr/>
          <p:nvPr/>
        </p:nvSpPr>
        <p:spPr>
          <a:xfrm>
            <a:off x="6769975" y="2958575"/>
            <a:ext cx="1383600" cy="175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Project Presentation</a:t>
            </a:r>
            <a:endParaRPr/>
          </a:p>
        </p:txBody>
      </p:sp>
      <p:grpSp>
        <p:nvGrpSpPr>
          <p:cNvPr id="93" name="Shape 93"/>
          <p:cNvGrpSpPr/>
          <p:nvPr/>
        </p:nvGrpSpPr>
        <p:grpSpPr>
          <a:xfrm>
            <a:off x="475975" y="2222450"/>
            <a:ext cx="2357850" cy="1192800"/>
            <a:chOff x="518600" y="2222450"/>
            <a:chExt cx="2357850" cy="1192800"/>
          </a:xfrm>
        </p:grpSpPr>
        <p:sp>
          <p:nvSpPr>
            <p:cNvPr id="94" name="Shape 94"/>
            <p:cNvSpPr/>
            <p:nvPr/>
          </p:nvSpPr>
          <p:spPr>
            <a:xfrm>
              <a:off x="518600" y="2268350"/>
              <a:ext cx="888000" cy="1101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PDF</a:t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889750" y="2222450"/>
              <a:ext cx="681900" cy="888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2042150" y="2374850"/>
              <a:ext cx="681900" cy="888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2194550" y="2527250"/>
              <a:ext cx="681900" cy="888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PNG</a:t>
              </a:r>
              <a:endParaRPr/>
            </a:p>
          </p:txBody>
        </p:sp>
        <p:cxnSp>
          <p:nvCxnSpPr>
            <p:cNvPr id="98" name="Shape 98"/>
            <p:cNvCxnSpPr/>
            <p:nvPr/>
          </p:nvCxnSpPr>
          <p:spPr>
            <a:xfrm flipH="1" rot="10800000">
              <a:off x="1463375" y="2816000"/>
              <a:ext cx="369600" cy="5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99" name="Shape 99"/>
          <p:cNvCxnSpPr/>
          <p:nvPr/>
        </p:nvCxnSpPr>
        <p:spPr>
          <a:xfrm>
            <a:off x="4706200" y="3236250"/>
            <a:ext cx="191400" cy="3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0" name="Shape 100"/>
          <p:cNvGrpSpPr/>
          <p:nvPr/>
        </p:nvGrpSpPr>
        <p:grpSpPr>
          <a:xfrm>
            <a:off x="4928900" y="2891450"/>
            <a:ext cx="1063200" cy="614400"/>
            <a:chOff x="5233675" y="3083250"/>
            <a:chExt cx="1063200" cy="614400"/>
          </a:xfrm>
        </p:grpSpPr>
        <p:sp>
          <p:nvSpPr>
            <p:cNvPr id="101" name="Shape 101"/>
            <p:cNvSpPr/>
            <p:nvPr/>
          </p:nvSpPr>
          <p:spPr>
            <a:xfrm>
              <a:off x="5233675" y="3083250"/>
              <a:ext cx="758400" cy="309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" name="Shape 102"/>
            <p:cNvCxnSpPr/>
            <p:nvPr/>
          </p:nvCxnSpPr>
          <p:spPr>
            <a:xfrm flipH="1" rot="10800000">
              <a:off x="5246897" y="3345773"/>
              <a:ext cx="732000" cy="8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" name="Shape 103"/>
            <p:cNvSpPr/>
            <p:nvPr/>
          </p:nvSpPr>
          <p:spPr>
            <a:xfrm>
              <a:off x="5386075" y="3235650"/>
              <a:ext cx="758400" cy="309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4" name="Shape 104"/>
            <p:cNvCxnSpPr/>
            <p:nvPr/>
          </p:nvCxnSpPr>
          <p:spPr>
            <a:xfrm flipH="1" rot="10800000">
              <a:off x="5399297" y="3498173"/>
              <a:ext cx="732000" cy="8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Shape 105"/>
            <p:cNvSpPr/>
            <p:nvPr/>
          </p:nvSpPr>
          <p:spPr>
            <a:xfrm>
              <a:off x="5538475" y="3388050"/>
              <a:ext cx="758400" cy="309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6" name="Shape 106"/>
            <p:cNvCxnSpPr/>
            <p:nvPr/>
          </p:nvCxnSpPr>
          <p:spPr>
            <a:xfrm flipH="1" rot="10800000">
              <a:off x="5551697" y="3650573"/>
              <a:ext cx="732000" cy="8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" name="Shape 107"/>
          <p:cNvGrpSpPr/>
          <p:nvPr/>
        </p:nvGrpSpPr>
        <p:grpSpPr>
          <a:xfrm>
            <a:off x="3291300" y="2358600"/>
            <a:ext cx="1383600" cy="1815754"/>
            <a:chOff x="3291300" y="2358600"/>
            <a:chExt cx="1383600" cy="1815754"/>
          </a:xfrm>
        </p:grpSpPr>
        <p:grpSp>
          <p:nvGrpSpPr>
            <p:cNvPr id="108" name="Shape 108"/>
            <p:cNvGrpSpPr/>
            <p:nvPr/>
          </p:nvGrpSpPr>
          <p:grpSpPr>
            <a:xfrm>
              <a:off x="3291300" y="2358600"/>
              <a:ext cx="1383600" cy="1758900"/>
              <a:chOff x="3340650" y="2692525"/>
              <a:chExt cx="1383600" cy="1758900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3340650" y="2692525"/>
                <a:ext cx="1383600" cy="1758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Shape 110"/>
              <p:cNvSpPr txBox="1"/>
              <p:nvPr/>
            </p:nvSpPr>
            <p:spPr>
              <a:xfrm>
                <a:off x="3357600" y="2692525"/>
                <a:ext cx="1349700" cy="152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Document 1</a:t>
                </a:r>
                <a:endParaRPr sz="1000"/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The is an example document that we want to show how our signature location program works. </a:t>
                </a:r>
                <a:endParaRPr sz="900"/>
              </a:p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sample</a:t>
                </a:r>
                <a:endParaRPr sz="900"/>
              </a:p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text line</a:t>
                </a:r>
                <a:endParaRPr sz="900"/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6/8 month/date 2018 year</a:t>
                </a:r>
                <a:endParaRPr sz="800"/>
              </a:p>
            </p:txBody>
          </p:sp>
          <p:grpSp>
            <p:nvGrpSpPr>
              <p:cNvPr id="111" name="Shape 111"/>
              <p:cNvGrpSpPr/>
              <p:nvPr/>
            </p:nvGrpSpPr>
            <p:grpSpPr>
              <a:xfrm>
                <a:off x="3853720" y="3749185"/>
                <a:ext cx="758450" cy="309622"/>
                <a:chOff x="1059981" y="3691782"/>
                <a:chExt cx="1210808" cy="349500"/>
              </a:xfrm>
            </p:grpSpPr>
            <p:cxnSp>
              <p:nvCxnSpPr>
                <p:cNvPr id="112" name="Shape 112"/>
                <p:cNvCxnSpPr/>
                <p:nvPr/>
              </p:nvCxnSpPr>
              <p:spPr>
                <a:xfrm flipH="1" rot="10800000">
                  <a:off x="1102289" y="3781104"/>
                  <a:ext cx="1168500" cy="9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13" name="Shape 113"/>
                <p:cNvSpPr txBox="1"/>
                <p:nvPr/>
              </p:nvSpPr>
              <p:spPr>
                <a:xfrm>
                  <a:off x="1059981" y="3691782"/>
                  <a:ext cx="998700" cy="349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Signature</a:t>
                  </a:r>
                  <a:endParaRPr sz="800"/>
                </a:p>
              </p:txBody>
            </p:sp>
          </p:grpSp>
        </p:grpSp>
        <p:grpSp>
          <p:nvGrpSpPr>
            <p:cNvPr id="114" name="Shape 114"/>
            <p:cNvGrpSpPr/>
            <p:nvPr/>
          </p:nvGrpSpPr>
          <p:grpSpPr>
            <a:xfrm>
              <a:off x="3403365" y="3864732"/>
              <a:ext cx="1159470" cy="309622"/>
              <a:chOff x="1046292" y="4085478"/>
              <a:chExt cx="1210808" cy="349500"/>
            </a:xfrm>
          </p:grpSpPr>
          <p:cxnSp>
            <p:nvCxnSpPr>
              <p:cNvPr id="115" name="Shape 115"/>
              <p:cNvCxnSpPr/>
              <p:nvPr/>
            </p:nvCxnSpPr>
            <p:spPr>
              <a:xfrm flipH="1" rot="10800000">
                <a:off x="1088600" y="4174800"/>
                <a:ext cx="1168500" cy="9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6" name="Shape 116"/>
              <p:cNvSpPr txBox="1"/>
              <p:nvPr/>
            </p:nvSpPr>
            <p:spPr>
              <a:xfrm>
                <a:off x="1046292" y="4085478"/>
                <a:ext cx="998700" cy="34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Signature</a:t>
                </a:r>
                <a:endParaRPr sz="800"/>
              </a:p>
            </p:txBody>
          </p:sp>
        </p:grpSp>
      </p:grpSp>
      <p:grpSp>
        <p:nvGrpSpPr>
          <p:cNvPr id="117" name="Shape 117"/>
          <p:cNvGrpSpPr/>
          <p:nvPr/>
        </p:nvGrpSpPr>
        <p:grpSpPr>
          <a:xfrm>
            <a:off x="6111400" y="1980900"/>
            <a:ext cx="1063200" cy="614400"/>
            <a:chOff x="5233675" y="3083250"/>
            <a:chExt cx="1063200" cy="614400"/>
          </a:xfrm>
        </p:grpSpPr>
        <p:sp>
          <p:nvSpPr>
            <p:cNvPr id="118" name="Shape 118"/>
            <p:cNvSpPr/>
            <p:nvPr/>
          </p:nvSpPr>
          <p:spPr>
            <a:xfrm>
              <a:off x="5233675" y="3083250"/>
              <a:ext cx="758400" cy="309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9" name="Shape 119"/>
            <p:cNvCxnSpPr/>
            <p:nvPr/>
          </p:nvCxnSpPr>
          <p:spPr>
            <a:xfrm flipH="1" rot="10800000">
              <a:off x="5246897" y="3345773"/>
              <a:ext cx="732000" cy="8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0" name="Shape 120"/>
            <p:cNvSpPr/>
            <p:nvPr/>
          </p:nvSpPr>
          <p:spPr>
            <a:xfrm>
              <a:off x="5386075" y="3235650"/>
              <a:ext cx="758400" cy="309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1" name="Shape 121"/>
            <p:cNvCxnSpPr/>
            <p:nvPr/>
          </p:nvCxnSpPr>
          <p:spPr>
            <a:xfrm flipH="1" rot="10800000">
              <a:off x="5399297" y="3498173"/>
              <a:ext cx="732000" cy="8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2" name="Shape 122"/>
            <p:cNvSpPr/>
            <p:nvPr/>
          </p:nvSpPr>
          <p:spPr>
            <a:xfrm>
              <a:off x="5538475" y="3388050"/>
              <a:ext cx="758400" cy="309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3" name="Shape 123"/>
            <p:cNvCxnSpPr/>
            <p:nvPr/>
          </p:nvCxnSpPr>
          <p:spPr>
            <a:xfrm flipH="1" rot="10800000">
              <a:off x="5551697" y="3650573"/>
              <a:ext cx="732000" cy="8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4" name="Shape 124"/>
          <p:cNvCxnSpPr/>
          <p:nvPr/>
        </p:nvCxnSpPr>
        <p:spPr>
          <a:xfrm>
            <a:off x="7380625" y="2286300"/>
            <a:ext cx="191400" cy="3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Shape 125"/>
          <p:cNvSpPr/>
          <p:nvPr/>
        </p:nvSpPr>
        <p:spPr>
          <a:xfrm>
            <a:off x="7686800" y="1947150"/>
            <a:ext cx="972900" cy="68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Convolutional Neural Net</a:t>
            </a:r>
            <a:endParaRPr sz="1000"/>
          </a:p>
        </p:txBody>
      </p:sp>
      <p:grpSp>
        <p:nvGrpSpPr>
          <p:cNvPr id="126" name="Shape 126"/>
          <p:cNvGrpSpPr/>
          <p:nvPr/>
        </p:nvGrpSpPr>
        <p:grpSpPr>
          <a:xfrm>
            <a:off x="6801475" y="2958575"/>
            <a:ext cx="1349700" cy="1815754"/>
            <a:chOff x="8861700" y="2930150"/>
            <a:chExt cx="1349700" cy="1815754"/>
          </a:xfrm>
        </p:grpSpPr>
        <p:sp>
          <p:nvSpPr>
            <p:cNvPr id="127" name="Shape 127"/>
            <p:cNvSpPr/>
            <p:nvPr/>
          </p:nvSpPr>
          <p:spPr>
            <a:xfrm>
              <a:off x="9391850" y="3985496"/>
              <a:ext cx="724500" cy="1392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" name="Shape 128"/>
            <p:cNvGrpSpPr/>
            <p:nvPr/>
          </p:nvGrpSpPr>
          <p:grpSpPr>
            <a:xfrm>
              <a:off x="8861700" y="2930150"/>
              <a:ext cx="1349700" cy="1815754"/>
              <a:chOff x="6829900" y="2958575"/>
              <a:chExt cx="1349700" cy="1815754"/>
            </a:xfrm>
          </p:grpSpPr>
          <p:sp>
            <p:nvSpPr>
              <p:cNvPr id="129" name="Shape 129"/>
              <p:cNvSpPr txBox="1"/>
              <p:nvPr/>
            </p:nvSpPr>
            <p:spPr>
              <a:xfrm>
                <a:off x="6829900" y="2958575"/>
                <a:ext cx="1349700" cy="152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Document 1</a:t>
                </a:r>
                <a:endParaRPr sz="1000"/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The is an example document that we want to show how our signature location program works. </a:t>
                </a:r>
                <a:endParaRPr sz="900"/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sample</a:t>
                </a:r>
                <a:endParaRPr sz="900"/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text line</a:t>
                </a:r>
                <a:endParaRPr sz="900"/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6/8 month/date 2018 year</a:t>
                </a:r>
                <a:endParaRPr sz="800"/>
              </a:p>
            </p:txBody>
          </p:sp>
          <p:grpSp>
            <p:nvGrpSpPr>
              <p:cNvPr id="130" name="Shape 130"/>
              <p:cNvGrpSpPr/>
              <p:nvPr/>
            </p:nvGrpSpPr>
            <p:grpSpPr>
              <a:xfrm>
                <a:off x="7326020" y="4015235"/>
                <a:ext cx="758450" cy="309622"/>
                <a:chOff x="1059981" y="3691782"/>
                <a:chExt cx="1210808" cy="349500"/>
              </a:xfrm>
            </p:grpSpPr>
            <p:cxnSp>
              <p:nvCxnSpPr>
                <p:cNvPr id="131" name="Shape 131"/>
                <p:cNvCxnSpPr/>
                <p:nvPr/>
              </p:nvCxnSpPr>
              <p:spPr>
                <a:xfrm flipH="1" rot="10800000">
                  <a:off x="1102289" y="3781104"/>
                  <a:ext cx="1168500" cy="9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32" name="Shape 132"/>
                <p:cNvSpPr txBox="1"/>
                <p:nvPr/>
              </p:nvSpPr>
              <p:spPr>
                <a:xfrm>
                  <a:off x="1059981" y="3691782"/>
                  <a:ext cx="998700" cy="349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Signature</a:t>
                  </a:r>
                  <a:endParaRPr sz="800"/>
                </a:p>
              </p:txBody>
            </p:sp>
          </p:grpSp>
          <p:sp>
            <p:nvSpPr>
              <p:cNvPr id="133" name="Shape 133"/>
              <p:cNvSpPr/>
              <p:nvPr/>
            </p:nvSpPr>
            <p:spPr>
              <a:xfrm>
                <a:off x="6969300" y="4454375"/>
                <a:ext cx="1115100" cy="139200"/>
              </a:xfrm>
              <a:prstGeom prst="rect">
                <a:avLst/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" name="Shape 134"/>
              <p:cNvGrpSpPr/>
              <p:nvPr/>
            </p:nvGrpSpPr>
            <p:grpSpPr>
              <a:xfrm>
                <a:off x="6925015" y="4464707"/>
                <a:ext cx="1159470" cy="309622"/>
                <a:chOff x="1046292" y="4085478"/>
                <a:chExt cx="1210808" cy="349500"/>
              </a:xfrm>
            </p:grpSpPr>
            <p:cxnSp>
              <p:nvCxnSpPr>
                <p:cNvPr id="135" name="Shape 135"/>
                <p:cNvCxnSpPr/>
                <p:nvPr/>
              </p:nvCxnSpPr>
              <p:spPr>
                <a:xfrm flipH="1" rot="10800000">
                  <a:off x="1088600" y="4174800"/>
                  <a:ext cx="1168500" cy="9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36" name="Shape 136"/>
                <p:cNvSpPr txBox="1"/>
                <p:nvPr/>
              </p:nvSpPr>
              <p:spPr>
                <a:xfrm>
                  <a:off x="1046292" y="4085478"/>
                  <a:ext cx="998700" cy="349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Signature</a:t>
                  </a:r>
                  <a:endParaRPr sz="800"/>
                </a:p>
              </p:txBody>
            </p:sp>
          </p:grpSp>
        </p:grpSp>
      </p:grpSp>
      <p:cxnSp>
        <p:nvCxnSpPr>
          <p:cNvPr id="137" name="Shape 137"/>
          <p:cNvCxnSpPr>
            <a:stCxn id="125" idx="2"/>
            <a:endCxn id="129" idx="0"/>
          </p:cNvCxnSpPr>
          <p:nvPr/>
        </p:nvCxnSpPr>
        <p:spPr>
          <a:xfrm rot="5400000">
            <a:off x="7660100" y="2445300"/>
            <a:ext cx="329400" cy="6969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Shape 138"/>
          <p:cNvSpPr txBox="1"/>
          <p:nvPr/>
        </p:nvSpPr>
        <p:spPr>
          <a:xfrm>
            <a:off x="3452700" y="3771800"/>
            <a:ext cx="4689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latin typeface="Lobster"/>
                <a:ea typeface="Lobster"/>
                <a:cs typeface="Lobster"/>
                <a:sym typeface="Lobster"/>
              </a:rPr>
              <a:t>signed</a:t>
            </a:r>
            <a:endParaRPr i="1" sz="600">
              <a:latin typeface="Lobster"/>
              <a:ea typeface="Lobster"/>
              <a:cs typeface="Lobster"/>
              <a:sym typeface="Lobster"/>
            </a:endParaRPr>
          </a:p>
        </p:txBody>
      </p:sp>
      <p:cxnSp>
        <p:nvCxnSpPr>
          <p:cNvPr id="139" name="Shape 139"/>
          <p:cNvCxnSpPr/>
          <p:nvPr/>
        </p:nvCxnSpPr>
        <p:spPr>
          <a:xfrm>
            <a:off x="7685425" y="2591100"/>
            <a:ext cx="191400" cy="3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Shape 140"/>
          <p:cNvSpPr txBox="1"/>
          <p:nvPr/>
        </p:nvSpPr>
        <p:spPr>
          <a:xfrm>
            <a:off x="6965425" y="4364675"/>
            <a:ext cx="4689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latin typeface="Lobster"/>
                <a:ea typeface="Lobster"/>
                <a:cs typeface="Lobster"/>
                <a:sym typeface="Lobster"/>
              </a:rPr>
              <a:t>signed</a:t>
            </a:r>
            <a:endParaRPr i="1" sz="6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822100" y="3424275"/>
            <a:ext cx="746100" cy="1893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3424275" y="3836300"/>
            <a:ext cx="1143900" cy="22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Limitations: Conv Net Input size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-Due to procedural architecture generation, training is inefficiently slow for inputs of size higher than 60x60 pixels.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-In order to maintain matrix multiplication properties, input must be square.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-Convolutional net trained for black and white intensity pictures, meaning RGB inputs must be converted into intensity </a:t>
            </a:r>
            <a:r>
              <a:rPr lang="en"/>
              <a:t>grayscale</a:t>
            </a:r>
            <a:r>
              <a:rPr lang="en"/>
              <a:t> inputs.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Limitations: Form Processing Time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-OCR Tesseract must be restarted for every set of form inputs.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-Document must be scanned for signature placeholders to ensure accurate signature detection.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-Conv Net architecture reloaded per image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limitations: Program Size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-Must have OpenCV, OCR Tesseract, and Image Magick installed.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-Convolutional network program is quite large when combining coefficient files plus training sets.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