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0" r:id="rId3"/>
    <p:sldId id="288" r:id="rId4"/>
    <p:sldId id="285" r:id="rId5"/>
    <p:sldId id="286" r:id="rId6"/>
    <p:sldId id="283" r:id="rId7"/>
    <p:sldId id="284" r:id="rId8"/>
    <p:sldId id="282" r:id="rId9"/>
    <p:sldId id="269" r:id="rId10"/>
    <p:sldId id="270" r:id="rId11"/>
    <p:sldId id="287" r:id="rId12"/>
    <p:sldId id="271" r:id="rId13"/>
    <p:sldId id="272" r:id="rId14"/>
    <p:sldId id="274" r:id="rId15"/>
    <p:sldId id="273" r:id="rId16"/>
    <p:sldId id="275" r:id="rId17"/>
    <p:sldId id="277" r:id="rId18"/>
    <p:sldId id="276" r:id="rId19"/>
    <p:sldId id="279" r:id="rId20"/>
    <p:sldId id="280" r:id="rId21"/>
    <p:sldId id="278" r:id="rId22"/>
    <p:sldId id="281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2858"/>
    <a:srgbClr val="B3A3AC"/>
    <a:srgbClr val="98848F"/>
    <a:srgbClr val="F7CE37"/>
    <a:srgbClr val="292A2C"/>
    <a:srgbClr val="182E50"/>
    <a:srgbClr val="FFFFFF"/>
    <a:srgbClr val="121586"/>
    <a:srgbClr val="2648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5" autoAdjust="0"/>
    <p:restoredTop sz="94660"/>
  </p:normalViewPr>
  <p:slideViewPr>
    <p:cSldViewPr snapToGrid="0">
      <p:cViewPr>
        <p:scale>
          <a:sx n="100" d="100"/>
          <a:sy n="100" d="100"/>
        </p:scale>
        <p:origin x="245" y="6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E651F1-A612-4A75-815E-D76FFB666161}" type="datetimeFigureOut">
              <a:rPr lang="pt-BR" smtClean="0"/>
              <a:t>16/10/2017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97A58-4DD4-43F5-B0AD-030AD1D42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7899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07E2-4CC8-4EC7-92DE-787DB27E4E76}" type="datetimeFigureOut">
              <a:rPr lang="pt-BR" smtClean="0"/>
              <a:t>16/10/2017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3162-C8A5-489C-83AF-4603F256887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7935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07E2-4CC8-4EC7-92DE-787DB27E4E76}" type="datetimeFigureOut">
              <a:rPr lang="pt-BR" smtClean="0"/>
              <a:t>16/10/2017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3162-C8A5-489C-83AF-4603F256887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546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07E2-4CC8-4EC7-92DE-787DB27E4E76}" type="datetimeFigureOut">
              <a:rPr lang="pt-BR" smtClean="0"/>
              <a:t>16/10/2017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3162-C8A5-489C-83AF-4603F256887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490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07E2-4CC8-4EC7-92DE-787DB27E4E76}" type="datetimeFigureOut">
              <a:rPr lang="pt-BR" smtClean="0"/>
              <a:t>16/10/2017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3162-C8A5-489C-83AF-4603F256887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3553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07E2-4CC8-4EC7-92DE-787DB27E4E76}" type="datetimeFigureOut">
              <a:rPr lang="pt-BR" smtClean="0"/>
              <a:t>16/10/2017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3162-C8A5-489C-83AF-4603F256887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939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07E2-4CC8-4EC7-92DE-787DB27E4E76}" type="datetimeFigureOut">
              <a:rPr lang="pt-BR" smtClean="0"/>
              <a:t>16/10/2017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3162-C8A5-489C-83AF-4603F256887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590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07E2-4CC8-4EC7-92DE-787DB27E4E76}" type="datetimeFigureOut">
              <a:rPr lang="pt-BR" smtClean="0"/>
              <a:t>16/10/2017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3162-C8A5-489C-83AF-4603F256887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0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07E2-4CC8-4EC7-92DE-787DB27E4E76}" type="datetimeFigureOut">
              <a:rPr lang="pt-BR" smtClean="0"/>
              <a:t>16/10/2017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3162-C8A5-489C-83AF-4603F256887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8277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07E2-4CC8-4EC7-92DE-787DB27E4E76}" type="datetimeFigureOut">
              <a:rPr lang="pt-BR" smtClean="0"/>
              <a:t>16/10/2017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3162-C8A5-489C-83AF-4603F256887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8251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07E2-4CC8-4EC7-92DE-787DB27E4E76}" type="datetimeFigureOut">
              <a:rPr lang="pt-BR" smtClean="0"/>
              <a:t>16/10/2017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3162-C8A5-489C-83AF-4603F256887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203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07E2-4CC8-4EC7-92DE-787DB27E4E76}" type="datetimeFigureOut">
              <a:rPr lang="pt-BR" smtClean="0"/>
              <a:t>16/10/2017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3162-C8A5-489C-83AF-4603F256887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5628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207E2-4CC8-4EC7-92DE-787DB27E4E76}" type="datetimeFigureOut">
              <a:rPr lang="pt-BR" smtClean="0"/>
              <a:t>16/10/2017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53162-C8A5-489C-83AF-4603F256887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4259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637">
              <a:srgbClr val="182E50"/>
            </a:gs>
            <a:gs pos="92000">
              <a:srgbClr val="26487E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/>
          <p:cNvSpPr txBox="1">
            <a:spLocks/>
          </p:cNvSpPr>
          <p:nvPr/>
        </p:nvSpPr>
        <p:spPr>
          <a:xfrm>
            <a:off x="548639" y="4783128"/>
            <a:ext cx="8856617" cy="701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dirty="0">
                <a:solidFill>
                  <a:schemeClr val="bg1">
                    <a:lumMod val="85000"/>
                  </a:schemeClr>
                </a:solidFill>
              </a:rPr>
              <a:t>A linguagem dinâmica de </a:t>
            </a:r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folha d</a:t>
            </a:r>
            <a:r>
              <a:rPr lang="pt-BR" sz="4000" dirty="0">
                <a:solidFill>
                  <a:schemeClr val="bg1">
                    <a:lumMod val="85000"/>
                  </a:schemeClr>
                </a:solidFill>
              </a:rPr>
              <a:t>e estilos </a:t>
            </a: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48157" y="2745769"/>
            <a:ext cx="3910818" cy="22648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0" b="1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Less</a:t>
            </a:r>
          </a:p>
        </p:txBody>
      </p:sp>
    </p:spTree>
    <p:extLst>
      <p:ext uri="{BB962C8B-B14F-4D97-AF65-F5344CB8AC3E}">
        <p14:creationId xmlns:p14="http://schemas.microsoft.com/office/powerpoint/2010/main" val="1200524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1"/>
            <a:ext cx="12191999" cy="1039090"/>
          </a:xfrm>
          <a:prstGeom prst="rect">
            <a:avLst/>
          </a:prstGeom>
          <a:solidFill>
            <a:srgbClr val="182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4285035" y="104727"/>
            <a:ext cx="2988601" cy="8373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b="1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variáveis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xmlns="" id="{C63A3830-56B4-4075-93AF-68AB2CACB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16" y="1545055"/>
            <a:ext cx="110680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363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1"/>
            <a:ext cx="12191999" cy="1039090"/>
          </a:xfrm>
          <a:prstGeom prst="rect">
            <a:avLst/>
          </a:prstGeom>
          <a:solidFill>
            <a:srgbClr val="182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4285035" y="104727"/>
            <a:ext cx="2988601" cy="8373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b="1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variáveis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F6ED5CF7-B8A4-4435-A071-EE0F54782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85" y="1546516"/>
            <a:ext cx="110680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254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1"/>
            <a:ext cx="12191999" cy="1039090"/>
          </a:xfrm>
          <a:prstGeom prst="rect">
            <a:avLst/>
          </a:prstGeom>
          <a:solidFill>
            <a:srgbClr val="182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4285035" y="104727"/>
            <a:ext cx="2988601" cy="8373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pt-BR" b="1" dirty="0" err="1">
                <a:solidFill>
                  <a:schemeClr val="bg1">
                    <a:lumMod val="85000"/>
                  </a:schemeClr>
                </a:solidFill>
                <a:latin typeface="+mn-lt"/>
              </a:rPr>
              <a:t>mixins</a:t>
            </a:r>
            <a:endParaRPr lang="pt-BR" b="1" dirty="0">
              <a:solidFill>
                <a:schemeClr val="bg1">
                  <a:lumMod val="85000"/>
                </a:schemeClr>
              </a:solidFill>
              <a:latin typeface="+mn-lt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D2E9D55A-A426-4B9F-BDD8-FF9280F0C051}"/>
              </a:ext>
            </a:extLst>
          </p:cNvPr>
          <p:cNvSpPr txBox="1"/>
          <p:nvPr/>
        </p:nvSpPr>
        <p:spPr>
          <a:xfrm>
            <a:off x="968991" y="1456056"/>
            <a:ext cx="10208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Os </a:t>
            </a:r>
            <a:r>
              <a:rPr lang="pt-BR" dirty="0" err="1"/>
              <a:t>Mixins</a:t>
            </a:r>
            <a:r>
              <a:rPr lang="pt-BR" dirty="0"/>
              <a:t> possuem o conceito de Programação Orientada a Objetos, sendo possível incluir várias propriedades de um grupo de regras dentro de um outro grupo de regras.</a:t>
            </a:r>
          </a:p>
        </p:txBody>
      </p:sp>
      <p:pic>
        <p:nvPicPr>
          <p:cNvPr id="33" name="Imagem 32">
            <a:extLst>
              <a:ext uri="{FF2B5EF4-FFF2-40B4-BE49-F238E27FC236}">
                <a16:creationId xmlns:a16="http://schemas.microsoft.com/office/drawing/2014/main" xmlns="" id="{8E350A3E-7703-4011-88D2-87C400A12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67" y="2546446"/>
            <a:ext cx="77152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48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1"/>
            <a:ext cx="12191999" cy="1039090"/>
          </a:xfrm>
          <a:prstGeom prst="rect">
            <a:avLst/>
          </a:prstGeom>
          <a:solidFill>
            <a:srgbClr val="182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4285035" y="104727"/>
            <a:ext cx="2988601" cy="8373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pt-BR" b="1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funções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D2E9D55A-A426-4B9F-BDD8-FF9280F0C051}"/>
              </a:ext>
            </a:extLst>
          </p:cNvPr>
          <p:cNvSpPr txBox="1"/>
          <p:nvPr/>
        </p:nvSpPr>
        <p:spPr>
          <a:xfrm>
            <a:off x="982639" y="1456056"/>
            <a:ext cx="10153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As Funções são </a:t>
            </a:r>
            <a:r>
              <a:rPr lang="pt-BR" dirty="0" err="1"/>
              <a:t>Mixins</a:t>
            </a:r>
            <a:r>
              <a:rPr lang="pt-BR" dirty="0"/>
              <a:t> que recebem parâmetros. Os parâmetros podem ter um valor padrão, que será utilizado caso nenhum parâmetro seja passado.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66" y="2533745"/>
            <a:ext cx="7747397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897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1"/>
            <a:ext cx="12191999" cy="1039090"/>
          </a:xfrm>
          <a:prstGeom prst="rect">
            <a:avLst/>
          </a:prstGeom>
          <a:solidFill>
            <a:srgbClr val="182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4285035" y="104727"/>
            <a:ext cx="2988601" cy="8373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pt-BR" b="1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funções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D2E9D55A-A426-4B9F-BDD8-FF9280F0C051}"/>
              </a:ext>
            </a:extLst>
          </p:cNvPr>
          <p:cNvSpPr txBox="1"/>
          <p:nvPr/>
        </p:nvSpPr>
        <p:spPr>
          <a:xfrm>
            <a:off x="962358" y="1446367"/>
            <a:ext cx="10707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LESS fornece uma variedade de funções que podem manipular as cores. Funções como fade, </a:t>
            </a:r>
            <a:r>
              <a:rPr lang="pt-BR" dirty="0" err="1"/>
              <a:t>darken</a:t>
            </a:r>
            <a:r>
              <a:rPr lang="pt-BR" dirty="0"/>
              <a:t>, </a:t>
            </a:r>
            <a:r>
              <a:rPr lang="pt-BR" dirty="0" err="1"/>
              <a:t>lighten</a:t>
            </a:r>
            <a:r>
              <a:rPr lang="pt-BR" dirty="0"/>
              <a:t>, </a:t>
            </a:r>
            <a:r>
              <a:rPr lang="pt-BR" dirty="0" err="1"/>
              <a:t>desaturate</a:t>
            </a:r>
            <a:r>
              <a:rPr lang="pt-BR" dirty="0"/>
              <a:t>, </a:t>
            </a:r>
            <a:r>
              <a:rPr lang="pt-BR" dirty="0" err="1"/>
              <a:t>saturate</a:t>
            </a:r>
            <a:r>
              <a:rPr lang="pt-BR" dirty="0"/>
              <a:t>, entre outras. É possível definir uma cor primária e a partir dela gerar outras cores.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xmlns="" id="{7123926A-0502-4371-94AA-E47E781F12CD}"/>
              </a:ext>
            </a:extLst>
          </p:cNvPr>
          <p:cNvSpPr txBox="1"/>
          <p:nvPr/>
        </p:nvSpPr>
        <p:spPr>
          <a:xfrm>
            <a:off x="5683189" y="3162429"/>
            <a:ext cx="4224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Resultado das cores manipuladas em RGBA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xmlns="" id="{8D4C220D-6027-4D45-AB14-44CA5FAAEC37}"/>
              </a:ext>
            </a:extLst>
          </p:cNvPr>
          <p:cNvSpPr txBox="1"/>
          <p:nvPr/>
        </p:nvSpPr>
        <p:spPr>
          <a:xfrm>
            <a:off x="8770366" y="3709262"/>
            <a:ext cx="1827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background: #00f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xmlns="" id="{6B23E0F9-F41E-4417-8337-D5A79CD5CA26}"/>
              </a:ext>
            </a:extLst>
          </p:cNvPr>
          <p:cNvSpPr txBox="1"/>
          <p:nvPr/>
        </p:nvSpPr>
        <p:spPr>
          <a:xfrm>
            <a:off x="8770369" y="4132260"/>
            <a:ext cx="289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background: </a:t>
            </a:r>
            <a:r>
              <a:rPr lang="pt-BR" dirty="0" err="1"/>
              <a:t>rgba</a:t>
            </a:r>
            <a:r>
              <a:rPr lang="pt-BR" dirty="0"/>
              <a:t>(0,0,255,.6)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xmlns="" id="{AB7D98B8-F447-4A33-A3A0-DC8E0D017319}"/>
              </a:ext>
            </a:extLst>
          </p:cNvPr>
          <p:cNvSpPr txBox="1"/>
          <p:nvPr/>
        </p:nvSpPr>
        <p:spPr>
          <a:xfrm>
            <a:off x="8758336" y="4555262"/>
            <a:ext cx="289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background: </a:t>
            </a:r>
            <a:r>
              <a:rPr lang="pt-BR" dirty="0" err="1"/>
              <a:t>rgba</a:t>
            </a:r>
            <a:r>
              <a:rPr lang="pt-BR" dirty="0"/>
              <a:t>(0,0,255,.3)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094" y="3596298"/>
            <a:ext cx="3237866" cy="1537266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09" y="2457044"/>
            <a:ext cx="40481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5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1"/>
            <a:ext cx="12191999" cy="1039090"/>
          </a:xfrm>
          <a:prstGeom prst="rect">
            <a:avLst/>
          </a:prstGeom>
          <a:solidFill>
            <a:srgbClr val="182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4044405" y="104727"/>
            <a:ext cx="4153112" cy="8373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pt-BR" b="1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operações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D2E9D55A-A426-4B9F-BDD8-FF9280F0C051}"/>
              </a:ext>
            </a:extLst>
          </p:cNvPr>
          <p:cNvSpPr txBox="1"/>
          <p:nvPr/>
        </p:nvSpPr>
        <p:spPr>
          <a:xfrm>
            <a:off x="978568" y="1468988"/>
            <a:ext cx="10202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LESS permite Operações Aritméticas (soma, subtração, multiplicação e divisão), podendo operar qualquer número, cor ou variável.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20" y="2420620"/>
            <a:ext cx="7848600" cy="394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096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1"/>
            <a:ext cx="12191999" cy="1039090"/>
          </a:xfrm>
          <a:prstGeom prst="rect">
            <a:avLst/>
          </a:prstGeom>
          <a:solidFill>
            <a:srgbClr val="182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1796716" y="104727"/>
            <a:ext cx="8614609" cy="8373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pt-BR" b="1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regras aninhadas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D2E9D55A-A426-4B9F-BDD8-FF9280F0C051}"/>
              </a:ext>
            </a:extLst>
          </p:cNvPr>
          <p:cNvSpPr txBox="1"/>
          <p:nvPr/>
        </p:nvSpPr>
        <p:spPr>
          <a:xfrm>
            <a:off x="978568" y="1452946"/>
            <a:ext cx="10154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 LESS, podemos escrever regras de maneira hierárquica, uma dentro da outra, deixando o código mais estruturado, flexível e legível.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A4A4A1B5-9A79-421E-9A72-7791F5268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78" y="2545216"/>
            <a:ext cx="77152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87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1"/>
            <a:ext cx="12191999" cy="1039090"/>
          </a:xfrm>
          <a:prstGeom prst="rect">
            <a:avLst/>
          </a:prstGeom>
          <a:solidFill>
            <a:srgbClr val="182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1796716" y="104727"/>
            <a:ext cx="8614609" cy="8373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pt-BR" b="1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interpolação de </a:t>
            </a:r>
            <a:r>
              <a:rPr lang="pt-BR" b="1" dirty="0" err="1">
                <a:solidFill>
                  <a:schemeClr val="bg1">
                    <a:lumMod val="85000"/>
                  </a:schemeClr>
                </a:solidFill>
                <a:latin typeface="+mn-lt"/>
              </a:rPr>
              <a:t>strings</a:t>
            </a:r>
            <a:endParaRPr lang="pt-BR" b="1" dirty="0">
              <a:solidFill>
                <a:schemeClr val="bg1">
                  <a:lumMod val="85000"/>
                </a:schemeClr>
              </a:solidFill>
              <a:latin typeface="+mn-lt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D2E9D55A-A426-4B9F-BDD8-FF9280F0C051}"/>
              </a:ext>
            </a:extLst>
          </p:cNvPr>
          <p:cNvSpPr txBox="1"/>
          <p:nvPr/>
        </p:nvSpPr>
        <p:spPr>
          <a:xfrm>
            <a:off x="1019176" y="1725660"/>
            <a:ext cx="10129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Variáveis podem ser incluídas dentro de </a:t>
            </a:r>
            <a:r>
              <a:rPr lang="pt-BR" dirty="0" err="1"/>
              <a:t>strings</a:t>
            </a:r>
            <a:r>
              <a:rPr lang="pt-BR" dirty="0"/>
              <a:t>, através do construtor @{</a:t>
            </a:r>
            <a:r>
              <a:rPr lang="pt-BR" dirty="0" err="1"/>
              <a:t>name</a:t>
            </a:r>
            <a:r>
              <a:rPr lang="pt-BR" dirty="0"/>
              <a:t>}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1C827628-69F8-4661-930F-E451C78CD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60" y="2546684"/>
            <a:ext cx="77152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16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1"/>
            <a:ext cx="12191999" cy="1039090"/>
          </a:xfrm>
          <a:prstGeom prst="rect">
            <a:avLst/>
          </a:prstGeom>
          <a:solidFill>
            <a:srgbClr val="182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1796716" y="104727"/>
            <a:ext cx="8614609" cy="8373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pt-BR" b="1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importação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D2E9D55A-A426-4B9F-BDD8-FF9280F0C051}"/>
              </a:ext>
            </a:extLst>
          </p:cNvPr>
          <p:cNvSpPr txBox="1"/>
          <p:nvPr/>
        </p:nvSpPr>
        <p:spPr>
          <a:xfrm>
            <a:off x="971049" y="1452946"/>
            <a:ext cx="101293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É possível importar arquivos .</a:t>
            </a:r>
            <a:r>
              <a:rPr lang="pt-BR" dirty="0" err="1" smtClean="0"/>
              <a:t>less</a:t>
            </a:r>
            <a:r>
              <a:rPr lang="pt-BR" dirty="0" smtClean="0"/>
              <a:t>, e todas as variáveis e </a:t>
            </a:r>
            <a:r>
              <a:rPr lang="pt-BR" dirty="0" err="1" smtClean="0"/>
              <a:t>mixins</a:t>
            </a:r>
            <a:r>
              <a:rPr lang="pt-BR" dirty="0" smtClean="0"/>
              <a:t> incluídos nestes arquivos estarão disponíveis no arquivo principal. A grande vantagem é a possibilidade de se trabalhar com módulos de CSS dentro dos arquivos através de </a:t>
            </a:r>
            <a:r>
              <a:rPr lang="pt-BR" dirty="0" err="1" smtClean="0"/>
              <a:t>imports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9573F019-D595-4DCE-8555-1E5DE9403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59" y="2929689"/>
            <a:ext cx="7715250" cy="2667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56ECDFD3-5A18-48EF-836F-D99A0B847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968" y="2376276"/>
            <a:ext cx="45053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85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1"/>
            <a:ext cx="12191999" cy="1039090"/>
          </a:xfrm>
          <a:prstGeom prst="rect">
            <a:avLst/>
          </a:prstGeom>
          <a:solidFill>
            <a:srgbClr val="182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1796716" y="104727"/>
            <a:ext cx="8614609" cy="8373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pt-BR" b="1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implementação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2EEAE0DD-21E7-4D05-BDD4-BD28934CC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587" y="5683811"/>
            <a:ext cx="1895475" cy="7715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4B8B6230-8DFE-4D9D-AF76-D164CDE2FF53}"/>
              </a:ext>
            </a:extLst>
          </p:cNvPr>
          <p:cNvSpPr txBox="1"/>
          <p:nvPr/>
        </p:nvSpPr>
        <p:spPr>
          <a:xfrm>
            <a:off x="6987140" y="5586826"/>
            <a:ext cx="24764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rgbClr val="102858"/>
                </a:solidFill>
              </a:rPr>
              <a:t>Documentação </a:t>
            </a:r>
            <a:endParaRPr lang="pt-BR" sz="2400" b="1" dirty="0">
              <a:solidFill>
                <a:srgbClr val="102858"/>
              </a:solidFill>
            </a:endParaRPr>
          </a:p>
          <a:p>
            <a:r>
              <a:rPr lang="pt-BR" sz="2400" dirty="0"/>
              <a:t>http://lesscss.org/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xmlns="" id="{F11DFED7-68AA-40FB-8FE4-9FB4AF4135EF}"/>
              </a:ext>
            </a:extLst>
          </p:cNvPr>
          <p:cNvSpPr txBox="1"/>
          <p:nvPr/>
        </p:nvSpPr>
        <p:spPr>
          <a:xfrm>
            <a:off x="971507" y="1817263"/>
            <a:ext cx="10248983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/>
              <a:t>Interpretador JS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 Uso no cliente através do navegador</a:t>
            </a:r>
            <a:r>
              <a:rPr lang="pt-BR" dirty="0"/>
              <a:t> </a:t>
            </a:r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dirty="0"/>
              <a:t> </a:t>
            </a:r>
            <a:r>
              <a:rPr lang="pt-BR" dirty="0" smtClean="0"/>
              <a:t>       (</a:t>
            </a:r>
            <a:r>
              <a:rPr lang="pt-BR" dirty="0"/>
              <a:t>não recomendado para ambiente de </a:t>
            </a:r>
            <a:r>
              <a:rPr lang="pt-BR" dirty="0" smtClean="0"/>
              <a:t>produção, pode prejudicar na performance do site);</a:t>
            </a:r>
            <a:endParaRPr lang="pt-BR" dirty="0"/>
          </a:p>
          <a:p>
            <a:pPr>
              <a:lnSpc>
                <a:spcPct val="150000"/>
              </a:lnSpc>
            </a:pPr>
            <a:endParaRPr lang="pt-BR" sz="2000" dirty="0"/>
          </a:p>
          <a:p>
            <a:pPr>
              <a:lnSpc>
                <a:spcPct val="150000"/>
              </a:lnSpc>
            </a:pPr>
            <a:r>
              <a:rPr lang="pt-BR" sz="2400" b="1" dirty="0"/>
              <a:t>Compilador que gera arquivos CSS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 Servidor Node: por linha de comando;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 Interface gráfica (</a:t>
            </a:r>
            <a:r>
              <a:rPr lang="pt-BR" sz="2000" dirty="0" err="1"/>
              <a:t>Winless</a:t>
            </a:r>
            <a:r>
              <a:rPr lang="pt-BR" sz="2000" dirty="0"/>
              <a:t>, </a:t>
            </a:r>
            <a:r>
              <a:rPr lang="pt-BR" sz="2000" dirty="0" err="1"/>
              <a:t>Koala</a:t>
            </a:r>
            <a:r>
              <a:rPr lang="pt-BR" sz="2000" dirty="0" smtClean="0"/>
              <a:t>);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648237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1999" cy="1501253"/>
          </a:xfrm>
          <a:prstGeom prst="rect">
            <a:avLst/>
          </a:prstGeom>
          <a:solidFill>
            <a:srgbClr val="182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5005472" y="218363"/>
            <a:ext cx="1503474" cy="832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6600" b="1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CSS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4674758" y="884802"/>
            <a:ext cx="2307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A base do Less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979560" y="2161002"/>
            <a:ext cx="9624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CSS é uma linguagem de estilos utilizada para a formatação de estruturas HTML com o objetivo de estilizar a página, ou seja, definir o layout, especificando cores, fontes, tamanhos, margens, posicionamentos e muito mais.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30D6CBDB-D987-4854-B14B-533148B30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951" y="3454282"/>
            <a:ext cx="4186273" cy="284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931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637">
              <a:srgbClr val="182E50"/>
            </a:gs>
            <a:gs pos="92000">
              <a:srgbClr val="26487E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448156" y="2745769"/>
            <a:ext cx="7861655" cy="22648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0" b="1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Dúvidas?</a:t>
            </a:r>
          </a:p>
        </p:txBody>
      </p:sp>
    </p:spTree>
    <p:extLst>
      <p:ext uri="{BB962C8B-B14F-4D97-AF65-F5344CB8AC3E}">
        <p14:creationId xmlns:p14="http://schemas.microsoft.com/office/powerpoint/2010/main" val="3954011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1"/>
            <a:ext cx="12191999" cy="1039090"/>
          </a:xfrm>
          <a:prstGeom prst="rect">
            <a:avLst/>
          </a:prstGeom>
          <a:solidFill>
            <a:srgbClr val="182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1796716" y="104727"/>
            <a:ext cx="8614609" cy="8373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pt-BR" b="1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desafio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FCC93D3A-9BB9-4A78-94B6-5D0E31A01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260" y="2331121"/>
            <a:ext cx="9196961" cy="395738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10B25460-D36E-429D-BDA4-8FD1B31E4213}"/>
              </a:ext>
            </a:extLst>
          </p:cNvPr>
          <p:cNvSpPr txBox="1"/>
          <p:nvPr/>
        </p:nvSpPr>
        <p:spPr>
          <a:xfrm>
            <a:off x="3209792" y="1654798"/>
            <a:ext cx="5934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Aplicar as recursos do Less seguindo o layout</a:t>
            </a:r>
          </a:p>
        </p:txBody>
      </p:sp>
    </p:spTree>
    <p:extLst>
      <p:ext uri="{BB962C8B-B14F-4D97-AF65-F5344CB8AC3E}">
        <p14:creationId xmlns:p14="http://schemas.microsoft.com/office/powerpoint/2010/main" val="23361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637">
              <a:srgbClr val="182E50"/>
            </a:gs>
            <a:gs pos="92000">
              <a:srgbClr val="26487E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448156" y="2745769"/>
            <a:ext cx="8663760" cy="22648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0" b="1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Obrigada!</a:t>
            </a:r>
          </a:p>
        </p:txBody>
      </p:sp>
    </p:spTree>
    <p:extLst>
      <p:ext uri="{BB962C8B-B14F-4D97-AF65-F5344CB8AC3E}">
        <p14:creationId xmlns:p14="http://schemas.microsoft.com/office/powerpoint/2010/main" val="3139791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1999" cy="1501253"/>
          </a:xfrm>
          <a:prstGeom prst="rect">
            <a:avLst/>
          </a:prstGeom>
          <a:solidFill>
            <a:srgbClr val="182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5005472" y="218363"/>
            <a:ext cx="1503474" cy="832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6600" b="1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CSS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4674758" y="884802"/>
            <a:ext cx="2307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A base do Less</a:t>
            </a:r>
          </a:p>
        </p:txBody>
      </p:sp>
      <p:pic>
        <p:nvPicPr>
          <p:cNvPr id="1026" name="Picture 2" descr="Resultado de imagem para html + css">
            <a:extLst>
              <a:ext uri="{FF2B5EF4-FFF2-40B4-BE49-F238E27FC236}">
                <a16:creationId xmlns:a16="http://schemas.microsoft.com/office/drawing/2014/main" xmlns="" id="{A5393E42-BAA3-486B-85CD-12E90B00A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944" y="2386055"/>
            <a:ext cx="6212114" cy="340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937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1999" cy="1501253"/>
          </a:xfrm>
          <a:prstGeom prst="rect">
            <a:avLst/>
          </a:prstGeom>
          <a:solidFill>
            <a:srgbClr val="182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5005472" y="218363"/>
            <a:ext cx="1503474" cy="832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6600" b="1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CSS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4674758" y="884802"/>
            <a:ext cx="2307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A base do Less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958092" y="2198989"/>
            <a:ext cx="35307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>
                    <a:lumMod val="50000"/>
                  </a:schemeClr>
                </a:solidFill>
              </a:rPr>
              <a:t>Sintaxe simples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0A032F12-7EA8-407B-8228-C04832303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45" y="3175118"/>
            <a:ext cx="404812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806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1999" cy="1501253"/>
          </a:xfrm>
          <a:prstGeom prst="rect">
            <a:avLst/>
          </a:prstGeom>
          <a:solidFill>
            <a:srgbClr val="182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5005472" y="218363"/>
            <a:ext cx="1503474" cy="832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6600" b="1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CSS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4674758" y="884802"/>
            <a:ext cx="2307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A base do Less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958092" y="2198989"/>
            <a:ext cx="35307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>
                    <a:lumMod val="50000"/>
                  </a:schemeClr>
                </a:solidFill>
              </a:rPr>
              <a:t>Exemplo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B21ADF11-7996-46C0-824D-66C3831E4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77" y="3276598"/>
            <a:ext cx="77152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444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m relacionada">
            <a:extLst>
              <a:ext uri="{FF2B5EF4-FFF2-40B4-BE49-F238E27FC236}">
                <a16:creationId xmlns:a16="http://schemas.microsoft.com/office/drawing/2014/main" xmlns="" id="{DA0D8150-5098-45A5-924A-457F28ADA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8" y="2690614"/>
            <a:ext cx="4167386" cy="416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F0643B95-F98A-413F-A811-7326F3E75FAB}"/>
              </a:ext>
            </a:extLst>
          </p:cNvPr>
          <p:cNvSpPr txBox="1">
            <a:spLocks/>
          </p:cNvSpPr>
          <p:nvPr/>
        </p:nvSpPr>
        <p:spPr>
          <a:xfrm>
            <a:off x="4930898" y="1143990"/>
            <a:ext cx="7261102" cy="40408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9600" b="1" dirty="0">
                <a:solidFill>
                  <a:srgbClr val="102858"/>
                </a:solidFill>
                <a:latin typeface="+mn-lt"/>
              </a:rPr>
              <a:t>Ok, mas e o</a:t>
            </a:r>
          </a:p>
          <a:p>
            <a:pPr algn="l"/>
            <a:r>
              <a:rPr lang="pt-BR" sz="16000" b="1" dirty="0">
                <a:solidFill>
                  <a:srgbClr val="102858"/>
                </a:solidFill>
                <a:latin typeface="+mn-lt"/>
              </a:rPr>
              <a:t>Less?</a:t>
            </a:r>
          </a:p>
        </p:txBody>
      </p:sp>
    </p:spTree>
    <p:extLst>
      <p:ext uri="{BB962C8B-B14F-4D97-AF65-F5344CB8AC3E}">
        <p14:creationId xmlns:p14="http://schemas.microsoft.com/office/powerpoint/2010/main" val="2210300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BA1C73CF-6E61-4D43-AB03-7655CBAFDB01}"/>
              </a:ext>
            </a:extLst>
          </p:cNvPr>
          <p:cNvSpPr txBox="1">
            <a:spLocks/>
          </p:cNvSpPr>
          <p:nvPr/>
        </p:nvSpPr>
        <p:spPr>
          <a:xfrm>
            <a:off x="1972157" y="5268686"/>
            <a:ext cx="8507157" cy="12627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rgbClr val="102858"/>
                </a:solidFill>
                <a:latin typeface="+mn-lt"/>
              </a:rPr>
              <a:t>Assim como o CSS, o Less não é um bicho de sete cabeças...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58AE4463-F7DD-487B-8933-19002D52F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5" y="769852"/>
            <a:ext cx="5238750" cy="412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60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1999" cy="1501253"/>
          </a:xfrm>
          <a:prstGeom prst="rect">
            <a:avLst/>
          </a:prstGeom>
          <a:solidFill>
            <a:srgbClr val="182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5005472" y="218363"/>
            <a:ext cx="1764296" cy="832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6600" b="1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LESS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4674758" y="884802"/>
            <a:ext cx="2561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Pré-Processador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979559" y="2177044"/>
            <a:ext cx="10185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</a:t>
            </a:r>
            <a:r>
              <a:rPr lang="pt-BR" b="1" dirty="0"/>
              <a:t>LESS</a:t>
            </a:r>
            <a:r>
              <a:rPr lang="pt-BR" dirty="0"/>
              <a:t> é um </a:t>
            </a:r>
            <a:r>
              <a:rPr lang="pt-BR" dirty="0" err="1"/>
              <a:t>pré</a:t>
            </a:r>
            <a:r>
              <a:rPr lang="pt-BR" dirty="0"/>
              <a:t>-processador para CSS que possui sua sintaxe também baseada em CSS. Possui recursos que permitem mais flexibilidade e dinamismo para desenvolvimento web, utilizando variáveis, </a:t>
            </a:r>
            <a:r>
              <a:rPr lang="pt-BR" dirty="0" err="1"/>
              <a:t>mixins</a:t>
            </a:r>
            <a:r>
              <a:rPr lang="pt-BR" dirty="0"/>
              <a:t>, funções, operações e muitas outras técnicas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D4F862B7-0680-43DC-825E-7EC3397E54E2}"/>
              </a:ext>
            </a:extLst>
          </p:cNvPr>
          <p:cNvSpPr txBox="1"/>
          <p:nvPr/>
        </p:nvSpPr>
        <p:spPr>
          <a:xfrm>
            <a:off x="945465" y="3821287"/>
            <a:ext cx="2359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102858"/>
                </a:solidFill>
              </a:rPr>
              <a:t>Vantagens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xmlns="" id="{D8F60B1A-5CA3-48CF-A7E6-6E1D6D37053A}"/>
              </a:ext>
            </a:extLst>
          </p:cNvPr>
          <p:cNvSpPr txBox="1"/>
          <p:nvPr/>
        </p:nvSpPr>
        <p:spPr>
          <a:xfrm>
            <a:off x="1300312" y="4447661"/>
            <a:ext cx="38223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Simplicidade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Reaproveitamento de código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Facilidade de manutenção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Produtividade no desenvolvimento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A8978A4E-9080-40C2-AA4E-B87F6B2B64CE}"/>
              </a:ext>
            </a:extLst>
          </p:cNvPr>
          <p:cNvSpPr/>
          <p:nvPr/>
        </p:nvSpPr>
        <p:spPr>
          <a:xfrm>
            <a:off x="1059769" y="3429898"/>
            <a:ext cx="9720525" cy="75274"/>
          </a:xfrm>
          <a:prstGeom prst="rect">
            <a:avLst/>
          </a:prstGeom>
          <a:solidFill>
            <a:srgbClr val="1028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0BA034FA-39A3-49DB-924B-4BF1C55F92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75" y="4621254"/>
            <a:ext cx="256585" cy="25658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xmlns="" id="{F14C8533-A62A-42FC-9B66-C6272A96F7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95" y="5087555"/>
            <a:ext cx="256585" cy="25658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xmlns="" id="{A60B74ED-E82D-4963-B895-113F975190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95" y="5560835"/>
            <a:ext cx="256585" cy="25658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xmlns="" id="{4F2FEC05-7FF8-4F1E-9F7B-B70F36B05A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17" y="5985949"/>
            <a:ext cx="256585" cy="256585"/>
          </a:xfrm>
          <a:prstGeom prst="rect">
            <a:avLst/>
          </a:prstGeom>
        </p:spPr>
      </p:pic>
      <p:sp>
        <p:nvSpPr>
          <p:cNvPr id="17" name="Título 1">
            <a:extLst>
              <a:ext uri="{FF2B5EF4-FFF2-40B4-BE49-F238E27FC236}">
                <a16:creationId xmlns:a16="http://schemas.microsoft.com/office/drawing/2014/main" xmlns="" id="{8716C126-48D3-4782-937E-6226C09C746C}"/>
              </a:ext>
            </a:extLst>
          </p:cNvPr>
          <p:cNvSpPr txBox="1">
            <a:spLocks/>
          </p:cNvSpPr>
          <p:nvPr/>
        </p:nvSpPr>
        <p:spPr>
          <a:xfrm>
            <a:off x="3104390" y="3878904"/>
            <a:ext cx="2606507" cy="5052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Menos é mais</a:t>
            </a:r>
          </a:p>
        </p:txBody>
      </p:sp>
    </p:spTree>
    <p:extLst>
      <p:ext uri="{BB962C8B-B14F-4D97-AF65-F5344CB8AC3E}">
        <p14:creationId xmlns:p14="http://schemas.microsoft.com/office/powerpoint/2010/main" val="75095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1"/>
            <a:ext cx="12191999" cy="1039090"/>
          </a:xfrm>
          <a:prstGeom prst="rect">
            <a:avLst/>
          </a:prstGeom>
          <a:solidFill>
            <a:srgbClr val="182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4285035" y="104727"/>
            <a:ext cx="2988601" cy="8373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b="1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variáveis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D2E9D55A-A426-4B9F-BDD8-FF9280F0C051}"/>
              </a:ext>
            </a:extLst>
          </p:cNvPr>
          <p:cNvSpPr txBox="1"/>
          <p:nvPr/>
        </p:nvSpPr>
        <p:spPr>
          <a:xfrm>
            <a:off x="979629" y="1468457"/>
            <a:ext cx="10129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As variáveis permitem a definição de valores que serão utilizados em diversas propriedades da folha de estilos, possibilitando dessa forma manutenções mais rápidas e fáceis.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A3B16999-D16C-41A0-98B5-4E9D7C8A0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78" y="2547841"/>
            <a:ext cx="77152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7865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2577</TotalTime>
  <Words>441</Words>
  <Application>Microsoft Office PowerPoint</Application>
  <PresentationFormat>Personalizar</PresentationFormat>
  <Paragraphs>61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</dc:title>
  <dc:creator>Bruna</dc:creator>
  <cp:lastModifiedBy>Bruna Gomes da Silva</cp:lastModifiedBy>
  <cp:revision>202</cp:revision>
  <dcterms:created xsi:type="dcterms:W3CDTF">2017-10-06T02:05:01Z</dcterms:created>
  <dcterms:modified xsi:type="dcterms:W3CDTF">2017-10-16T15:55:23Z</dcterms:modified>
</cp:coreProperties>
</file>