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2" r:id="rId6"/>
    <p:sldId id="261" r:id="rId7"/>
    <p:sldId id="263" r:id="rId8"/>
    <p:sldId id="264" r:id="rId9"/>
    <p:sldId id="266" r:id="rId10"/>
    <p:sldId id="268" r:id="rId11"/>
    <p:sldId id="267" r:id="rId12"/>
    <p:sldId id="269"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60"/>
  </p:normalViewPr>
  <p:slideViewPr>
    <p:cSldViewPr snapToGrid="0">
      <p:cViewPr varScale="1">
        <p:scale>
          <a:sx n="89" d="100"/>
          <a:sy n="89" d="100"/>
        </p:scale>
        <p:origin x="274"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36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07182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83397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81783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74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5324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73729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99801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10/5/2017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38159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10/5/2017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‹nº›</a:t>
            </a:fld>
            <a:endParaRPr lang="en-US"/>
          </a:p>
        </p:txBody>
      </p:sp>
    </p:spTree>
    <p:extLst>
      <p:ext uri="{BB962C8B-B14F-4D97-AF65-F5344CB8AC3E}">
        <p14:creationId xmlns:p14="http://schemas.microsoft.com/office/powerpoint/2010/main" val="267286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414053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10/5/2017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363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62482"/>
          </a:xfrm>
        </p:spPr>
        <p:txBody>
          <a:bodyPr>
            <a:normAutofit fontScale="90000"/>
          </a:bodyPr>
          <a:lstStyle/>
          <a:p>
            <a:r>
              <a:rPr lang="en-US" dirty="0" smtClean="0"/>
              <a:t>DEVOPS</a:t>
            </a:r>
            <a:endParaRPr lang="en-US" dirty="0"/>
          </a:p>
        </p:txBody>
      </p:sp>
      <p:pic>
        <p:nvPicPr>
          <p:cNvPr id="6" name="Picture 6"/>
          <p:cNvPicPr>
            <a:picLocks noChangeAspect="1"/>
          </p:cNvPicPr>
          <p:nvPr/>
        </p:nvPicPr>
        <p:blipFill>
          <a:blip r:embed="rId2"/>
          <a:stretch>
            <a:fillRect/>
          </a:stretch>
        </p:blipFill>
        <p:spPr>
          <a:xfrm>
            <a:off x="2466975" y="1790700"/>
            <a:ext cx="7408877" cy="4986856"/>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088798" y="1805788"/>
            <a:ext cx="10058400" cy="5810355"/>
          </a:xfrm>
        </p:spPr>
        <p:txBody>
          <a:bodyPr vert="horz" lIns="0" tIns="45720" rIns="0" bIns="45720" rtlCol="0" anchor="t">
            <a:normAutofit/>
          </a:bodyPr>
          <a:lstStyle/>
          <a:p>
            <a:pPr>
              <a:buChar char="•"/>
            </a:pPr>
            <a:r>
              <a:rPr lang="en-US" dirty="0" smtClean="0">
                <a:solidFill>
                  <a:schemeClr val="tx1"/>
                </a:solidFill>
              </a:rPr>
              <a:t>Dev </a:t>
            </a:r>
            <a:r>
              <a:rPr lang="en-US" dirty="0">
                <a:solidFill>
                  <a:schemeClr val="tx1"/>
                </a:solidFill>
              </a:rPr>
              <a:t>tem ambiente mais adequado para trabalhar (dev/teste/prod)</a:t>
            </a:r>
            <a:endParaRPr dirty="0">
              <a:solidFill>
                <a:schemeClr val="tx1"/>
              </a:solidFill>
            </a:endParaRPr>
          </a:p>
          <a:p>
            <a:pPr marL="0">
              <a:buChar char="•"/>
            </a:pPr>
            <a:r>
              <a:rPr lang="en-US" dirty="0" smtClean="0">
                <a:solidFill>
                  <a:schemeClr val="tx1"/>
                </a:solidFill>
              </a:rPr>
              <a:t>Dev </a:t>
            </a:r>
            <a:r>
              <a:rPr lang="en-US" dirty="0">
                <a:solidFill>
                  <a:schemeClr val="tx1"/>
                </a:solidFill>
              </a:rPr>
              <a:t>passa a contar com ambiente de desenvolvimento </a:t>
            </a:r>
            <a:r>
              <a:rPr lang="en-US" dirty="0" err="1">
                <a:solidFill>
                  <a:schemeClr val="tx1"/>
                </a:solidFill>
              </a:rPr>
              <a:t>contínuo</a:t>
            </a:r>
            <a:endParaRPr dirty="0">
              <a:solidFill>
                <a:schemeClr val="tx1"/>
              </a:solidFill>
            </a:endParaRPr>
          </a:p>
          <a:p>
            <a:pPr marL="0">
              <a:buChar char="•"/>
            </a:pPr>
            <a:r>
              <a:rPr lang="en-US" dirty="0" smtClean="0">
                <a:solidFill>
                  <a:schemeClr val="tx1"/>
                </a:solidFill>
              </a:rPr>
              <a:t>Dev </a:t>
            </a:r>
            <a:r>
              <a:rPr lang="en-US" dirty="0">
                <a:solidFill>
                  <a:schemeClr val="tx1"/>
                </a:solidFill>
              </a:rPr>
              <a:t>passa a contar com testes automatizados</a:t>
            </a:r>
            <a:endParaRPr dirty="0">
              <a:solidFill>
                <a:schemeClr val="tx1"/>
              </a:solidFill>
            </a:endParaRPr>
          </a:p>
          <a:p>
            <a:pPr marL="0">
              <a:buChar char="•"/>
            </a:pPr>
            <a:r>
              <a:rPr lang="en-US" dirty="0">
                <a:solidFill>
                  <a:schemeClr val="tx1"/>
                </a:solidFill>
              </a:rPr>
              <a:t>Deploys de apps (novas versões) mais rápidos e seguros =&gt; entrega rápida</a:t>
            </a:r>
            <a:endParaRPr dirty="0">
              <a:solidFill>
                <a:schemeClr val="tx1"/>
              </a:solidFill>
            </a:endParaRPr>
          </a:p>
          <a:p>
            <a:pPr marL="0">
              <a:buChar char="•"/>
            </a:pPr>
            <a:r>
              <a:rPr lang="en-US" dirty="0">
                <a:solidFill>
                  <a:schemeClr val="tx1"/>
                </a:solidFill>
              </a:rPr>
              <a:t>Feedback rápido em todas as fases de desenvolvimento</a:t>
            </a:r>
            <a:endParaRPr dirty="0">
              <a:solidFill>
                <a:schemeClr val="tx1"/>
              </a:solidFill>
            </a:endParaRPr>
          </a:p>
          <a:p>
            <a:endParaRPr dirty="0">
              <a:solidFill>
                <a:schemeClr val="tx1"/>
              </a:solidFill>
            </a:endParaRPr>
          </a:p>
          <a:p>
            <a:endParaRPr dirty="0">
              <a:solidFill>
                <a:srgbClr val="000000"/>
              </a:solidFill>
            </a:endParaRPr>
          </a:p>
          <a:p>
            <a:endParaRPr lang="en-US" dirty="0"/>
          </a:p>
        </p:txBody>
      </p:sp>
      <p:sp>
        <p:nvSpPr>
          <p:cNvPr id="3" name="Title 1"/>
          <p:cNvSpPr>
            <a:spLocks noGrp="1"/>
          </p:cNvSpPr>
          <p:nvPr>
            <p:ph type="title"/>
          </p:nvPr>
        </p:nvSpPr>
        <p:spPr>
          <a:xfrm>
            <a:off x="1097280" y="286603"/>
            <a:ext cx="10058400" cy="1450757"/>
          </a:xfrm>
        </p:spPr>
        <p:txBody>
          <a:bodyPr/>
          <a:lstStyle/>
          <a:p>
            <a:r>
              <a:rPr lang="pt-BR" dirty="0">
                <a:solidFill>
                  <a:schemeClr val="tx1"/>
                </a:solidFill>
              </a:rPr>
              <a:t>Ganhos para </a:t>
            </a:r>
            <a:r>
              <a:rPr lang="pt-BR" dirty="0" err="1" smtClean="0">
                <a:solidFill>
                  <a:schemeClr val="tx1"/>
                </a:solidFill>
              </a:rPr>
              <a:t>dev</a:t>
            </a:r>
            <a:endParaRPr lang="en-US" dirty="0"/>
          </a:p>
        </p:txBody>
      </p:sp>
    </p:spTree>
    <p:extLst>
      <p:ext uri="{BB962C8B-B14F-4D97-AF65-F5344CB8AC3E}">
        <p14:creationId xmlns:p14="http://schemas.microsoft.com/office/powerpoint/2010/main" val="408517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471" y="1797502"/>
            <a:ext cx="10708447" cy="5859108"/>
          </a:xfrm>
        </p:spPr>
        <p:txBody>
          <a:bodyPr vert="horz" lIns="0" tIns="45720" rIns="0" bIns="45720" rtlCol="0" anchor="t">
            <a:normAutofit/>
          </a:bodyPr>
          <a:lstStyle/>
          <a:p>
            <a:pPr>
              <a:buChar char="•"/>
            </a:pPr>
            <a:r>
              <a:rPr lang="en-US" dirty="0" err="1" smtClean="0"/>
              <a:t>Acaba</a:t>
            </a:r>
            <a:r>
              <a:rPr lang="en-US" dirty="0" smtClean="0"/>
              <a:t> </a:t>
            </a:r>
            <a:r>
              <a:rPr lang="en-US" dirty="0"/>
              <a:t>a divisão Infra vs </a:t>
            </a:r>
            <a:r>
              <a:rPr lang="en-US" dirty="0" smtClean="0"/>
              <a:t>Dev </a:t>
            </a:r>
            <a:r>
              <a:rPr lang="en-US" dirty="0"/>
              <a:t>(acaba a guerra)</a:t>
            </a:r>
          </a:p>
          <a:p>
            <a:pPr marL="0">
              <a:buChar char="•"/>
            </a:pPr>
            <a:r>
              <a:rPr lang="en-US" dirty="0"/>
              <a:t>Infra participa dos projetos e acompanha de perto tudo o que acontece</a:t>
            </a:r>
            <a:endParaRPr dirty="0">
              <a:solidFill>
                <a:schemeClr val="tx1"/>
              </a:solidFill>
            </a:endParaRPr>
          </a:p>
          <a:p>
            <a:pPr marL="0">
              <a:buChar char="•"/>
            </a:pPr>
            <a:r>
              <a:rPr lang="en-US" dirty="0"/>
              <a:t>Infra participando resulta em melhor planejamento do ambiente de produção</a:t>
            </a:r>
            <a:endParaRPr dirty="0">
              <a:solidFill>
                <a:schemeClr val="tx1"/>
              </a:solidFill>
            </a:endParaRPr>
          </a:p>
          <a:p>
            <a:pPr marL="0">
              <a:buChar char="•"/>
            </a:pPr>
            <a:r>
              <a:rPr lang="en-US" dirty="0"/>
              <a:t>Infra participando resulta em monitoramento mais eficaz da aplicação</a:t>
            </a:r>
            <a:endParaRPr dirty="0">
              <a:solidFill>
                <a:schemeClr val="tx1"/>
              </a:solidFill>
            </a:endParaRPr>
          </a:p>
          <a:p>
            <a:pPr marL="0">
              <a:buChar char="•"/>
            </a:pPr>
            <a:r>
              <a:rPr lang="en-US" dirty="0" smtClean="0"/>
              <a:t>Dev </a:t>
            </a:r>
            <a:r>
              <a:rPr lang="en-US" dirty="0"/>
              <a:t>começa a compreender melhor a infra e isso resulta em um produto melhor</a:t>
            </a:r>
            <a:endParaRPr dirty="0">
              <a:solidFill>
                <a:schemeClr val="tx1"/>
              </a:solidFill>
            </a:endParaRPr>
          </a:p>
          <a:p>
            <a:pPr marL="0">
              <a:buChar char="•"/>
            </a:pPr>
            <a:r>
              <a:rPr lang="en-US" dirty="0"/>
              <a:t>Equipes trabalhando em conjunto para aumentar o valor do </a:t>
            </a:r>
            <a:r>
              <a:rPr lang="en-US" dirty="0" err="1" smtClean="0"/>
              <a:t>negócio</a:t>
            </a:r>
            <a:endParaRPr dirty="0">
              <a:solidFill>
                <a:schemeClr val="tx1"/>
              </a:solidFill>
            </a:endParaRPr>
          </a:p>
        </p:txBody>
      </p:sp>
      <p:sp>
        <p:nvSpPr>
          <p:cNvPr id="4" name="Title 1"/>
          <p:cNvSpPr>
            <a:spLocks noGrp="1"/>
          </p:cNvSpPr>
          <p:nvPr>
            <p:ph type="title"/>
          </p:nvPr>
        </p:nvSpPr>
        <p:spPr>
          <a:xfrm>
            <a:off x="1097280" y="286603"/>
            <a:ext cx="10058400" cy="1450757"/>
          </a:xfrm>
        </p:spPr>
        <p:txBody>
          <a:bodyPr/>
          <a:lstStyle/>
          <a:p>
            <a:r>
              <a:rPr lang="pt-BR" dirty="0">
                <a:solidFill>
                  <a:schemeClr val="tx1"/>
                </a:solidFill>
              </a:rPr>
              <a:t>Ganhos </a:t>
            </a:r>
            <a:r>
              <a:rPr lang="pt-BR" dirty="0" smtClean="0">
                <a:solidFill>
                  <a:schemeClr val="tx1"/>
                </a:solidFill>
              </a:rPr>
              <a:t>mútuos Infra/</a:t>
            </a:r>
            <a:r>
              <a:rPr lang="pt-BR" dirty="0" err="1" smtClean="0">
                <a:solidFill>
                  <a:schemeClr val="tx1"/>
                </a:solidFill>
              </a:rPr>
              <a:t>Dev</a:t>
            </a:r>
            <a:endParaRPr lang="en-US" dirty="0"/>
          </a:p>
        </p:txBody>
      </p:sp>
    </p:spTree>
    <p:extLst>
      <p:ext uri="{BB962C8B-B14F-4D97-AF65-F5344CB8AC3E}">
        <p14:creationId xmlns:p14="http://schemas.microsoft.com/office/powerpoint/2010/main" val="4270516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307" y="1797502"/>
            <a:ext cx="10708447" cy="5859108"/>
          </a:xfrm>
        </p:spPr>
        <p:txBody>
          <a:bodyPr vert="horz" lIns="0" tIns="45720" rIns="0" bIns="45720" rtlCol="0" anchor="t">
            <a:normAutofit/>
          </a:bodyPr>
          <a:lstStyle/>
          <a:p>
            <a:pPr>
              <a:buChar char="•"/>
            </a:pPr>
            <a:r>
              <a:rPr lang="en-US" dirty="0" err="1" smtClean="0">
                <a:solidFill>
                  <a:srgbClr val="404040"/>
                </a:solidFill>
              </a:rPr>
              <a:t>Melhor</a:t>
            </a:r>
            <a:r>
              <a:rPr lang="en-US" dirty="0" smtClean="0">
                <a:solidFill>
                  <a:srgbClr val="404040"/>
                </a:solidFill>
              </a:rPr>
              <a:t> </a:t>
            </a:r>
            <a:r>
              <a:rPr lang="en-US" dirty="0">
                <a:solidFill>
                  <a:srgbClr val="404040"/>
                </a:solidFill>
              </a:rPr>
              <a:t>comunicação entre </a:t>
            </a:r>
            <a:r>
              <a:rPr lang="en-US" dirty="0" smtClean="0">
                <a:solidFill>
                  <a:srgbClr val="404040"/>
                </a:solidFill>
              </a:rPr>
              <a:t>dev </a:t>
            </a:r>
            <a:r>
              <a:rPr lang="en-US" dirty="0">
                <a:solidFill>
                  <a:srgbClr val="404040"/>
                </a:solidFill>
              </a:rPr>
              <a:t>e infra (diminuição de conflitos)</a:t>
            </a:r>
          </a:p>
          <a:p>
            <a:pPr marL="0">
              <a:buChar char="•"/>
            </a:pPr>
            <a:r>
              <a:rPr lang="en-US" dirty="0">
                <a:solidFill>
                  <a:srgbClr val="404040"/>
                </a:solidFill>
              </a:rPr>
              <a:t>Soluções rodando com maior estabilidade e desempenho</a:t>
            </a:r>
            <a:endParaRPr dirty="0">
              <a:solidFill>
                <a:schemeClr val="tx1"/>
              </a:solidFill>
            </a:endParaRPr>
          </a:p>
          <a:p>
            <a:pPr marL="0">
              <a:buChar char="•"/>
            </a:pPr>
            <a:r>
              <a:rPr lang="en-US" dirty="0">
                <a:solidFill>
                  <a:srgbClr val="404040"/>
                </a:solidFill>
              </a:rPr>
              <a:t>Entregas mais rápidas</a:t>
            </a:r>
            <a:endParaRPr dirty="0">
              <a:solidFill>
                <a:schemeClr val="tx1"/>
              </a:solidFill>
            </a:endParaRPr>
          </a:p>
          <a:p>
            <a:pPr marL="0">
              <a:buChar char="•"/>
            </a:pPr>
            <a:r>
              <a:rPr lang="en-US" dirty="0">
                <a:solidFill>
                  <a:srgbClr val="404040"/>
                </a:solidFill>
              </a:rPr>
              <a:t>Menor tempo de paradas</a:t>
            </a:r>
            <a:endParaRPr dirty="0">
              <a:solidFill>
                <a:schemeClr val="tx1"/>
              </a:solidFill>
            </a:endParaRPr>
          </a:p>
          <a:p>
            <a:pPr marL="0">
              <a:buChar char="•"/>
            </a:pPr>
            <a:r>
              <a:rPr lang="en-US" dirty="0">
                <a:solidFill>
                  <a:srgbClr val="404040"/>
                </a:solidFill>
              </a:rPr>
              <a:t>Diminuição de incidentes</a:t>
            </a:r>
            <a:endParaRPr dirty="0">
              <a:solidFill>
                <a:schemeClr val="tx1"/>
              </a:solidFill>
            </a:endParaRPr>
          </a:p>
          <a:p>
            <a:pPr marL="0">
              <a:buChar char="•"/>
            </a:pPr>
            <a:r>
              <a:rPr lang="en-US" dirty="0">
                <a:solidFill>
                  <a:srgbClr val="404040"/>
                </a:solidFill>
              </a:rPr>
              <a:t>Diminuição de custos</a:t>
            </a:r>
            <a:endParaRPr dirty="0">
              <a:solidFill>
                <a:schemeClr val="tx1"/>
              </a:solidFill>
            </a:endParaRPr>
          </a:p>
          <a:p>
            <a:pPr marL="0">
              <a:buChar char="•"/>
            </a:pPr>
            <a:r>
              <a:rPr lang="en-US" dirty="0">
                <a:solidFill>
                  <a:srgbClr val="404040"/>
                </a:solidFill>
              </a:rPr>
              <a:t>Diminuição de riscos</a:t>
            </a:r>
            <a:endParaRPr dirty="0">
              <a:solidFill>
                <a:schemeClr val="tx1"/>
              </a:solidFill>
            </a:endParaRPr>
          </a:p>
          <a:p>
            <a:pPr marL="0">
              <a:buChar char="•"/>
            </a:pPr>
            <a:r>
              <a:rPr lang="en-US" dirty="0">
                <a:solidFill>
                  <a:srgbClr val="404040"/>
                </a:solidFill>
              </a:rPr>
              <a:t>Aumento do valor do </a:t>
            </a:r>
            <a:r>
              <a:rPr lang="en-US" dirty="0" err="1">
                <a:solidFill>
                  <a:srgbClr val="404040"/>
                </a:solidFill>
              </a:rPr>
              <a:t>negócio</a:t>
            </a:r>
            <a:endParaRPr dirty="0" err="1">
              <a:solidFill>
                <a:schemeClr val="tx1"/>
              </a:solidFill>
            </a:endParaRPr>
          </a:p>
          <a:p>
            <a:pPr>
              <a:buChar char="•"/>
            </a:pPr>
            <a:endParaRPr lang="en-US" dirty="0">
              <a:solidFill>
                <a:srgbClr val="404040"/>
              </a:solidFill>
            </a:endParaRPr>
          </a:p>
        </p:txBody>
      </p:sp>
      <p:sp>
        <p:nvSpPr>
          <p:cNvPr id="4" name="Title 1"/>
          <p:cNvSpPr>
            <a:spLocks noGrp="1"/>
          </p:cNvSpPr>
          <p:nvPr>
            <p:ph type="title"/>
          </p:nvPr>
        </p:nvSpPr>
        <p:spPr>
          <a:xfrm>
            <a:off x="1097280" y="286603"/>
            <a:ext cx="10058400" cy="1450757"/>
          </a:xfrm>
        </p:spPr>
        <p:txBody>
          <a:bodyPr/>
          <a:lstStyle/>
          <a:p>
            <a:r>
              <a:rPr lang="pt-BR" dirty="0">
                <a:solidFill>
                  <a:schemeClr val="tx1"/>
                </a:solidFill>
              </a:rPr>
              <a:t>Ganhos </a:t>
            </a:r>
            <a:r>
              <a:rPr lang="pt-BR" dirty="0" smtClean="0">
                <a:solidFill>
                  <a:schemeClr val="tx1"/>
                </a:solidFill>
              </a:rPr>
              <a:t>para a empresa</a:t>
            </a:r>
            <a:endParaRPr lang="en-US" dirty="0"/>
          </a:p>
        </p:txBody>
      </p:sp>
    </p:spTree>
    <p:extLst>
      <p:ext uri="{BB962C8B-B14F-4D97-AF65-F5344CB8AC3E}">
        <p14:creationId xmlns:p14="http://schemas.microsoft.com/office/powerpoint/2010/main" val="420602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 prática</a:t>
            </a:r>
            <a:endParaRPr lang="pt-BR" dirty="0"/>
          </a:p>
        </p:txBody>
      </p:sp>
      <p:pic>
        <p:nvPicPr>
          <p:cNvPr id="1026" name="Picture 2" descr="Resultado de imagem para devops continuous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099" y="1839144"/>
            <a:ext cx="6887634" cy="430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580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Dúvidas</a:t>
            </a:r>
          </a:p>
        </p:txBody>
      </p:sp>
      <p:sp>
        <p:nvSpPr>
          <p:cNvPr id="3" name="CaixaDeTexto 2"/>
          <p:cNvSpPr txBox="1"/>
          <p:nvPr/>
        </p:nvSpPr>
        <p:spPr>
          <a:xfrm>
            <a:off x="4996542" y="2808514"/>
            <a:ext cx="3233057" cy="1569660"/>
          </a:xfrm>
          <a:prstGeom prst="rect">
            <a:avLst/>
          </a:prstGeom>
          <a:noFill/>
        </p:spPr>
        <p:txBody>
          <a:bodyPr wrap="square" rtlCol="0">
            <a:spAutoFit/>
          </a:bodyPr>
          <a:lstStyle/>
          <a:p>
            <a:r>
              <a:rPr lang="pt-BR" sz="9600" dirty="0" smtClean="0"/>
              <a:t>?</a:t>
            </a:r>
            <a:endParaRPr lang="pt-BR" sz="9600" dirty="0"/>
          </a:p>
        </p:txBody>
      </p:sp>
    </p:spTree>
    <p:extLst>
      <p:ext uri="{BB962C8B-B14F-4D97-AF65-F5344CB8AC3E}">
        <p14:creationId xmlns:p14="http://schemas.microsoft.com/office/powerpoint/2010/main" val="3539659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História</a:t>
            </a:r>
          </a:p>
          <a:p>
            <a:r>
              <a:rPr lang="en-US" dirty="0"/>
              <a:t>O que é?</a:t>
            </a:r>
          </a:p>
          <a:p>
            <a:r>
              <a:rPr lang="en-US" dirty="0" err="1"/>
              <a:t>Analisando</a:t>
            </a:r>
            <a:r>
              <a:rPr lang="en-US" dirty="0"/>
              <a:t> Infra e Dev</a:t>
            </a:r>
          </a:p>
          <a:p>
            <a:r>
              <a:rPr lang="en-US" dirty="0"/>
              <a:t>Onde está o conflito</a:t>
            </a:r>
          </a:p>
          <a:p>
            <a:r>
              <a:rPr lang="en-US" dirty="0" err="1"/>
              <a:t>Cultura</a:t>
            </a:r>
            <a:r>
              <a:rPr lang="en-US" dirty="0"/>
              <a:t> </a:t>
            </a:r>
            <a:r>
              <a:rPr lang="en-US" dirty="0" smtClean="0"/>
              <a:t>DevOps</a:t>
            </a:r>
            <a:endParaRPr lang="en-US" dirty="0"/>
          </a:p>
          <a:p>
            <a:r>
              <a:rPr lang="en-US" dirty="0" err="1" smtClean="0"/>
              <a:t>Vantagens</a:t>
            </a:r>
            <a:endParaRPr lang="en-US" dirty="0" smtClean="0"/>
          </a:p>
          <a:p>
            <a:r>
              <a:rPr lang="en-US" dirty="0" err="1" smtClean="0"/>
              <a:t>Dúvidas</a:t>
            </a:r>
            <a:endParaRPr lang="en-US" dirty="0"/>
          </a:p>
          <a:p>
            <a:pPr marL="0" indent="0">
              <a:buNone/>
            </a:pPr>
            <a:endParaRPr lang="en-US" dirty="0"/>
          </a:p>
        </p:txBody>
      </p:sp>
    </p:spTree>
    <p:extLst>
      <p:ext uri="{BB962C8B-B14F-4D97-AF65-F5344CB8AC3E}">
        <p14:creationId xmlns:p14="http://schemas.microsoft.com/office/powerpoint/2010/main" val="789561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História</a:t>
            </a:r>
          </a:p>
        </p:txBody>
      </p:sp>
      <p:sp>
        <p:nvSpPr>
          <p:cNvPr id="5" name="Content Placeholder 4"/>
          <p:cNvSpPr>
            <a:spLocks noGrp="1"/>
          </p:cNvSpPr>
          <p:nvPr>
            <p:ph idx="1"/>
          </p:nvPr>
        </p:nvSpPr>
        <p:spPr/>
        <p:txBody>
          <a:bodyPr vert="horz" lIns="0" tIns="45720" rIns="0" bIns="45720" rtlCol="0" anchor="t">
            <a:normAutofit/>
          </a:bodyPr>
          <a:lstStyle/>
          <a:p>
            <a:pPr algn="just">
              <a:buNone/>
            </a:pPr>
            <a:r>
              <a:rPr lang="en-US" dirty="0"/>
              <a:t>O </a:t>
            </a:r>
            <a:r>
              <a:rPr lang="en-US" dirty="0" err="1"/>
              <a:t>movimento</a:t>
            </a:r>
            <a:r>
              <a:rPr lang="en-US" dirty="0"/>
              <a:t> </a:t>
            </a:r>
            <a:r>
              <a:rPr lang="en-US" dirty="0" smtClean="0"/>
              <a:t>DevOps </a:t>
            </a:r>
            <a:r>
              <a:rPr lang="en-US" dirty="0"/>
              <a:t>não começou em um lugar só, existem muitos lugares que dão pistas sobre as origens do termo, mas aparentemente as informações mais concretas sobre as origens deste movimento nos levam ao ano de 2008</a:t>
            </a:r>
            <a:r>
              <a:rPr lang="en-US" dirty="0">
                <a:solidFill>
                  <a:srgbClr val="404040"/>
                </a:solidFill>
              </a:rPr>
              <a:t>.</a:t>
            </a:r>
            <a:endParaRPr lang="en-US" dirty="0"/>
          </a:p>
          <a:p>
            <a:pPr algn="just">
              <a:buNone/>
            </a:pPr>
            <a:r>
              <a:rPr lang="en-US" dirty="0">
                <a:solidFill>
                  <a:srgbClr val="404040"/>
                </a:solidFill>
              </a:rPr>
              <a:t>Este ano, começaram a utilizar o termo </a:t>
            </a:r>
            <a:r>
              <a:rPr lang="en-US" b="1" dirty="0">
                <a:solidFill>
                  <a:srgbClr val="404040"/>
                </a:solidFill>
              </a:rPr>
              <a:t>infraestrutura ágil</a:t>
            </a:r>
            <a:r>
              <a:rPr lang="en-US" dirty="0">
                <a:solidFill>
                  <a:srgbClr val="404040"/>
                </a:solidFill>
              </a:rPr>
              <a:t> em algumas listas de discussão com foco em desenvolvimento ágil, e na mesma época durante evento </a:t>
            </a:r>
            <a:r>
              <a:rPr lang="en-US" b="1" dirty="0">
                <a:solidFill>
                  <a:srgbClr val="404040"/>
                </a:solidFill>
              </a:rPr>
              <a:t>Agile 2008</a:t>
            </a:r>
            <a:r>
              <a:rPr lang="en-US" dirty="0">
                <a:solidFill>
                  <a:srgbClr val="404040"/>
                </a:solidFill>
              </a:rPr>
              <a:t>, surgiram conversas que abordavam o tema metodologia ágil para a administração de infraestrutura, inspirada no modelo ágil de desenvolvimento.</a:t>
            </a:r>
            <a:endParaRPr dirty="0">
              <a:solidFill>
                <a:schemeClr val="tx1"/>
              </a:solidFill>
            </a:endParaRPr>
          </a:p>
          <a:p>
            <a:pPr algn="just">
              <a:buNone/>
            </a:pPr>
            <a:r>
              <a:rPr lang="en-US" dirty="0">
                <a:solidFill>
                  <a:srgbClr val="404040"/>
                </a:solidFill>
              </a:rPr>
              <a:t>O </a:t>
            </a:r>
            <a:r>
              <a:rPr lang="en-US" dirty="0" err="1">
                <a:solidFill>
                  <a:srgbClr val="404040"/>
                </a:solidFill>
              </a:rPr>
              <a:t>termo</a:t>
            </a:r>
            <a:r>
              <a:rPr lang="en-US" dirty="0">
                <a:solidFill>
                  <a:srgbClr val="404040"/>
                </a:solidFill>
              </a:rPr>
              <a:t> </a:t>
            </a:r>
            <a:r>
              <a:rPr lang="en-US" dirty="0" smtClean="0">
                <a:solidFill>
                  <a:srgbClr val="404040"/>
                </a:solidFill>
              </a:rPr>
              <a:t>DevOps </a:t>
            </a:r>
            <a:r>
              <a:rPr lang="en-US" dirty="0">
                <a:solidFill>
                  <a:srgbClr val="404040"/>
                </a:solidFill>
              </a:rPr>
              <a:t>só foi criado de fato em 2009 durante a conferência Velocity da O’Reilly, por  </a:t>
            </a:r>
            <a:r>
              <a:rPr lang="en-US" b="1" u="sng" dirty="0">
                <a:solidFill>
                  <a:srgbClr val="404040"/>
                </a:solidFill>
              </a:rPr>
              <a:t>Patrick Debois</a:t>
            </a:r>
            <a:r>
              <a:rPr lang="en-US" dirty="0">
                <a:solidFill>
                  <a:srgbClr val="404040"/>
                </a:solidFill>
              </a:rPr>
              <a:t>, pois ele teve a ideia de criar um evento com o nome  DevOpsDay, assim aparentemente, foi la que tudo começou.</a:t>
            </a:r>
            <a:endParaRPr dirty="0">
              <a:solidFill>
                <a:schemeClr val="tx1"/>
              </a:solidFill>
            </a:endParaRPr>
          </a:p>
          <a:p>
            <a:pPr>
              <a:buNone/>
            </a:pPr>
            <a:r>
              <a:rPr lang="en-US" dirty="0" err="1" smtClean="0">
                <a:solidFill>
                  <a:srgbClr val="404040"/>
                </a:solidFill>
              </a:rPr>
              <a:t>Inicialmente</a:t>
            </a:r>
            <a:r>
              <a:rPr lang="en-US" dirty="0" smtClean="0">
                <a:solidFill>
                  <a:srgbClr val="404040"/>
                </a:solidFill>
              </a:rPr>
              <a:t> a </a:t>
            </a:r>
            <a:r>
              <a:rPr lang="en-US" dirty="0" err="1" smtClean="0">
                <a:solidFill>
                  <a:srgbClr val="404040"/>
                </a:solidFill>
              </a:rPr>
              <a:t>cultura</a:t>
            </a:r>
            <a:r>
              <a:rPr lang="en-US" dirty="0" smtClean="0">
                <a:solidFill>
                  <a:srgbClr val="404040"/>
                </a:solidFill>
              </a:rPr>
              <a:t> DevOps se </a:t>
            </a:r>
            <a:r>
              <a:rPr lang="en-US" dirty="0" err="1" smtClean="0">
                <a:solidFill>
                  <a:srgbClr val="404040"/>
                </a:solidFill>
              </a:rPr>
              <a:t>mostrou</a:t>
            </a:r>
            <a:r>
              <a:rPr lang="en-US" dirty="0" smtClean="0">
                <a:solidFill>
                  <a:srgbClr val="404040"/>
                </a:solidFill>
              </a:rPr>
              <a:t> </a:t>
            </a:r>
            <a:r>
              <a:rPr lang="en-US" dirty="0" err="1" smtClean="0">
                <a:solidFill>
                  <a:srgbClr val="404040"/>
                </a:solidFill>
              </a:rPr>
              <a:t>muito</a:t>
            </a:r>
            <a:r>
              <a:rPr lang="en-US" dirty="0" smtClean="0">
                <a:solidFill>
                  <a:srgbClr val="404040"/>
                </a:solidFill>
              </a:rPr>
              <a:t> </a:t>
            </a:r>
            <a:r>
              <a:rPr lang="en-US" dirty="0" err="1" smtClean="0">
                <a:solidFill>
                  <a:srgbClr val="404040"/>
                </a:solidFill>
              </a:rPr>
              <a:t>presente</a:t>
            </a:r>
            <a:r>
              <a:rPr lang="en-US" dirty="0" smtClean="0">
                <a:solidFill>
                  <a:srgbClr val="404040"/>
                </a:solidFill>
              </a:rPr>
              <a:t> no </a:t>
            </a:r>
            <a:r>
              <a:rPr lang="en-US" dirty="0" err="1" smtClean="0">
                <a:solidFill>
                  <a:srgbClr val="404040"/>
                </a:solidFill>
              </a:rPr>
              <a:t>ambiente</a:t>
            </a:r>
            <a:r>
              <a:rPr lang="en-US" dirty="0" smtClean="0">
                <a:solidFill>
                  <a:srgbClr val="404040"/>
                </a:solidFill>
              </a:rPr>
              <a:t> das startups, </a:t>
            </a:r>
            <a:r>
              <a:rPr lang="en-US" dirty="0" err="1" smtClean="0">
                <a:solidFill>
                  <a:srgbClr val="404040"/>
                </a:solidFill>
              </a:rPr>
              <a:t>porém</a:t>
            </a:r>
            <a:r>
              <a:rPr lang="en-US" dirty="0" smtClean="0">
                <a:solidFill>
                  <a:srgbClr val="404040"/>
                </a:solidFill>
              </a:rPr>
              <a:t>, </a:t>
            </a:r>
            <a:r>
              <a:rPr lang="en-US" dirty="0" err="1" smtClean="0">
                <a:solidFill>
                  <a:srgbClr val="404040"/>
                </a:solidFill>
              </a:rPr>
              <a:t>algum</a:t>
            </a:r>
            <a:r>
              <a:rPr lang="en-US" dirty="0" smtClean="0">
                <a:solidFill>
                  <a:srgbClr val="404040"/>
                </a:solidFill>
              </a:rPr>
              <a:t> tempo </a:t>
            </a:r>
            <a:r>
              <a:rPr lang="en-US" dirty="0" err="1" smtClean="0">
                <a:solidFill>
                  <a:srgbClr val="404040"/>
                </a:solidFill>
              </a:rPr>
              <a:t>depois</a:t>
            </a:r>
            <a:r>
              <a:rPr lang="en-US" dirty="0" smtClean="0">
                <a:solidFill>
                  <a:srgbClr val="404040"/>
                </a:solidFill>
              </a:rPr>
              <a:t> </a:t>
            </a:r>
            <a:r>
              <a:rPr lang="en-US" dirty="0" err="1" smtClean="0">
                <a:solidFill>
                  <a:srgbClr val="404040"/>
                </a:solidFill>
              </a:rPr>
              <a:t>começou</a:t>
            </a:r>
            <a:r>
              <a:rPr lang="en-US" dirty="0" smtClean="0">
                <a:solidFill>
                  <a:srgbClr val="404040"/>
                </a:solidFill>
              </a:rPr>
              <a:t> a </a:t>
            </a:r>
            <a:r>
              <a:rPr lang="en-US" dirty="0" err="1" smtClean="0">
                <a:solidFill>
                  <a:srgbClr val="404040"/>
                </a:solidFill>
              </a:rPr>
              <a:t>fazer</a:t>
            </a:r>
            <a:r>
              <a:rPr lang="en-US" dirty="0" smtClean="0">
                <a:solidFill>
                  <a:srgbClr val="404040"/>
                </a:solidFill>
              </a:rPr>
              <a:t> parte do </a:t>
            </a:r>
            <a:r>
              <a:rPr lang="en-US" dirty="0" err="1" smtClean="0">
                <a:solidFill>
                  <a:srgbClr val="404040"/>
                </a:solidFill>
              </a:rPr>
              <a:t>mundo</a:t>
            </a:r>
            <a:r>
              <a:rPr lang="en-US" dirty="0" smtClean="0">
                <a:solidFill>
                  <a:srgbClr val="404040"/>
                </a:solidFill>
              </a:rPr>
              <a:t> </a:t>
            </a:r>
            <a:r>
              <a:rPr lang="en-US" dirty="0" err="1" smtClean="0">
                <a:solidFill>
                  <a:srgbClr val="404040"/>
                </a:solidFill>
              </a:rPr>
              <a:t>corporativo</a:t>
            </a:r>
            <a:r>
              <a:rPr lang="en-US" dirty="0" smtClean="0">
                <a:solidFill>
                  <a:srgbClr val="404040"/>
                </a:solidFill>
              </a:rPr>
              <a:t>. </a:t>
            </a:r>
            <a:endParaRPr dirty="0" smtClean="0">
              <a:solidFill>
                <a:schemeClr val="tx1"/>
              </a:solidFill>
            </a:endParaRPr>
          </a:p>
          <a:p>
            <a:pPr>
              <a:buNone/>
            </a:pPr>
            <a:endParaRPr lang="en-US" dirty="0">
              <a:solidFill>
                <a:srgbClr val="404040"/>
              </a:solidFill>
            </a:endParaRPr>
          </a:p>
          <a:p>
            <a:pPr>
              <a:buNone/>
            </a:pPr>
            <a:endParaRPr lang="en-US" dirty="0">
              <a:solidFill>
                <a:srgbClr val="404040"/>
              </a:solidFill>
            </a:endParaRPr>
          </a:p>
        </p:txBody>
      </p:sp>
    </p:spTree>
    <p:extLst>
      <p:ext uri="{BB962C8B-B14F-4D97-AF65-F5344CB8AC3E}">
        <p14:creationId xmlns:p14="http://schemas.microsoft.com/office/powerpoint/2010/main" val="99894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 que é?</a:t>
            </a:r>
          </a:p>
        </p:txBody>
      </p:sp>
      <p:sp>
        <p:nvSpPr>
          <p:cNvPr id="3" name="Content Placeholder 2"/>
          <p:cNvSpPr>
            <a:spLocks noGrp="1"/>
          </p:cNvSpPr>
          <p:nvPr>
            <p:ph idx="1"/>
          </p:nvPr>
        </p:nvSpPr>
        <p:spPr/>
        <p:txBody>
          <a:bodyPr vert="horz" lIns="0" tIns="45720" rIns="0" bIns="45720" rtlCol="0" anchor="t">
            <a:normAutofit/>
          </a:bodyPr>
          <a:lstStyle/>
          <a:p>
            <a:pPr marL="0" indent="0">
              <a:buNone/>
            </a:pPr>
            <a:r>
              <a:rPr lang="en-US" dirty="0" err="1"/>
              <a:t>Não</a:t>
            </a:r>
            <a:r>
              <a:rPr lang="en-US" dirty="0"/>
              <a:t> se trata apenas de aumentar o numero de </a:t>
            </a:r>
            <a:r>
              <a:rPr lang="en-US" dirty="0" smtClean="0"/>
              <a:t>releases;</a:t>
            </a:r>
            <a:endParaRPr lang="en-US" dirty="0"/>
          </a:p>
          <a:p>
            <a:pPr marL="0" indent="0">
              <a:buNone/>
            </a:pPr>
            <a:r>
              <a:rPr lang="en-US" dirty="0"/>
              <a:t>Conectar os objetivos das duas equipes, como:</a:t>
            </a:r>
          </a:p>
          <a:p>
            <a:pPr>
              <a:buFont typeface="Arial" panose="020F0502020204030204" pitchFamily="34" charset="0"/>
              <a:buChar char=" "/>
            </a:pPr>
            <a:r>
              <a:rPr lang="en-US" dirty="0" err="1" smtClean="0"/>
              <a:t>Inovação</a:t>
            </a:r>
            <a:r>
              <a:rPr lang="en-US" dirty="0" smtClean="0"/>
              <a:t> &lt;-&gt; </a:t>
            </a:r>
            <a:r>
              <a:rPr lang="en-US" dirty="0" err="1" smtClean="0"/>
              <a:t>Estabilidade</a:t>
            </a:r>
            <a:r>
              <a:rPr lang="en-US" dirty="0"/>
              <a:t>;</a:t>
            </a:r>
          </a:p>
          <a:p>
            <a:pPr>
              <a:buFont typeface="Arial" panose="020F0502020204030204" pitchFamily="34" charset="0"/>
              <a:buChar char=" "/>
            </a:pPr>
            <a:r>
              <a:rPr lang="en-US" dirty="0"/>
              <a:t>Streaming </a:t>
            </a:r>
            <a:r>
              <a:rPr lang="en-US" dirty="0" smtClean="0"/>
              <a:t>&lt;-&gt; Releases</a:t>
            </a:r>
            <a:r>
              <a:rPr lang="en-US" dirty="0"/>
              <a:t>;</a:t>
            </a:r>
          </a:p>
          <a:p>
            <a:pPr>
              <a:buFont typeface="Arial" panose="020F0502020204030204" pitchFamily="34" charset="0"/>
              <a:buChar char=" "/>
            </a:pPr>
            <a:r>
              <a:rPr lang="en-US" dirty="0"/>
              <a:t>Agile </a:t>
            </a:r>
            <a:r>
              <a:rPr lang="en-US" dirty="0" smtClean="0"/>
              <a:t>&lt;-&gt; Planning</a:t>
            </a:r>
            <a:r>
              <a:rPr lang="en-US" dirty="0"/>
              <a:t>;</a:t>
            </a:r>
          </a:p>
          <a:p>
            <a:pPr>
              <a:buFont typeface="Arial" panose="020F0502020204030204" pitchFamily="34" charset="0"/>
              <a:buChar char=" "/>
            </a:pPr>
            <a:r>
              <a:rPr lang="en-US" dirty="0" err="1"/>
              <a:t>Simplicidade</a:t>
            </a:r>
            <a:r>
              <a:rPr lang="en-US" dirty="0"/>
              <a:t> </a:t>
            </a:r>
            <a:r>
              <a:rPr lang="en-US" dirty="0" smtClean="0"/>
              <a:t>&lt;-&gt; </a:t>
            </a:r>
            <a:r>
              <a:rPr lang="en-US" dirty="0" err="1" smtClean="0"/>
              <a:t>Recursos</a:t>
            </a:r>
            <a:r>
              <a:rPr lang="en-US" dirty="0" smtClean="0"/>
              <a:t>;</a:t>
            </a:r>
          </a:p>
          <a:p>
            <a:pPr>
              <a:buFont typeface="Arial" panose="020F0502020204030204" pitchFamily="34" charset="0"/>
              <a:buChar char=" "/>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0648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9525"/>
            <a:r>
              <a:rPr lang="en-US" dirty="0" err="1"/>
              <a:t>Analisando</a:t>
            </a:r>
            <a:r>
              <a:rPr lang="en-US" dirty="0"/>
              <a:t> Infra e Dev</a:t>
            </a:r>
          </a:p>
        </p:txBody>
      </p:sp>
      <p:sp>
        <p:nvSpPr>
          <p:cNvPr id="3" name="Content Placeholder 2"/>
          <p:cNvSpPr>
            <a:spLocks noGrp="1"/>
          </p:cNvSpPr>
          <p:nvPr>
            <p:ph idx="1"/>
          </p:nvPr>
        </p:nvSpPr>
        <p:spPr/>
        <p:txBody>
          <a:bodyPr vert="horz" lIns="0" tIns="45720" rIns="0" bIns="45720" rtlCol="0" anchor="t">
            <a:normAutofit/>
          </a:bodyPr>
          <a:lstStyle/>
          <a:p>
            <a:pPr marL="0" indent="0">
              <a:buNone/>
            </a:pPr>
            <a:r>
              <a:rPr lang="en-US" dirty="0"/>
              <a:t>Precisamos então analisar de forma prática e direta a vida de sysadmins, desenvolvedores e o cotidiano </a:t>
            </a:r>
            <a:r>
              <a:rPr lang="en-US" dirty="0" err="1"/>
              <a:t>destas</a:t>
            </a:r>
            <a:r>
              <a:rPr lang="en-US" dirty="0"/>
              <a:t> </a:t>
            </a:r>
            <a:r>
              <a:rPr lang="en-US" dirty="0" err="1" smtClean="0"/>
              <a:t>áreas</a:t>
            </a:r>
            <a:r>
              <a:rPr lang="en-US" dirty="0" smtClean="0"/>
              <a:t>.</a:t>
            </a:r>
            <a:endParaRPr lang="en-US" dirty="0"/>
          </a:p>
          <a:p>
            <a:pPr marL="0" indent="0">
              <a:buNone/>
            </a:pPr>
            <a:endParaRPr lang="en-US" dirty="0"/>
          </a:p>
          <a:p>
            <a:pPr>
              <a:buFont typeface="Arial" panose="020F0502020204030204" pitchFamily="34" charset="0"/>
              <a:buChar char=" "/>
            </a:pPr>
            <a:r>
              <a:rPr lang="en-US" dirty="0"/>
              <a:t>O desenvolvedor está começando a trabalhar com metodologias ágeis (pró-ativo, evolutivo e contínuo).</a:t>
            </a:r>
          </a:p>
          <a:p>
            <a:pPr>
              <a:buFont typeface="Arial" panose="020F0502020204030204" pitchFamily="34" charset="0"/>
              <a:buChar char=" "/>
            </a:pPr>
            <a:endParaRPr lang="en-US" dirty="0"/>
          </a:p>
          <a:p>
            <a:pPr>
              <a:buFont typeface="Arial" panose="020F0502020204030204" pitchFamily="34" charset="0"/>
              <a:buChar char=" "/>
            </a:pPr>
            <a:r>
              <a:rPr lang="en-US" dirty="0"/>
              <a:t>A Infra continua trabalhando no modelo tradicional de administração (manual, caótico e reativo).</a:t>
            </a:r>
          </a:p>
          <a:p>
            <a:pPr>
              <a:buFont typeface="Arial" panose="020F0502020204030204" pitchFamily="34" charset="0"/>
              <a:buChar char=" "/>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2026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Onde está o conflito?</a:t>
            </a:r>
            <a:endParaRPr lang="en-US" dirty="0">
              <a:solidFill>
                <a:schemeClr val="tx1"/>
              </a:solidFill>
            </a:endParaRPr>
          </a:p>
        </p:txBody>
      </p:sp>
      <p:sp>
        <p:nvSpPr>
          <p:cNvPr id="3" name="Content Placeholder 2"/>
          <p:cNvSpPr>
            <a:spLocks noGrp="1"/>
          </p:cNvSpPr>
          <p:nvPr>
            <p:ph sz="half" idx="1"/>
          </p:nvPr>
        </p:nvSpPr>
        <p:spPr/>
        <p:txBody>
          <a:bodyPr vert="horz" lIns="0" tIns="45720" rIns="0" bIns="45720" rtlCol="0" anchor="t">
            <a:normAutofit/>
          </a:bodyPr>
          <a:lstStyle/>
          <a:p>
            <a:pPr marL="0" indent="0">
              <a:buNone/>
            </a:pPr>
            <a:r>
              <a:rPr lang="en-US" dirty="0"/>
              <a:t>Developers:</a:t>
            </a:r>
          </a:p>
          <a:p>
            <a:r>
              <a:rPr lang="en-US" dirty="0"/>
              <a:t>Backlog;</a:t>
            </a:r>
          </a:p>
          <a:p>
            <a:r>
              <a:rPr lang="en-US" dirty="0"/>
              <a:t>Manutenção;</a:t>
            </a:r>
          </a:p>
          <a:p>
            <a:r>
              <a:rPr lang="en-US" dirty="0"/>
              <a:t>Entregas;</a:t>
            </a:r>
          </a:p>
          <a:p>
            <a:r>
              <a:rPr lang="en-US" dirty="0" err="1" smtClean="0"/>
              <a:t>Cronograma</a:t>
            </a:r>
            <a:r>
              <a:rPr lang="en-US" dirty="0" smtClean="0"/>
              <a:t>.</a:t>
            </a:r>
            <a:endParaRPr lang="en-US" dirty="0"/>
          </a:p>
          <a:p>
            <a:endParaRPr lang="en-US" dirty="0"/>
          </a:p>
          <a:p>
            <a:pPr marL="0" indent="0">
              <a:buNone/>
            </a:pPr>
            <a:endParaRPr lang="en-US" dirty="0"/>
          </a:p>
        </p:txBody>
      </p:sp>
      <p:sp>
        <p:nvSpPr>
          <p:cNvPr id="5" name="Content Placeholder 4"/>
          <p:cNvSpPr>
            <a:spLocks noGrp="1"/>
          </p:cNvSpPr>
          <p:nvPr>
            <p:ph sz="half" idx="2"/>
          </p:nvPr>
        </p:nvSpPr>
        <p:spPr/>
        <p:txBody>
          <a:bodyPr vert="horz" lIns="0" tIns="45720" rIns="0" bIns="45720" rtlCol="0" anchor="t">
            <a:normAutofit/>
          </a:bodyPr>
          <a:lstStyle/>
          <a:p>
            <a:pPr marL="0" indent="0">
              <a:buNone/>
            </a:pPr>
            <a:r>
              <a:rPr lang="en-US" dirty="0"/>
              <a:t>Operações:</a:t>
            </a:r>
          </a:p>
          <a:p>
            <a:pPr>
              <a:buFont typeface="Arial" panose="020F0502020204030204" pitchFamily="34" charset="0"/>
              <a:buChar char=" "/>
            </a:pPr>
            <a:r>
              <a:rPr lang="en-US" dirty="0"/>
              <a:t>Releases;</a:t>
            </a:r>
          </a:p>
          <a:p>
            <a:pPr>
              <a:buFont typeface="Arial" panose="020F0502020204030204" pitchFamily="34" charset="0"/>
              <a:buChar char=" "/>
            </a:pPr>
            <a:r>
              <a:rPr lang="en-US" dirty="0" err="1" smtClean="0"/>
              <a:t>Procedimentos</a:t>
            </a:r>
            <a:r>
              <a:rPr lang="en-US" dirty="0" smtClean="0"/>
              <a:t>;</a:t>
            </a:r>
            <a:endParaRPr lang="en-US" dirty="0"/>
          </a:p>
          <a:p>
            <a:pPr>
              <a:buFont typeface="Arial" panose="020F0502020204030204" pitchFamily="34" charset="0"/>
              <a:buChar char=" "/>
            </a:pPr>
            <a:r>
              <a:rPr lang="en-US" dirty="0"/>
              <a:t>Performance;</a:t>
            </a:r>
          </a:p>
          <a:p>
            <a:pPr>
              <a:buFont typeface="Arial" panose="020F0502020204030204" pitchFamily="34" charset="0"/>
              <a:buChar char=" "/>
            </a:pPr>
            <a:r>
              <a:rPr lang="en-US" dirty="0" err="1" smtClean="0"/>
              <a:t>Estabilidade</a:t>
            </a:r>
            <a:r>
              <a:rPr lang="en-US" dirty="0" smtClean="0"/>
              <a:t>.</a:t>
            </a:r>
            <a:endParaRPr lang="en-US" dirty="0"/>
          </a:p>
        </p:txBody>
      </p:sp>
    </p:spTree>
    <p:extLst>
      <p:ext uri="{BB962C8B-B14F-4D97-AF65-F5344CB8AC3E}">
        <p14:creationId xmlns:p14="http://schemas.microsoft.com/office/powerpoint/2010/main" val="2225487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Cultura</a:t>
            </a:r>
            <a:r>
              <a:rPr lang="en-US" dirty="0"/>
              <a:t> </a:t>
            </a:r>
            <a:r>
              <a:rPr lang="en-US" dirty="0" smtClean="0"/>
              <a:t>DevOps</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dirty="0" err="1"/>
              <a:t>Confiança</a:t>
            </a:r>
            <a:r>
              <a:rPr lang="en-US" dirty="0"/>
              <a:t>;</a:t>
            </a:r>
          </a:p>
          <a:p>
            <a:r>
              <a:rPr lang="en-US" dirty="0"/>
              <a:t>Colaboração;</a:t>
            </a:r>
          </a:p>
          <a:p>
            <a:r>
              <a:rPr lang="en-US" dirty="0"/>
              <a:t>Agilidade;</a:t>
            </a:r>
          </a:p>
          <a:p>
            <a:r>
              <a:rPr lang="en-US" dirty="0"/>
              <a:t>Validação e Entrega Contínua;</a:t>
            </a:r>
          </a:p>
          <a:p>
            <a:r>
              <a:rPr lang="en-US" dirty="0"/>
              <a:t>Integração de equipes como: Desenvolvedores, QA e Operação;</a:t>
            </a:r>
          </a:p>
          <a:p>
            <a:r>
              <a:rPr lang="en-US" dirty="0" err="1" smtClean="0"/>
              <a:t>Compartilhamento</a:t>
            </a:r>
            <a:r>
              <a:rPr lang="en-US" dirty="0" smtClean="0"/>
              <a:t> de </a:t>
            </a:r>
            <a:r>
              <a:rPr lang="en-US" dirty="0" err="1" smtClean="0"/>
              <a:t>informações</a:t>
            </a:r>
            <a:r>
              <a:rPr lang="en-US" dirty="0" smtClean="0"/>
              <a:t>;</a:t>
            </a:r>
            <a:endParaRPr lang="en-US" dirty="0"/>
          </a:p>
          <a:p>
            <a:r>
              <a:rPr lang="en-US" dirty="0"/>
              <a:t>Automação: deploy, gerenciamento de </a:t>
            </a:r>
            <a:r>
              <a:rPr lang="en-US" dirty="0" err="1" smtClean="0"/>
              <a:t>configuração</a:t>
            </a:r>
            <a:r>
              <a:rPr lang="en-US" dirty="0" smtClean="0"/>
              <a:t>.</a:t>
            </a:r>
            <a:endParaRPr lang="en-US" dirty="0"/>
          </a:p>
        </p:txBody>
      </p:sp>
    </p:spTree>
    <p:extLst>
      <p:ext uri="{BB962C8B-B14F-4D97-AF65-F5344CB8AC3E}">
        <p14:creationId xmlns:p14="http://schemas.microsoft.com/office/powerpoint/2010/main" val="928710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Vantagens</a:t>
            </a:r>
          </a:p>
        </p:txBody>
      </p:sp>
      <p:sp>
        <p:nvSpPr>
          <p:cNvPr id="3" name="Content Placeholder 2"/>
          <p:cNvSpPr>
            <a:spLocks noGrp="1"/>
          </p:cNvSpPr>
          <p:nvPr>
            <p:ph idx="1"/>
          </p:nvPr>
        </p:nvSpPr>
        <p:spPr/>
        <p:txBody>
          <a:bodyPr vert="horz" lIns="0" tIns="45720" rIns="0" bIns="45720" rtlCol="0" anchor="t">
            <a:normAutofit/>
          </a:bodyPr>
          <a:lstStyle/>
          <a:p>
            <a:endParaRPr lang="en-US" dirty="0">
              <a:solidFill>
                <a:srgbClr val="000000"/>
              </a:solidFill>
            </a:endParaRPr>
          </a:p>
          <a:p>
            <a:endParaRPr lang="en-US" dirty="0"/>
          </a:p>
        </p:txBody>
      </p:sp>
      <p:pic>
        <p:nvPicPr>
          <p:cNvPr id="4" name="Picture 4"/>
          <p:cNvPicPr>
            <a:picLocks noChangeAspect="1"/>
          </p:cNvPicPr>
          <p:nvPr/>
        </p:nvPicPr>
        <p:blipFill>
          <a:blip r:embed="rId2"/>
          <a:stretch>
            <a:fillRect/>
          </a:stretch>
        </p:blipFill>
        <p:spPr>
          <a:xfrm>
            <a:off x="3505200" y="1809750"/>
            <a:ext cx="5360325" cy="4543437"/>
          </a:xfrm>
          <a:prstGeom prst="rect">
            <a:avLst/>
          </a:prstGeom>
        </p:spPr>
      </p:pic>
    </p:spTree>
    <p:extLst>
      <p:ext uri="{BB962C8B-B14F-4D97-AF65-F5344CB8AC3E}">
        <p14:creationId xmlns:p14="http://schemas.microsoft.com/office/powerpoint/2010/main" val="3564751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047977" y="1813954"/>
            <a:ext cx="10058400" cy="5810355"/>
          </a:xfrm>
        </p:spPr>
        <p:txBody>
          <a:bodyPr vert="horz" lIns="0" tIns="45720" rIns="0" bIns="45720" rtlCol="0" anchor="t">
            <a:normAutofit/>
          </a:bodyPr>
          <a:lstStyle/>
          <a:p>
            <a:pPr>
              <a:buFont typeface="Calibri" panose="020F0502020204030204" pitchFamily="34" charset="0"/>
              <a:buChar char="•"/>
            </a:pPr>
            <a:r>
              <a:rPr lang="en-US" dirty="0" err="1" smtClean="0">
                <a:solidFill>
                  <a:schemeClr val="tx1"/>
                </a:solidFill>
              </a:rPr>
              <a:t>Infraestrutua</a:t>
            </a:r>
            <a:r>
              <a:rPr lang="en-US" dirty="0" smtClean="0">
                <a:solidFill>
                  <a:schemeClr val="tx1"/>
                </a:solidFill>
              </a:rPr>
              <a:t> </a:t>
            </a:r>
            <a:r>
              <a:rPr lang="en-US" dirty="0">
                <a:solidFill>
                  <a:schemeClr val="tx1"/>
                </a:solidFill>
              </a:rPr>
              <a:t>como código (equipe para de administrar e passa a desenvolver a infra</a:t>
            </a:r>
            <a:r>
              <a:rPr lang="en-US" dirty="0" smtClean="0">
                <a:solidFill>
                  <a:schemeClr val="tx1"/>
                </a:solidFill>
              </a:rPr>
              <a:t>);</a:t>
            </a:r>
            <a:endParaRPr dirty="0">
              <a:solidFill>
                <a:schemeClr val="tx1"/>
              </a:solidFill>
            </a:endParaRPr>
          </a:p>
          <a:p>
            <a:pPr marL="0">
              <a:buChar char="•"/>
            </a:pPr>
            <a:r>
              <a:rPr lang="en-US" dirty="0">
                <a:solidFill>
                  <a:schemeClr val="tx1"/>
                </a:solidFill>
              </a:rPr>
              <a:t>Infra mais eficiente e rápida usando métodos ágeis</a:t>
            </a:r>
            <a:endParaRPr dirty="0">
              <a:solidFill>
                <a:schemeClr val="tx1"/>
              </a:solidFill>
            </a:endParaRPr>
          </a:p>
          <a:p>
            <a:pPr marL="0">
              <a:buChar char="•"/>
            </a:pPr>
            <a:r>
              <a:rPr lang="en-US" dirty="0">
                <a:solidFill>
                  <a:schemeClr val="tx1"/>
                </a:solidFill>
              </a:rPr>
              <a:t>Equipe de Infra mais organizada</a:t>
            </a:r>
            <a:endParaRPr dirty="0">
              <a:solidFill>
                <a:schemeClr val="tx1"/>
              </a:solidFill>
            </a:endParaRPr>
          </a:p>
          <a:p>
            <a:pPr marL="0">
              <a:buChar char="•"/>
            </a:pPr>
            <a:r>
              <a:rPr lang="en-US" dirty="0">
                <a:solidFill>
                  <a:schemeClr val="tx1"/>
                </a:solidFill>
              </a:rPr>
              <a:t>Equipe de Infra se comunicando melhor</a:t>
            </a:r>
            <a:endParaRPr dirty="0">
              <a:solidFill>
                <a:schemeClr val="tx1"/>
              </a:solidFill>
            </a:endParaRPr>
          </a:p>
          <a:p>
            <a:pPr marL="0">
              <a:buChar char="•"/>
            </a:pPr>
            <a:r>
              <a:rPr lang="en-US" dirty="0">
                <a:solidFill>
                  <a:schemeClr val="tx1"/>
                </a:solidFill>
              </a:rPr>
              <a:t>Infra fazendo mais em menos tempo com </a:t>
            </a:r>
            <a:r>
              <a:rPr lang="en-US" dirty="0" err="1">
                <a:solidFill>
                  <a:schemeClr val="tx1"/>
                </a:solidFill>
              </a:rPr>
              <a:t>menos</a:t>
            </a:r>
            <a:r>
              <a:rPr lang="en-US" dirty="0">
                <a:solidFill>
                  <a:schemeClr val="tx1"/>
                </a:solidFill>
              </a:rPr>
              <a:t> </a:t>
            </a:r>
            <a:r>
              <a:rPr lang="en-US" dirty="0" err="1" smtClean="0">
                <a:solidFill>
                  <a:schemeClr val="tx1"/>
                </a:solidFill>
              </a:rPr>
              <a:t>gente</a:t>
            </a:r>
            <a:r>
              <a:rPr lang="en-US" dirty="0" smtClean="0">
                <a:solidFill>
                  <a:schemeClr val="tx1"/>
                </a:solidFill>
              </a:rPr>
              <a:t>	</a:t>
            </a:r>
            <a:endParaRPr dirty="0">
              <a:solidFill>
                <a:schemeClr val="tx1"/>
              </a:solidFill>
            </a:endParaRPr>
          </a:p>
          <a:p>
            <a:pPr marL="0">
              <a:buChar char="•"/>
            </a:pPr>
            <a:r>
              <a:rPr lang="en-US" dirty="0">
                <a:solidFill>
                  <a:schemeClr val="tx1"/>
                </a:solidFill>
              </a:rPr>
              <a:t>Ambientes de gerência de configuração, orquestração e provisionamento implantados</a:t>
            </a:r>
            <a:endParaRPr dirty="0">
              <a:solidFill>
                <a:schemeClr val="tx1"/>
              </a:solidFill>
            </a:endParaRPr>
          </a:p>
          <a:p>
            <a:pPr marL="0">
              <a:buChar char="•"/>
            </a:pPr>
            <a:r>
              <a:rPr lang="en-US" dirty="0">
                <a:solidFill>
                  <a:schemeClr val="tx1"/>
                </a:solidFill>
              </a:rPr>
              <a:t>Deploys de infra (novos ambientes) mais rápidos e seguros =&gt; entrega rápida</a:t>
            </a:r>
            <a:endParaRPr dirty="0">
              <a:solidFill>
                <a:schemeClr val="tx1"/>
              </a:solidFill>
            </a:endParaRPr>
          </a:p>
          <a:p>
            <a:pPr marL="0">
              <a:buChar char="•"/>
            </a:pPr>
            <a:r>
              <a:rPr lang="en-US" dirty="0">
                <a:solidFill>
                  <a:schemeClr val="tx1"/>
                </a:solidFill>
              </a:rPr>
              <a:t>Ambiente padronizado e sob-controle</a:t>
            </a:r>
            <a:endParaRPr dirty="0">
              <a:solidFill>
                <a:schemeClr val="tx1"/>
              </a:solidFill>
            </a:endParaRPr>
          </a:p>
          <a:p>
            <a:pPr marL="0">
              <a:buChar char="•"/>
            </a:pPr>
            <a:r>
              <a:rPr lang="en-US" dirty="0">
                <a:solidFill>
                  <a:schemeClr val="tx1"/>
                </a:solidFill>
              </a:rPr>
              <a:t>Feedback rápido em todas as atividades de </a:t>
            </a:r>
            <a:r>
              <a:rPr lang="en-US" dirty="0" smtClean="0">
                <a:solidFill>
                  <a:schemeClr val="tx1"/>
                </a:solidFill>
              </a:rPr>
              <a:t>infra</a:t>
            </a:r>
            <a:endParaRPr dirty="0">
              <a:solidFill>
                <a:schemeClr val="tx1"/>
              </a:solidFill>
            </a:endParaRPr>
          </a:p>
          <a:p>
            <a:endParaRPr dirty="0">
              <a:solidFill>
                <a:srgbClr val="000000"/>
              </a:solidFill>
            </a:endParaRPr>
          </a:p>
          <a:p>
            <a:endParaRPr lang="en-US" dirty="0"/>
          </a:p>
        </p:txBody>
      </p:sp>
      <p:sp>
        <p:nvSpPr>
          <p:cNvPr id="3" name="Title 1"/>
          <p:cNvSpPr>
            <a:spLocks noGrp="1"/>
          </p:cNvSpPr>
          <p:nvPr>
            <p:ph type="title"/>
          </p:nvPr>
        </p:nvSpPr>
        <p:spPr>
          <a:xfrm>
            <a:off x="1097280" y="286603"/>
            <a:ext cx="10058400" cy="1450757"/>
          </a:xfrm>
        </p:spPr>
        <p:txBody>
          <a:bodyPr/>
          <a:lstStyle/>
          <a:p>
            <a:r>
              <a:rPr lang="pt-BR" dirty="0">
                <a:solidFill>
                  <a:schemeClr val="tx1"/>
                </a:solidFill>
              </a:rPr>
              <a:t>Ganhos para a infra</a:t>
            </a:r>
            <a:endParaRPr lang="en-US" dirty="0"/>
          </a:p>
        </p:txBody>
      </p:sp>
    </p:spTree>
    <p:extLst>
      <p:ext uri="{BB962C8B-B14F-4D97-AF65-F5344CB8AC3E}">
        <p14:creationId xmlns:p14="http://schemas.microsoft.com/office/powerpoint/2010/main" val="166947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181</TotalTime>
  <Words>360</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Calibri</vt:lpstr>
      <vt:lpstr>Calibri Light</vt:lpstr>
      <vt:lpstr>Retrospect</vt:lpstr>
      <vt:lpstr>DEVOPS</vt:lpstr>
      <vt:lpstr>Agenda</vt:lpstr>
      <vt:lpstr>História</vt:lpstr>
      <vt:lpstr>O que é?</vt:lpstr>
      <vt:lpstr>Analisando Infra e Dev</vt:lpstr>
      <vt:lpstr>Onde está o conflito?</vt:lpstr>
      <vt:lpstr>Cultura DevOps</vt:lpstr>
      <vt:lpstr>Vantagens</vt:lpstr>
      <vt:lpstr>Ganhos para a infra</vt:lpstr>
      <vt:lpstr>Ganhos para dev</vt:lpstr>
      <vt:lpstr>Ganhos mútuos Infra/Dev</vt:lpstr>
      <vt:lpstr>Ganhos para a empresa</vt:lpstr>
      <vt:lpstr>Em prática</vt:lpstr>
      <vt:lpstr>Dúvidas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Laercio Sabino Junior</cp:lastModifiedBy>
  <cp:revision>13</cp:revision>
  <dcterms:created xsi:type="dcterms:W3CDTF">2013-07-15T20:26:40Z</dcterms:created>
  <dcterms:modified xsi:type="dcterms:W3CDTF">2017-10-05T20:58:14Z</dcterms:modified>
</cp:coreProperties>
</file>