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DABA2-0A93-1789-9273-9E9D302DE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8DC110-F887-6708-0FA1-94F1F72C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77E05-A0C7-A05F-3920-86B63C10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128BC-01EA-0E74-149F-0AABB175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EB6E5-64D8-F953-5433-F5F9ECB2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0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9DC37-3769-0577-6DB2-E017BCA4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CCCEE4-523F-23F7-8BE2-307277CD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D0E2BF-A1D8-FE53-B400-00D3C0EF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4B832-7D68-EBC1-6047-95B911AC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F3E06-BB1E-188A-AAB6-C2AB51FF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2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B7BD5-8E58-5ECA-3812-CDA23A20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95DE3-CD1F-5BDF-C482-E0845E4A0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B1700-966D-D1D6-7911-34F50293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53C614-8F09-3981-901C-39ADE59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46EB2-70F7-57FC-4281-5A45194A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2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5F02F-A0D0-2065-27DE-5B5738B9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934EE-5831-29BB-CFB9-2FC34557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1253A-CEE6-D8F3-EBB0-C091FA3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A6B16-C010-6C8A-4292-62B83BA4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535B6-EE65-5E3C-9224-FFDE4666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EED6A-EDA8-4B41-3FCA-8AAAAABB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2FFA3-C403-3D7C-1E3C-B0BA301D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8BB836-DFD4-6CE4-7F6F-0851835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CAE13-4E7B-79C9-981C-98ECFD33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16BC1-80E5-2A70-1961-826EF0F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AA6AB-F026-1F8D-FEEB-C065EDF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D8F72-E147-74F6-AE9A-66F57C7F6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CDBF9-1117-2522-AEA3-011D50D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C7A940-8366-3990-FBC9-A903743D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ACB022-18F1-20A4-DD06-B6033C9E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CCC59-360D-E808-E43C-C5DB2EE8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640B-2CCE-E2DE-EAA4-0A9906E8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A28ED-5E41-8F69-06B5-0B30F10F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5A6DE1-34C9-F238-DA57-0570B485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FE71A0-C1DE-F445-D776-BA0EA318F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9A2453-D4FF-79CC-5C7D-3B3C012FC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550CE5-4DE0-172E-A5BD-E9342179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BCEF1A-F387-68EF-8DCC-3F0D024E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678B7A-813C-8E60-B18D-9B891C01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7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ECB75-34BA-D67E-E918-A04602E2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FABD4D-0C8C-5189-C521-AEEBDEA6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ABB499-C56F-5B10-D768-4FA8CFB1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B689AF-8868-3943-00B2-5824546E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8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E66AAC-BD0E-308F-8CA6-12F6381E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4C4C00-550E-C8A7-B9A7-1B89CC62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0A6E4F-B0B2-BC13-E011-F743F395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4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09685-4B35-A50A-CCC8-41CFABCC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674E3-C80A-C7AB-9D58-1907730F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F3AD00-4F5E-274C-EBFF-9A6C7AA2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C3A935-9ECB-0359-5624-97760F78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7B776-9897-0AD5-686B-EE3AD85B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7BEB6-280E-6335-10F0-B88CBE47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1633-243B-C55C-9A4C-3F501490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098913-B118-96B5-C8D5-171FF6D81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F134F6-3900-3313-773C-3FBE538A5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D18CCB-8EDB-F3F1-8DB5-11D49AF0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433EB-D1EC-B5F9-8F8E-C5CF98C1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BE70DE-E219-B2C8-1B19-17008792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72AC20-6240-9B52-FF59-38F592C7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4D06FF-0416-EF7C-D255-F49362DA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40CBE-3972-2C51-C1C8-8464F304B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F6263-4B93-466E-A061-E914FA37A6B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1D24F-4ACD-BE9B-5281-931E1557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A05C2A-A3A1-F149-285C-CF8548D7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78E9-C40C-479E-8D78-2EF1CCD900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454673B-52BC-0EA2-DA52-9BCBE23E3B71}"/>
              </a:ext>
            </a:extLst>
          </p:cNvPr>
          <p:cNvSpPr txBox="1"/>
          <p:nvPr/>
        </p:nvSpPr>
        <p:spPr>
          <a:xfrm>
            <a:off x="323157" y="711320"/>
            <a:ext cx="2169077" cy="1277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Microdatos_Hogares_EM2011.xlsx</a:t>
            </a:r>
          </a:p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Microdatos_Hogares_EM2016.xlsx</a:t>
            </a:r>
          </a:p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Microdatos_Hogares_EM2021.xlsx</a:t>
            </a:r>
          </a:p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Códigos.xlsx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“Data”</a:t>
            </a:r>
          </a:p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nivel_adquisitivo.xlsx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“Data/Nivel_adquisitivo”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239324-87AA-9FE3-7711-179AAA187EB7}"/>
              </a:ext>
            </a:extLst>
          </p:cNvPr>
          <p:cNvSpPr txBox="1"/>
          <p:nvPr/>
        </p:nvSpPr>
        <p:spPr>
          <a:xfrm>
            <a:off x="3069979" y="1219152"/>
            <a:ext cx="762639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encuestas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97CF6B-461A-4AB4-D75F-1F26225ECAA7}"/>
              </a:ext>
            </a:extLst>
          </p:cNvPr>
          <p:cNvSpPr txBox="1"/>
          <p:nvPr/>
        </p:nvSpPr>
        <p:spPr>
          <a:xfrm>
            <a:off x="4089591" y="1132235"/>
            <a:ext cx="731521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trips2.csv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3C097C5-6B8F-A0DE-0B36-E902CA4C85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92234" y="1349957"/>
            <a:ext cx="5777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C6DE1B5-A290-823D-1AFC-7F687E742A8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32618" y="1347679"/>
            <a:ext cx="256973" cy="2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A28121B-9972-5198-AAFE-CD6863BF6CC9}"/>
              </a:ext>
            </a:extLst>
          </p:cNvPr>
          <p:cNvSpPr txBox="1"/>
          <p:nvPr/>
        </p:nvSpPr>
        <p:spPr>
          <a:xfrm>
            <a:off x="5406393" y="1538424"/>
            <a:ext cx="65807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analysis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0D8C8B7D-3FD0-0A42-81F6-E2399A289CA6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4821112" y="1347679"/>
            <a:ext cx="585281" cy="321550"/>
          </a:xfrm>
          <a:prstGeom prst="bentConnector3">
            <a:avLst>
              <a:gd name="adj1" fmla="val 4707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20645B0-CFD7-D9AF-9D2F-3B226B6CE23A}"/>
              </a:ext>
            </a:extLst>
          </p:cNvPr>
          <p:cNvCxnSpPr>
            <a:stCxn id="22" idx="3"/>
          </p:cNvCxnSpPr>
          <p:nvPr/>
        </p:nvCxnSpPr>
        <p:spPr>
          <a:xfrm>
            <a:off x="6064467" y="1669229"/>
            <a:ext cx="25485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BF1202A-2013-0FBB-0DA9-0FCBC0BCADF5}"/>
              </a:ext>
            </a:extLst>
          </p:cNvPr>
          <p:cNvSpPr txBox="1"/>
          <p:nvPr/>
        </p:nvSpPr>
        <p:spPr>
          <a:xfrm>
            <a:off x="6319323" y="1541672"/>
            <a:ext cx="731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Gráficas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F7793BF-018D-C72E-C3A1-AD7BB1FE83C7}"/>
              </a:ext>
            </a:extLst>
          </p:cNvPr>
          <p:cNvSpPr txBox="1"/>
          <p:nvPr/>
        </p:nvSpPr>
        <p:spPr>
          <a:xfrm>
            <a:off x="3069979" y="3500331"/>
            <a:ext cx="145630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land_use_aggregation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D102661-86C0-D3AF-E286-82DEDBBCE5C3}"/>
              </a:ext>
            </a:extLst>
          </p:cNvPr>
          <p:cNvSpPr txBox="1"/>
          <p:nvPr/>
        </p:nvSpPr>
        <p:spPr>
          <a:xfrm>
            <a:off x="326571" y="3575644"/>
            <a:ext cx="2165017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Locales Gipuzkoa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url-internet</a:t>
            </a:r>
          </a:p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Edificios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“Data/Gipuzkoa_shapefiles”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F46DF8E-0249-6303-DDA1-C335A27D0574}"/>
              </a:ext>
            </a:extLst>
          </p:cNvPr>
          <p:cNvSpPr txBox="1"/>
          <p:nvPr/>
        </p:nvSpPr>
        <p:spPr>
          <a:xfrm>
            <a:off x="4910552" y="2866100"/>
            <a:ext cx="1936446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locales.csv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“Results”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buildings_catastro.shp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“Results/Buildings_catastro”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3B5ED5D-3343-DBAF-A873-3A2C3EA453C7}"/>
              </a:ext>
            </a:extLst>
          </p:cNvPr>
          <p:cNvSpPr txBox="1"/>
          <p:nvPr/>
        </p:nvSpPr>
        <p:spPr>
          <a:xfrm>
            <a:off x="4910553" y="3739415"/>
            <a:ext cx="1936446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buildings.shp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“Results/Buildings”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EA7F1261-DA70-16E2-926D-9993AA6071B9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4526280" y="3631136"/>
            <a:ext cx="384273" cy="32372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A1F475C-B0CC-64F8-6E70-160FC0B9BB3F}"/>
              </a:ext>
            </a:extLst>
          </p:cNvPr>
          <p:cNvSpPr txBox="1"/>
          <p:nvPr/>
        </p:nvSpPr>
        <p:spPr>
          <a:xfrm>
            <a:off x="323157" y="2901805"/>
            <a:ext cx="2169076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pueblos_gipuzkoa.xlsx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“Data”</a:t>
            </a:r>
          </a:p>
        </p:txBody>
      </p: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C84BBF5A-D44E-78F0-C2BE-87FC56301680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>
            <a:off x="2492233" y="3117249"/>
            <a:ext cx="577746" cy="51388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C44AA2BB-67B0-D039-8FB7-ED41E7590838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 flipV="1">
            <a:off x="2491588" y="3631136"/>
            <a:ext cx="578391" cy="32922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0E1ABA79-D605-FBE9-F51B-FDB6E8195E62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 flipV="1">
            <a:off x="4526280" y="3250821"/>
            <a:ext cx="384272" cy="38031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2FCBDCF-95F8-19F5-E986-EE790370E60A}"/>
              </a:ext>
            </a:extLst>
          </p:cNvPr>
          <p:cNvSpPr txBox="1"/>
          <p:nvPr/>
        </p:nvSpPr>
        <p:spPr>
          <a:xfrm>
            <a:off x="7391754" y="4123373"/>
            <a:ext cx="129060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asignacion_seccion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4AD30D0A-611A-F79C-646B-6D35AE095072}"/>
              </a:ext>
            </a:extLst>
          </p:cNvPr>
          <p:cNvSpPr txBox="1"/>
          <p:nvPr/>
        </p:nvSpPr>
        <p:spPr>
          <a:xfrm>
            <a:off x="4910552" y="4469557"/>
            <a:ext cx="1936446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SECC_CE_20210101.shp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“Data/Seccionado_gipuzkoa”</a:t>
            </a:r>
          </a:p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renta_x_sección.xlsx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“Data”</a:t>
            </a:r>
          </a:p>
        </p:txBody>
      </p: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5645F6C9-CE52-B8E4-521C-20FF4C07D2E4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 flipV="1">
            <a:off x="6846998" y="4254178"/>
            <a:ext cx="544756" cy="6001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BFFB36AD-2127-AFD5-07DD-D968516AD30E}"/>
              </a:ext>
            </a:extLst>
          </p:cNvPr>
          <p:cNvCxnSpPr>
            <a:cxnSpLocks/>
            <a:stCxn id="56" idx="3"/>
            <a:endCxn id="92" idx="1"/>
          </p:cNvCxnSpPr>
          <p:nvPr/>
        </p:nvCxnSpPr>
        <p:spPr>
          <a:xfrm>
            <a:off x="6846999" y="3954859"/>
            <a:ext cx="544755" cy="29931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E793ACB2-44E9-A63E-2F1F-41399330CDD2}"/>
              </a:ext>
            </a:extLst>
          </p:cNvPr>
          <p:cNvSpPr txBox="1"/>
          <p:nvPr/>
        </p:nvSpPr>
        <p:spPr>
          <a:xfrm>
            <a:off x="8995551" y="4038734"/>
            <a:ext cx="2135858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buildings_with_section.shp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“Results/Buildings_with_section”</a:t>
            </a:r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7E41A642-DCD4-E809-B8A2-2B0535DA5359}"/>
              </a:ext>
            </a:extLst>
          </p:cNvPr>
          <p:cNvCxnSpPr>
            <a:cxnSpLocks/>
            <a:stCxn id="92" idx="3"/>
            <a:endCxn id="99" idx="1"/>
          </p:cNvCxnSpPr>
          <p:nvPr/>
        </p:nvCxnSpPr>
        <p:spPr>
          <a:xfrm>
            <a:off x="8682355" y="4254178"/>
            <a:ext cx="31319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818D951A-9563-ADB7-B47C-1341D66B2727}"/>
              </a:ext>
            </a:extLst>
          </p:cNvPr>
          <p:cNvSpPr txBox="1"/>
          <p:nvPr/>
        </p:nvSpPr>
        <p:spPr>
          <a:xfrm>
            <a:off x="5366143" y="2021361"/>
            <a:ext cx="156149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population_generation</a:t>
            </a:r>
          </a:p>
        </p:txBody>
      </p: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AE5ADA66-34C0-393C-E880-64840CC12A1F}"/>
              </a:ext>
            </a:extLst>
          </p:cNvPr>
          <p:cNvCxnSpPr>
            <a:stCxn id="6" idx="3"/>
            <a:endCxn id="104" idx="1"/>
          </p:cNvCxnSpPr>
          <p:nvPr/>
        </p:nvCxnSpPr>
        <p:spPr>
          <a:xfrm>
            <a:off x="4821112" y="1347679"/>
            <a:ext cx="545031" cy="80448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6475EF0-4D55-F063-C57B-03BA3CC06CCF}"/>
              </a:ext>
            </a:extLst>
          </p:cNvPr>
          <p:cNvSpPr txBox="1"/>
          <p:nvPr/>
        </p:nvSpPr>
        <p:spPr>
          <a:xfrm>
            <a:off x="7454707" y="1638141"/>
            <a:ext cx="2135858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workers_eskuzaitzeta.csv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“Results”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4430A5C-44EC-BC8F-5443-0F12202995B6}"/>
              </a:ext>
            </a:extLst>
          </p:cNvPr>
          <p:cNvSpPr txBox="1"/>
          <p:nvPr/>
        </p:nvSpPr>
        <p:spPr>
          <a:xfrm>
            <a:off x="270399" y="124208"/>
            <a:ext cx="23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“Code”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A1C5B05-AA3A-C765-4369-5EA8508AC90E}"/>
              </a:ext>
            </a:extLst>
          </p:cNvPr>
          <p:cNvSpPr txBox="1"/>
          <p:nvPr/>
        </p:nvSpPr>
        <p:spPr>
          <a:xfrm>
            <a:off x="10345304" y="509165"/>
            <a:ext cx="85143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FF00"/>
                </a:solidFill>
              </a:rPr>
              <a:t>code.ipynb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C7CB981-D3C2-9A18-80EC-62880C5ECDBD}"/>
              </a:ext>
            </a:extLst>
          </p:cNvPr>
          <p:cNvSpPr txBox="1"/>
          <p:nvPr/>
        </p:nvSpPr>
        <p:spPr>
          <a:xfrm>
            <a:off x="10400538" y="818928"/>
            <a:ext cx="7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“File Path”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3F87362-5558-6169-30F8-8DC57A5F849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1192538" y="1034372"/>
            <a:ext cx="2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2248312-A948-65CD-5486-848EF8115AF7}"/>
              </a:ext>
            </a:extLst>
          </p:cNvPr>
          <p:cNvSpPr txBox="1"/>
          <p:nvPr/>
        </p:nvSpPr>
        <p:spPr>
          <a:xfrm>
            <a:off x="10400538" y="1255052"/>
            <a:ext cx="7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“File Path”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FD4419E-EB4A-D30B-53B8-0B5EE742ACF7}"/>
              </a:ext>
            </a:extLst>
          </p:cNvPr>
          <p:cNvSpPr/>
          <p:nvPr/>
        </p:nvSpPr>
        <p:spPr>
          <a:xfrm>
            <a:off x="10060199" y="429260"/>
            <a:ext cx="1465961" cy="1345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9AAF6AC-49F9-266F-CA07-FEAC6B9DE6A5}"/>
              </a:ext>
            </a:extLst>
          </p:cNvPr>
          <p:cNvSpPr txBox="1"/>
          <p:nvPr/>
        </p:nvSpPr>
        <p:spPr>
          <a:xfrm>
            <a:off x="9953885" y="199402"/>
            <a:ext cx="100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EXPLANATION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9B0D6DC-58A9-8A4E-7884-E07C690FA8F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0161270" y="1470496"/>
            <a:ext cx="2392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9723C59-963D-DD7B-0F2F-308F88AB76B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1192538" y="1470496"/>
            <a:ext cx="2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54B2AF6C-E2DD-7580-C860-B736E3305004}"/>
              </a:ext>
            </a:extLst>
          </p:cNvPr>
          <p:cNvCxnSpPr>
            <a:stCxn id="104" idx="3"/>
            <a:endCxn id="108" idx="1"/>
          </p:cNvCxnSpPr>
          <p:nvPr/>
        </p:nvCxnSpPr>
        <p:spPr>
          <a:xfrm flipV="1">
            <a:off x="6927638" y="1853585"/>
            <a:ext cx="527069" cy="29858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9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239324-87AA-9FE3-7711-179AAA187EB7}"/>
              </a:ext>
            </a:extLst>
          </p:cNvPr>
          <p:cNvSpPr txBox="1"/>
          <p:nvPr/>
        </p:nvSpPr>
        <p:spPr>
          <a:xfrm>
            <a:off x="451236" y="678658"/>
            <a:ext cx="1465961" cy="2604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Create Road Network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00EAD61-7469-F815-69C1-E7B1178E1F0E}"/>
              </a:ext>
            </a:extLst>
          </p:cNvPr>
          <p:cNvSpPr txBox="1"/>
          <p:nvPr/>
        </p:nvSpPr>
        <p:spPr>
          <a:xfrm>
            <a:off x="2560265" y="423610"/>
            <a:ext cx="2049057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drive_net.h5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walk_net.h5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bike_net.h5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“MoCho_Gipuzkoa/networks”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B40891-830C-DC8A-0C2D-DD0E0482DA14}"/>
              </a:ext>
            </a:extLst>
          </p:cNvPr>
          <p:cNvSpPr txBox="1"/>
          <p:nvPr/>
        </p:nvSpPr>
        <p:spPr>
          <a:xfrm>
            <a:off x="451236" y="1871840"/>
            <a:ext cx="146596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GTFS_transit_24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7CBC64B-007B-7369-9E3D-3A05A9B879BC}"/>
              </a:ext>
            </a:extLst>
          </p:cNvPr>
          <p:cNvSpPr txBox="1"/>
          <p:nvPr/>
        </p:nvSpPr>
        <p:spPr>
          <a:xfrm>
            <a:off x="451236" y="2780021"/>
            <a:ext cx="146596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GTFS_train_24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E26D3BF-A415-FDDC-BE78-0EE7BEB95F97}"/>
              </a:ext>
            </a:extLst>
          </p:cNvPr>
          <p:cNvSpPr txBox="1"/>
          <p:nvPr/>
        </p:nvSpPr>
        <p:spPr>
          <a:xfrm>
            <a:off x="2560265" y="1617358"/>
            <a:ext cx="2049057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transit_0001.h5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transit_2223.h5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“MoCho_Gipuzkoa/transit_24”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A48BACD-4B58-AF7C-D9B7-A28D85983AEA}"/>
              </a:ext>
            </a:extLst>
          </p:cNvPr>
          <p:cNvSpPr txBox="1"/>
          <p:nvPr/>
        </p:nvSpPr>
        <p:spPr>
          <a:xfrm>
            <a:off x="2569906" y="2530542"/>
            <a:ext cx="2035922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train_0001.h5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train_2223.h5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“MoCho_Gipuzkoa/train_24”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013B34-B60A-9176-C806-F7AA16A92B04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1917197" y="2002079"/>
            <a:ext cx="643068" cy="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DE85F19-A900-7F47-6A0C-3021FD29CC12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1917197" y="2910826"/>
            <a:ext cx="652709" cy="44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688F6AE-D50C-6AC8-224D-4BEC78210FF9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1917197" y="808331"/>
            <a:ext cx="643068" cy="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B6534C4-67D0-36ED-A520-B35D25840DDD}"/>
              </a:ext>
            </a:extLst>
          </p:cNvPr>
          <p:cNvSpPr txBox="1"/>
          <p:nvPr/>
        </p:nvSpPr>
        <p:spPr>
          <a:xfrm>
            <a:off x="6895166" y="3096033"/>
            <a:ext cx="1144300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Model Training expanded final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F742EA5-0F92-67F2-3B42-A4B8264E167A}"/>
              </a:ext>
            </a:extLst>
          </p:cNvPr>
          <p:cNvSpPr txBox="1"/>
          <p:nvPr/>
        </p:nvSpPr>
        <p:spPr>
          <a:xfrm>
            <a:off x="259549" y="201305"/>
            <a:ext cx="23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“Code”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2BC2833-6960-0B67-C6AF-A76FF019C921}"/>
              </a:ext>
            </a:extLst>
          </p:cNvPr>
          <p:cNvSpPr txBox="1"/>
          <p:nvPr/>
        </p:nvSpPr>
        <p:spPr>
          <a:xfrm>
            <a:off x="2569906" y="3782514"/>
            <a:ext cx="2073214" cy="11079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pueblos_gipuzkoa.xlsx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“Data”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trips2.csv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“Results”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buildings_with_section.shp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“Results/Buildings_with_section”</a:t>
            </a:r>
          </a:p>
        </p:txBody>
      </p: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BFF7FD47-A1BA-7B66-7C37-896AE200F873}"/>
              </a:ext>
            </a:extLst>
          </p:cNvPr>
          <p:cNvCxnSpPr>
            <a:cxnSpLocks/>
            <a:stCxn id="20" idx="3"/>
            <a:endCxn id="43" idx="1"/>
          </p:cNvCxnSpPr>
          <p:nvPr/>
        </p:nvCxnSpPr>
        <p:spPr>
          <a:xfrm>
            <a:off x="4609322" y="808331"/>
            <a:ext cx="2285844" cy="250314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B6F9212D-6303-88F4-E13F-508EC923AAA8}"/>
              </a:ext>
            </a:extLst>
          </p:cNvPr>
          <p:cNvCxnSpPr>
            <a:cxnSpLocks/>
            <a:stCxn id="25" idx="3"/>
            <a:endCxn id="43" idx="1"/>
          </p:cNvCxnSpPr>
          <p:nvPr/>
        </p:nvCxnSpPr>
        <p:spPr>
          <a:xfrm>
            <a:off x="4609322" y="2002079"/>
            <a:ext cx="2285844" cy="130939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45C5AB7C-E97A-0118-D810-03B771BC6B97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4605828" y="2915263"/>
            <a:ext cx="2289338" cy="39621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4FF4A920-626A-7A8A-CEFA-EB19306B9C01}"/>
              </a:ext>
            </a:extLst>
          </p:cNvPr>
          <p:cNvCxnSpPr>
            <a:cxnSpLocks/>
            <a:stCxn id="48" idx="3"/>
            <a:endCxn id="43" idx="1"/>
          </p:cNvCxnSpPr>
          <p:nvPr/>
        </p:nvCxnSpPr>
        <p:spPr>
          <a:xfrm flipV="1">
            <a:off x="4643120" y="3311477"/>
            <a:ext cx="2252046" cy="1025035"/>
          </a:xfrm>
          <a:prstGeom prst="bentConnector3">
            <a:avLst>
              <a:gd name="adj1" fmla="val 4932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7BECCD1C-27FF-99DD-05E8-9DE6D3670B90}"/>
              </a:ext>
            </a:extLst>
          </p:cNvPr>
          <p:cNvSpPr txBox="1"/>
          <p:nvPr/>
        </p:nvSpPr>
        <p:spPr>
          <a:xfrm>
            <a:off x="8780258" y="2787401"/>
            <a:ext cx="1885092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trips_post_OD.csv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trips_post_tttc.csv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trips_pre_model.csv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“MoCho_Gipuzkoa/results”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698A787-099D-1D3B-D06B-EB43B84928E5}"/>
              </a:ext>
            </a:extLst>
          </p:cNvPr>
          <p:cNvSpPr txBox="1"/>
          <p:nvPr/>
        </p:nvSpPr>
        <p:spPr>
          <a:xfrm>
            <a:off x="8789722" y="3628268"/>
            <a:ext cx="1885092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RandomForestClassifier.pkl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“MoCho_Gipuzkoa/models”</a:t>
            </a:r>
          </a:p>
        </p:txBody>
      </p: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A3538A15-674E-B029-65ED-A97F2A98978F}"/>
              </a:ext>
            </a:extLst>
          </p:cNvPr>
          <p:cNvCxnSpPr>
            <a:cxnSpLocks/>
            <a:stCxn id="43" idx="3"/>
            <a:endCxn id="90" idx="1"/>
          </p:cNvCxnSpPr>
          <p:nvPr/>
        </p:nvCxnSpPr>
        <p:spPr>
          <a:xfrm flipV="1">
            <a:off x="8039466" y="3172122"/>
            <a:ext cx="740792" cy="13935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48ABCFBA-2947-3331-26EA-FA1BA1C47563}"/>
              </a:ext>
            </a:extLst>
          </p:cNvPr>
          <p:cNvCxnSpPr>
            <a:cxnSpLocks/>
            <a:stCxn id="43" idx="3"/>
            <a:endCxn id="91" idx="1"/>
          </p:cNvCxnSpPr>
          <p:nvPr/>
        </p:nvCxnSpPr>
        <p:spPr>
          <a:xfrm>
            <a:off x="8039466" y="3311477"/>
            <a:ext cx="750256" cy="53223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A9B6977-85B8-666A-A3B9-6A47E9213339}"/>
              </a:ext>
            </a:extLst>
          </p:cNvPr>
          <p:cNvSpPr txBox="1"/>
          <p:nvPr/>
        </p:nvSpPr>
        <p:spPr>
          <a:xfrm>
            <a:off x="418187" y="935690"/>
            <a:ext cx="137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“MoCho_Gipuzkoa”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AA4356F-42C6-DAEB-84F6-89502555976E}"/>
              </a:ext>
            </a:extLst>
          </p:cNvPr>
          <p:cNvSpPr txBox="1"/>
          <p:nvPr/>
        </p:nvSpPr>
        <p:spPr>
          <a:xfrm>
            <a:off x="418186" y="2125970"/>
            <a:ext cx="137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“MoCho_Gipuzkoa”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97D9A238-484F-CB8B-659C-015CC86E5687}"/>
              </a:ext>
            </a:extLst>
          </p:cNvPr>
          <p:cNvSpPr txBox="1"/>
          <p:nvPr/>
        </p:nvSpPr>
        <p:spPr>
          <a:xfrm>
            <a:off x="414693" y="3063890"/>
            <a:ext cx="137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“MoCho_Gipuzkoa”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2084A20E-C4AC-4210-0526-A34045735395}"/>
              </a:ext>
            </a:extLst>
          </p:cNvPr>
          <p:cNvSpPr txBox="1"/>
          <p:nvPr/>
        </p:nvSpPr>
        <p:spPr>
          <a:xfrm>
            <a:off x="6854472" y="3535470"/>
            <a:ext cx="137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75FF2B-AB65-4D78-B678-8E366C7E1A03}"/>
              </a:ext>
            </a:extLst>
          </p:cNvPr>
          <p:cNvSpPr txBox="1"/>
          <p:nvPr/>
        </p:nvSpPr>
        <p:spPr>
          <a:xfrm>
            <a:off x="11102012" y="4010536"/>
            <a:ext cx="588846" cy="2701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FF00"/>
                </a:solidFill>
              </a:rPr>
              <a:t>predict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10BB1B-F654-0BAE-5B3D-5A918D42995F}"/>
              </a:ext>
            </a:extLst>
          </p:cNvPr>
          <p:cNvSpPr txBox="1"/>
          <p:nvPr/>
        </p:nvSpPr>
        <p:spPr>
          <a:xfrm>
            <a:off x="8788592" y="4473407"/>
            <a:ext cx="1876758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workers_eskuzaitzeta.csv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“Results”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955635D1-67C7-33EA-4FAE-80B131E7ABBB}"/>
              </a:ext>
            </a:extLst>
          </p:cNvPr>
          <p:cNvCxnSpPr>
            <a:stCxn id="91" idx="3"/>
            <a:endCxn id="10" idx="1"/>
          </p:cNvCxnSpPr>
          <p:nvPr/>
        </p:nvCxnSpPr>
        <p:spPr>
          <a:xfrm>
            <a:off x="10674814" y="3843712"/>
            <a:ext cx="427198" cy="30190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2D50961-907E-3EE0-C9FD-3531BEE82687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10665350" y="4145617"/>
            <a:ext cx="436662" cy="54323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3B167E6-60F6-E0BD-DFE2-C65DD3DE091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1690858" y="4145616"/>
            <a:ext cx="2335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9499991-C5FB-D5D3-6FC3-A0F4D02A8D9E}"/>
              </a:ext>
            </a:extLst>
          </p:cNvPr>
          <p:cNvSpPr txBox="1"/>
          <p:nvPr/>
        </p:nvSpPr>
        <p:spPr>
          <a:xfrm>
            <a:off x="2574049" y="5951670"/>
            <a:ext cx="112771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saltos_de_zona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B127158-9FC7-9D8D-0B5A-E06CA177B4BB}"/>
              </a:ext>
            </a:extLst>
          </p:cNvPr>
          <p:cNvSpPr txBox="1"/>
          <p:nvPr/>
        </p:nvSpPr>
        <p:spPr>
          <a:xfrm>
            <a:off x="323157" y="5867031"/>
            <a:ext cx="1952684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saltos_precio_tp_gipuzkoa.xlsx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“Data”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394207C-7AD4-1B21-5398-BC6295793187}"/>
              </a:ext>
            </a:extLst>
          </p:cNvPr>
          <p:cNvSpPr txBox="1"/>
          <p:nvPr/>
        </p:nvSpPr>
        <p:spPr>
          <a:xfrm>
            <a:off x="3952272" y="5697753"/>
            <a:ext cx="1465516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saltos_lurraldebus.csv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saltos_euskotren.csv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saltos_renfe.csv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“Results”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6421D2E0-77FE-C97B-FFBA-0E9438617B20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2275841" y="6082475"/>
            <a:ext cx="2982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4FE35FA-70A4-355E-0F9F-89CC38793F96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3701763" y="6082474"/>
            <a:ext cx="25050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C1E699C3-5FE7-738A-A4D3-8B070AEAA85D}"/>
              </a:ext>
            </a:extLst>
          </p:cNvPr>
          <p:cNvCxnSpPr>
            <a:stCxn id="66" idx="3"/>
            <a:endCxn id="43" idx="1"/>
          </p:cNvCxnSpPr>
          <p:nvPr/>
        </p:nvCxnSpPr>
        <p:spPr>
          <a:xfrm flipV="1">
            <a:off x="5417788" y="3311477"/>
            <a:ext cx="1477378" cy="2770997"/>
          </a:xfrm>
          <a:prstGeom prst="bentConnector3">
            <a:avLst>
              <a:gd name="adj1" fmla="val 2318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69C3B1B5-9A09-A055-E986-1A0C430C2B9A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2275841" y="5353050"/>
            <a:ext cx="3469639" cy="729425"/>
          </a:xfrm>
          <a:prstGeom prst="bentConnector3">
            <a:avLst>
              <a:gd name="adj1" fmla="val 399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FF4CBBC-D0EA-2E30-91CD-128A44327261}"/>
              </a:ext>
            </a:extLst>
          </p:cNvPr>
          <p:cNvSpPr txBox="1"/>
          <p:nvPr/>
        </p:nvSpPr>
        <p:spPr>
          <a:xfrm>
            <a:off x="10345304" y="509165"/>
            <a:ext cx="85143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FF00"/>
                </a:solidFill>
              </a:rPr>
              <a:t>code.ipynb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BEDEB3D-00B3-23C1-871D-507642B45DC1}"/>
              </a:ext>
            </a:extLst>
          </p:cNvPr>
          <p:cNvSpPr txBox="1"/>
          <p:nvPr/>
        </p:nvSpPr>
        <p:spPr>
          <a:xfrm>
            <a:off x="10400538" y="818928"/>
            <a:ext cx="7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“File Path”</a:t>
            </a:r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067F020E-D228-4A9A-EDFC-5421C8E14A10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11192538" y="1034372"/>
            <a:ext cx="2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F7AA807-00F3-7C51-030B-6FB4E1EFDD00}"/>
              </a:ext>
            </a:extLst>
          </p:cNvPr>
          <p:cNvSpPr txBox="1"/>
          <p:nvPr/>
        </p:nvSpPr>
        <p:spPr>
          <a:xfrm>
            <a:off x="10400538" y="1255052"/>
            <a:ext cx="7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“File Path”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10061D05-29AD-E31A-F144-645B7665E622}"/>
              </a:ext>
            </a:extLst>
          </p:cNvPr>
          <p:cNvSpPr/>
          <p:nvPr/>
        </p:nvSpPr>
        <p:spPr>
          <a:xfrm>
            <a:off x="10060199" y="429260"/>
            <a:ext cx="1465961" cy="1345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A019E76B-F35F-7BBF-25BB-7BB1C1A72E7F}"/>
              </a:ext>
            </a:extLst>
          </p:cNvPr>
          <p:cNvSpPr txBox="1"/>
          <p:nvPr/>
        </p:nvSpPr>
        <p:spPr>
          <a:xfrm>
            <a:off x="9953885" y="199402"/>
            <a:ext cx="100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EXPLANATION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357140C2-8353-8208-14BC-FF348F233866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0161270" y="1470496"/>
            <a:ext cx="2392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136BCE87-6BC0-AC30-5AE2-49314F2B9122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11192538" y="1470496"/>
            <a:ext cx="2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2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F4430A5C-44EC-BC8F-5443-0F12202995B6}"/>
              </a:ext>
            </a:extLst>
          </p:cNvPr>
          <p:cNvSpPr txBox="1"/>
          <p:nvPr/>
        </p:nvSpPr>
        <p:spPr>
          <a:xfrm>
            <a:off x="270399" y="124208"/>
            <a:ext cx="23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“Code”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A1C5B05-AA3A-C765-4369-5EA8508AC90E}"/>
              </a:ext>
            </a:extLst>
          </p:cNvPr>
          <p:cNvSpPr txBox="1"/>
          <p:nvPr/>
        </p:nvSpPr>
        <p:spPr>
          <a:xfrm>
            <a:off x="10345304" y="509165"/>
            <a:ext cx="85143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FF00"/>
                </a:solidFill>
              </a:rPr>
              <a:t>code.ipynb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C7CB981-D3C2-9A18-80EC-62880C5ECDBD}"/>
              </a:ext>
            </a:extLst>
          </p:cNvPr>
          <p:cNvSpPr txBox="1"/>
          <p:nvPr/>
        </p:nvSpPr>
        <p:spPr>
          <a:xfrm>
            <a:off x="10400538" y="818928"/>
            <a:ext cx="7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“File Path”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3F87362-5558-6169-30F8-8DC57A5F849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1192538" y="1034372"/>
            <a:ext cx="2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2248312-A948-65CD-5486-848EF8115AF7}"/>
              </a:ext>
            </a:extLst>
          </p:cNvPr>
          <p:cNvSpPr txBox="1"/>
          <p:nvPr/>
        </p:nvSpPr>
        <p:spPr>
          <a:xfrm>
            <a:off x="10400538" y="1255052"/>
            <a:ext cx="7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“File Path”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FD4419E-EB4A-D30B-53B8-0B5EE742ACF7}"/>
              </a:ext>
            </a:extLst>
          </p:cNvPr>
          <p:cNvSpPr/>
          <p:nvPr/>
        </p:nvSpPr>
        <p:spPr>
          <a:xfrm>
            <a:off x="10060199" y="429260"/>
            <a:ext cx="1465961" cy="1345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9AAF6AC-49F9-266F-CA07-FEAC6B9DE6A5}"/>
              </a:ext>
            </a:extLst>
          </p:cNvPr>
          <p:cNvSpPr txBox="1"/>
          <p:nvPr/>
        </p:nvSpPr>
        <p:spPr>
          <a:xfrm>
            <a:off x="9953885" y="199402"/>
            <a:ext cx="100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EXPLANATION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9B0D6DC-58A9-8A4E-7884-E07C690FA8F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0161270" y="1470496"/>
            <a:ext cx="2392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9723C59-963D-DD7B-0F2F-308F88AB76B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1192538" y="1470496"/>
            <a:ext cx="2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8AEFBE6-AEB2-FB36-7F79-BFE9B5225F3E}"/>
              </a:ext>
            </a:extLst>
          </p:cNvPr>
          <p:cNvSpPr txBox="1"/>
          <p:nvPr/>
        </p:nvSpPr>
        <p:spPr>
          <a:xfrm>
            <a:off x="3209245" y="1872718"/>
            <a:ext cx="57840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kepler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AD7E72-E6F5-E69E-864B-7C2EF98C2F58}"/>
              </a:ext>
            </a:extLst>
          </p:cNvPr>
          <p:cNvSpPr txBox="1"/>
          <p:nvPr/>
        </p:nvSpPr>
        <p:spPr>
          <a:xfrm>
            <a:off x="3027299" y="793277"/>
            <a:ext cx="94229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kepler_o_d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75F1B6-F80F-66D5-2557-A2EA89F37FE4}"/>
              </a:ext>
            </a:extLst>
          </p:cNvPr>
          <p:cNvSpPr txBox="1"/>
          <p:nvPr/>
        </p:nvSpPr>
        <p:spPr>
          <a:xfrm>
            <a:off x="413912" y="1230919"/>
            <a:ext cx="1955751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pueblos_gipuzkoa.xlsx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“Data”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6F8A20-38FC-D180-9268-C22DFF726724}"/>
              </a:ext>
            </a:extLst>
          </p:cNvPr>
          <p:cNvSpPr txBox="1"/>
          <p:nvPr/>
        </p:nvSpPr>
        <p:spPr>
          <a:xfrm>
            <a:off x="413913" y="708639"/>
            <a:ext cx="1955750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trips_post_OD.csv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“MoCho_Gipuzkoa/results”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DA8775-C2DB-0FF2-17A7-4405943B6BCE}"/>
              </a:ext>
            </a:extLst>
          </p:cNvPr>
          <p:cNvSpPr txBox="1"/>
          <p:nvPr/>
        </p:nvSpPr>
        <p:spPr>
          <a:xfrm>
            <a:off x="4309935" y="624000"/>
            <a:ext cx="2281588" cy="6001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exparcir_trips_kepler.csv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exparcir_trips_kepler_especial.csv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“Results”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05A769-671F-B48C-57D8-3D02F21AD6AB}"/>
              </a:ext>
            </a:extLst>
          </p:cNvPr>
          <p:cNvSpPr txBox="1"/>
          <p:nvPr/>
        </p:nvSpPr>
        <p:spPr>
          <a:xfrm>
            <a:off x="413913" y="2116802"/>
            <a:ext cx="1955751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trips2.csv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“Results”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drive_net.h5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“MoCho_Gipuzkoa/networks”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529E81-957F-B34C-B003-1446E729BA40}"/>
              </a:ext>
            </a:extLst>
          </p:cNvPr>
          <p:cNvSpPr txBox="1"/>
          <p:nvPr/>
        </p:nvSpPr>
        <p:spPr>
          <a:xfrm>
            <a:off x="4309935" y="1703441"/>
            <a:ext cx="2281588" cy="6001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kepler_regiones_15_kms.csv</a:t>
            </a:r>
          </a:p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kepler_situacion_actual.csv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“Results”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F7FF9AE8-C031-32EB-B358-9C4E436A5CD9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369663" y="924082"/>
            <a:ext cx="657636" cy="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059BCDF-759B-E186-3641-C973FB183951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969596" y="924082"/>
            <a:ext cx="3403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0709B68C-DEE7-2179-84EA-EF12B3834B3E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2369663" y="924082"/>
            <a:ext cx="657636" cy="522281"/>
          </a:xfrm>
          <a:prstGeom prst="bentConnector3">
            <a:avLst>
              <a:gd name="adj1" fmla="val 6418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2845FB0B-A9E0-3AEE-220A-1DDB215BD567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369663" y="1446363"/>
            <a:ext cx="839582" cy="55716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5C7632F-FCC7-29BB-1DA5-EF3E590D76D6}"/>
              </a:ext>
            </a:extLst>
          </p:cNvPr>
          <p:cNvCxnSpPr>
            <a:stCxn id="11" idx="3"/>
            <a:endCxn id="2" idx="1"/>
          </p:cNvCxnSpPr>
          <p:nvPr/>
        </p:nvCxnSpPr>
        <p:spPr>
          <a:xfrm flipV="1">
            <a:off x="2369664" y="2003523"/>
            <a:ext cx="839581" cy="4980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21E3183-EBA8-E1DF-BE9C-B985B3B9B193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3787648" y="2003523"/>
            <a:ext cx="52228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5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F4430A5C-44EC-BC8F-5443-0F12202995B6}"/>
              </a:ext>
            </a:extLst>
          </p:cNvPr>
          <p:cNvSpPr txBox="1"/>
          <p:nvPr/>
        </p:nvSpPr>
        <p:spPr>
          <a:xfrm>
            <a:off x="443119" y="266448"/>
            <a:ext cx="348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sng" dirty="0">
                <a:solidFill>
                  <a:schemeClr val="bg1"/>
                </a:solidFill>
              </a:rPr>
              <a:t>Code description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F93715-3BB3-33AF-D87F-B85779A8380D}"/>
              </a:ext>
            </a:extLst>
          </p:cNvPr>
          <p:cNvSpPr txBox="1"/>
          <p:nvPr/>
        </p:nvSpPr>
        <p:spPr>
          <a:xfrm>
            <a:off x="580778" y="1134626"/>
            <a:ext cx="15614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encuestas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F34680-AB9E-F637-387E-75C8831A63ED}"/>
              </a:ext>
            </a:extLst>
          </p:cNvPr>
          <p:cNvSpPr txBox="1"/>
          <p:nvPr/>
        </p:nvSpPr>
        <p:spPr>
          <a:xfrm>
            <a:off x="580778" y="1577768"/>
            <a:ext cx="156149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analysis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2E7BF-1F9A-D622-68FC-A96021CEE78B}"/>
              </a:ext>
            </a:extLst>
          </p:cNvPr>
          <p:cNvSpPr txBox="1"/>
          <p:nvPr/>
        </p:nvSpPr>
        <p:spPr>
          <a:xfrm>
            <a:off x="580778" y="2464828"/>
            <a:ext cx="156149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solidFill>
                  <a:srgbClr val="FFFF00"/>
                </a:solidFill>
              </a:rPr>
              <a:t>land_use_aggregation</a:t>
            </a:r>
            <a:endParaRPr lang="es-ES" sz="1100" dirty="0">
              <a:solidFill>
                <a:srgbClr val="FFFF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F2ACC6-02A1-4931-315F-89A2866327C2}"/>
              </a:ext>
            </a:extLst>
          </p:cNvPr>
          <p:cNvSpPr txBox="1"/>
          <p:nvPr/>
        </p:nvSpPr>
        <p:spPr>
          <a:xfrm>
            <a:off x="580778" y="2907672"/>
            <a:ext cx="15614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asignacion_seccion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F57A34-69ED-66AF-A78F-2885D76AD057}"/>
              </a:ext>
            </a:extLst>
          </p:cNvPr>
          <p:cNvSpPr txBox="1"/>
          <p:nvPr/>
        </p:nvSpPr>
        <p:spPr>
          <a:xfrm>
            <a:off x="580778" y="2020910"/>
            <a:ext cx="156149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solidFill>
                  <a:srgbClr val="FFFF00"/>
                </a:solidFill>
              </a:rPr>
              <a:t>population_generation</a:t>
            </a:r>
            <a:endParaRPr lang="es-ES" sz="1100" dirty="0">
              <a:solidFill>
                <a:srgbClr val="FFFF0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A2F23B1-F60F-8517-A7F8-5D5F06CC44EE}"/>
              </a:ext>
            </a:extLst>
          </p:cNvPr>
          <p:cNvSpPr txBox="1"/>
          <p:nvPr/>
        </p:nvSpPr>
        <p:spPr>
          <a:xfrm>
            <a:off x="2460380" y="1134626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Cleaning, treatment and postprocessing of the survey data, adding salary data to each trip-taker.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C218B6-B6FB-6408-A794-23B382E87F2E}"/>
              </a:ext>
            </a:extLst>
          </p:cNvPr>
          <p:cNvSpPr txBox="1"/>
          <p:nvPr/>
        </p:nvSpPr>
        <p:spPr>
          <a:xfrm>
            <a:off x="2460380" y="1577768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Generation of some graphs related to mode of transportation.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0FDB9C9-816A-E0D4-5B72-8AD53CA014F0}"/>
              </a:ext>
            </a:extLst>
          </p:cNvPr>
          <p:cNvSpPr txBox="1"/>
          <p:nvPr/>
        </p:nvSpPr>
        <p:spPr>
          <a:xfrm>
            <a:off x="2460380" y="2015140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Generate a placeholder of around 2500 Eskuzaitzeta’s workers.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F9B9DA6-FC04-F9BE-D3B0-03A5A293DD49}"/>
              </a:ext>
            </a:extLst>
          </p:cNvPr>
          <p:cNvSpPr txBox="1"/>
          <p:nvPr/>
        </p:nvSpPr>
        <p:spPr>
          <a:xfrm>
            <a:off x="2460380" y="2464828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Merges locals data (that has precise land use information) to all the buildings in Gipuzkoa.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E7392D1-2B85-B570-C3DF-1E74B608DDFB}"/>
              </a:ext>
            </a:extLst>
          </p:cNvPr>
          <p:cNvSpPr txBox="1"/>
          <p:nvPr/>
        </p:nvSpPr>
        <p:spPr>
          <a:xfrm>
            <a:off x="2460380" y="2907672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Add section (neighborhood) and its mean salary to each building.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B96572A-C0C2-809E-91A0-AA00CAE8E37E}"/>
              </a:ext>
            </a:extLst>
          </p:cNvPr>
          <p:cNvSpPr txBox="1"/>
          <p:nvPr/>
        </p:nvSpPr>
        <p:spPr>
          <a:xfrm>
            <a:off x="580776" y="3759201"/>
            <a:ext cx="15614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Create Road Network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781F669-9AC3-386E-884E-27A79053C8EA}"/>
              </a:ext>
            </a:extLst>
          </p:cNvPr>
          <p:cNvSpPr txBox="1"/>
          <p:nvPr/>
        </p:nvSpPr>
        <p:spPr>
          <a:xfrm>
            <a:off x="580776" y="4216537"/>
            <a:ext cx="15614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GTFS_transit_24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4E22774-EDE2-A741-72F2-8D9BE450C675}"/>
              </a:ext>
            </a:extLst>
          </p:cNvPr>
          <p:cNvSpPr txBox="1"/>
          <p:nvPr/>
        </p:nvSpPr>
        <p:spPr>
          <a:xfrm>
            <a:off x="580778" y="4673873"/>
            <a:ext cx="15614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GTFS_train_24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4D0495B-B6C5-49E9-AEF7-A126073E08C4}"/>
              </a:ext>
            </a:extLst>
          </p:cNvPr>
          <p:cNvSpPr txBox="1"/>
          <p:nvPr/>
        </p:nvSpPr>
        <p:spPr>
          <a:xfrm>
            <a:off x="580778" y="5129270"/>
            <a:ext cx="1561494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Model Training expanded final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9A26DB0-670B-7B6C-82F2-1A200C93867F}"/>
              </a:ext>
            </a:extLst>
          </p:cNvPr>
          <p:cNvSpPr txBox="1"/>
          <p:nvPr/>
        </p:nvSpPr>
        <p:spPr>
          <a:xfrm>
            <a:off x="580776" y="6208998"/>
            <a:ext cx="1561493" cy="2616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predict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61C522C-2244-1D9B-8AFF-678930AD6CFA}"/>
              </a:ext>
            </a:extLst>
          </p:cNvPr>
          <p:cNvSpPr txBox="1"/>
          <p:nvPr/>
        </p:nvSpPr>
        <p:spPr>
          <a:xfrm>
            <a:off x="580777" y="5753944"/>
            <a:ext cx="156149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saltos_de_zona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67AE538-3E07-7602-EB4A-F62C531D4C5B}"/>
              </a:ext>
            </a:extLst>
          </p:cNvPr>
          <p:cNvSpPr txBox="1"/>
          <p:nvPr/>
        </p:nvSpPr>
        <p:spPr>
          <a:xfrm>
            <a:off x="2460380" y="3759201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Create the pandana road network from OpenStreetMaps to calculate driving times from origin to destination.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8C586FB-36C7-20A1-C6F8-C2B33BD34026}"/>
              </a:ext>
            </a:extLst>
          </p:cNvPr>
          <p:cNvSpPr txBox="1"/>
          <p:nvPr/>
        </p:nvSpPr>
        <p:spPr>
          <a:xfrm>
            <a:off x="2460380" y="4217655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Create the pandana transit networks (24, one for each hour) to calculate bus times from origin to destination.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7696C98-1B69-12D1-13BA-A8F67EA16E25}"/>
              </a:ext>
            </a:extLst>
          </p:cNvPr>
          <p:cNvSpPr txBox="1"/>
          <p:nvPr/>
        </p:nvSpPr>
        <p:spPr>
          <a:xfrm>
            <a:off x="2460380" y="4667856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Create the pandana train networks (24, one for each hour) to calculate bus times from origin to destination.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6284ADF-E790-5557-893D-28EF1124829A}"/>
              </a:ext>
            </a:extLst>
          </p:cNvPr>
          <p:cNvSpPr txBox="1"/>
          <p:nvPr/>
        </p:nvSpPr>
        <p:spPr>
          <a:xfrm>
            <a:off x="2460380" y="5129270"/>
            <a:ext cx="915084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Adds noise to survey data, assigns origin and destination to each trip, and calculates the mode of transportation’s travel time and travel cost. Then, it trains a Random Forest Model.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1EE4B67-0797-D849-6C31-BEBBA73CA12F}"/>
              </a:ext>
            </a:extLst>
          </p:cNvPr>
          <p:cNvSpPr txBox="1"/>
          <p:nvPr/>
        </p:nvSpPr>
        <p:spPr>
          <a:xfrm>
            <a:off x="2460380" y="5756371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Takes public transport data and calculate travel fares between towns and regions.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1A82392-D337-A486-F7A8-683CE17630C6}"/>
              </a:ext>
            </a:extLst>
          </p:cNvPr>
          <p:cNvSpPr txBox="1"/>
          <p:nvPr/>
        </p:nvSpPr>
        <p:spPr>
          <a:xfrm>
            <a:off x="2460380" y="6208999"/>
            <a:ext cx="91508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Uses the aforementioned Random Forest Classifier and predicts the mode of transportation for an specific population.</a:t>
            </a:r>
          </a:p>
        </p:txBody>
      </p:sp>
    </p:spTree>
    <p:extLst>
      <p:ext uri="{BB962C8B-B14F-4D97-AF65-F5344CB8AC3E}">
        <p14:creationId xmlns:p14="http://schemas.microsoft.com/office/powerpoint/2010/main" val="31707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F4430A5C-44EC-BC8F-5443-0F12202995B6}"/>
              </a:ext>
            </a:extLst>
          </p:cNvPr>
          <p:cNvSpPr txBox="1"/>
          <p:nvPr/>
        </p:nvSpPr>
        <p:spPr>
          <a:xfrm>
            <a:off x="443118" y="266448"/>
            <a:ext cx="629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sng" dirty="0">
                <a:solidFill>
                  <a:schemeClr val="bg1"/>
                </a:solidFill>
              </a:rPr>
              <a:t>Non-mentioned codes and files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D5DD95-B0DC-73C1-47F6-54775FB3F868}"/>
              </a:ext>
            </a:extLst>
          </p:cNvPr>
          <p:cNvSpPr txBox="1"/>
          <p:nvPr/>
        </p:nvSpPr>
        <p:spPr>
          <a:xfrm>
            <a:off x="869837" y="1215068"/>
            <a:ext cx="862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The files on “Data/Nivel_adquisitivo” that are not nivel_adquisitivo.xlsx are the data to create this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analisis_x_referencia in “Data/Results” is an intermediate results of the  land_use_aggregation.csv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8CC5B1-90E8-3BEE-1FFA-B93494331744}"/>
              </a:ext>
            </a:extLst>
          </p:cNvPr>
          <p:cNvSpPr txBox="1"/>
          <p:nvPr/>
        </p:nvSpPr>
        <p:spPr>
          <a:xfrm>
            <a:off x="869837" y="1979022"/>
            <a:ext cx="1018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All Model_Trainings in “MoCho_Gipuzkoa” are old or modified versions of Model_Training_expanded_final.ipynb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GTFS_train and GTFS_transit are the old versions of GTFS_train_24 and GTFS_transit_24,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464149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832</Words>
  <Application>Microsoft Office PowerPoint</Application>
  <PresentationFormat>Panorámica</PresentationFormat>
  <Paragraphs>142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Iñigo Azcárate</dc:creator>
  <cp:lastModifiedBy>Iñigo Azcárate</cp:lastModifiedBy>
  <cp:revision>19</cp:revision>
  <dcterms:created xsi:type="dcterms:W3CDTF">2023-11-08T16:24:21Z</dcterms:created>
  <dcterms:modified xsi:type="dcterms:W3CDTF">2023-11-10T04:16:12Z</dcterms:modified>
</cp:coreProperties>
</file>