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2" r:id="rId9"/>
    <p:sldId id="263" r:id="rId10"/>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323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121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2282588-44AC-4830-B87A-4AB2D34CD1AC}" type="datetimeFigureOut">
              <a:rPr lang="es-ES_tradnl" smtClean="0"/>
              <a:t>31/07/2023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BF61F597-E7AD-4693-9B92-8BC30F2D58D5}" type="slidenum">
              <a:rPr lang="es-ES_tradnl" smtClean="0"/>
              <a:t>‹Nº›</a:t>
            </a:fld>
            <a:endParaRPr lang="es-ES_tradnl"/>
          </a:p>
        </p:txBody>
      </p:sp>
    </p:spTree>
    <p:extLst>
      <p:ext uri="{BB962C8B-B14F-4D97-AF65-F5344CB8AC3E}">
        <p14:creationId xmlns:p14="http://schemas.microsoft.com/office/powerpoint/2010/main" val="515198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282588-44AC-4830-B87A-4AB2D34CD1AC}" type="datetimeFigureOut">
              <a:rPr lang="es-ES_tradnl" smtClean="0"/>
              <a:t>31/07/2023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BF61F597-E7AD-4693-9B92-8BC30F2D58D5}" type="slidenum">
              <a:rPr lang="es-ES_tradnl" smtClean="0"/>
              <a:t>‹Nº›</a:t>
            </a:fld>
            <a:endParaRPr lang="es-ES_tradnl"/>
          </a:p>
        </p:txBody>
      </p:sp>
    </p:spTree>
    <p:extLst>
      <p:ext uri="{BB962C8B-B14F-4D97-AF65-F5344CB8AC3E}">
        <p14:creationId xmlns:p14="http://schemas.microsoft.com/office/powerpoint/2010/main" val="1608713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282588-44AC-4830-B87A-4AB2D34CD1AC}" type="datetimeFigureOut">
              <a:rPr lang="es-ES_tradnl" smtClean="0"/>
              <a:t>31/07/2023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BF61F597-E7AD-4693-9B92-8BC30F2D58D5}" type="slidenum">
              <a:rPr lang="es-ES_tradnl" smtClean="0"/>
              <a:t>‹Nº›</a:t>
            </a:fld>
            <a:endParaRPr lang="es-ES_tradnl"/>
          </a:p>
        </p:txBody>
      </p:sp>
    </p:spTree>
    <p:extLst>
      <p:ext uri="{BB962C8B-B14F-4D97-AF65-F5344CB8AC3E}">
        <p14:creationId xmlns:p14="http://schemas.microsoft.com/office/powerpoint/2010/main" val="222031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282588-44AC-4830-B87A-4AB2D34CD1AC}" type="datetimeFigureOut">
              <a:rPr lang="es-ES_tradnl" smtClean="0"/>
              <a:t>31/07/2023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BF61F597-E7AD-4693-9B92-8BC30F2D58D5}" type="slidenum">
              <a:rPr lang="es-ES_tradnl" smtClean="0"/>
              <a:t>‹Nº›</a:t>
            </a:fld>
            <a:endParaRPr lang="es-ES_tradnl"/>
          </a:p>
        </p:txBody>
      </p:sp>
    </p:spTree>
    <p:extLst>
      <p:ext uri="{BB962C8B-B14F-4D97-AF65-F5344CB8AC3E}">
        <p14:creationId xmlns:p14="http://schemas.microsoft.com/office/powerpoint/2010/main" val="1384546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2282588-44AC-4830-B87A-4AB2D34CD1AC}" type="datetimeFigureOut">
              <a:rPr lang="es-ES_tradnl" smtClean="0"/>
              <a:t>31/07/2023</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BF61F597-E7AD-4693-9B92-8BC30F2D58D5}" type="slidenum">
              <a:rPr lang="es-ES_tradnl" smtClean="0"/>
              <a:t>‹Nº›</a:t>
            </a:fld>
            <a:endParaRPr lang="es-ES_tradnl"/>
          </a:p>
        </p:txBody>
      </p:sp>
    </p:spTree>
    <p:extLst>
      <p:ext uri="{BB962C8B-B14F-4D97-AF65-F5344CB8AC3E}">
        <p14:creationId xmlns:p14="http://schemas.microsoft.com/office/powerpoint/2010/main" val="54859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2282588-44AC-4830-B87A-4AB2D34CD1AC}" type="datetimeFigureOut">
              <a:rPr lang="es-ES_tradnl" smtClean="0"/>
              <a:t>31/07/2023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BF61F597-E7AD-4693-9B92-8BC30F2D58D5}" type="slidenum">
              <a:rPr lang="es-ES_tradnl" smtClean="0"/>
              <a:t>‹Nº›</a:t>
            </a:fld>
            <a:endParaRPr lang="es-ES_tradnl"/>
          </a:p>
        </p:txBody>
      </p:sp>
    </p:spTree>
    <p:extLst>
      <p:ext uri="{BB962C8B-B14F-4D97-AF65-F5344CB8AC3E}">
        <p14:creationId xmlns:p14="http://schemas.microsoft.com/office/powerpoint/2010/main" val="406912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2329" y="2505075"/>
            <a:ext cx="4190702"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14913" y="2505075"/>
            <a:ext cx="4211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2282588-44AC-4830-B87A-4AB2D34CD1AC}" type="datetimeFigureOut">
              <a:rPr lang="es-ES_tradnl" smtClean="0"/>
              <a:t>31/07/2023</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BF61F597-E7AD-4693-9B92-8BC30F2D58D5}" type="slidenum">
              <a:rPr lang="es-ES_tradnl" smtClean="0"/>
              <a:t>‹Nº›</a:t>
            </a:fld>
            <a:endParaRPr lang="es-ES_tradnl"/>
          </a:p>
        </p:txBody>
      </p:sp>
    </p:spTree>
    <p:extLst>
      <p:ext uri="{BB962C8B-B14F-4D97-AF65-F5344CB8AC3E}">
        <p14:creationId xmlns:p14="http://schemas.microsoft.com/office/powerpoint/2010/main" val="3053176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2282588-44AC-4830-B87A-4AB2D34CD1AC}" type="datetimeFigureOut">
              <a:rPr lang="es-ES_tradnl" smtClean="0"/>
              <a:t>31/07/2023</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BF61F597-E7AD-4693-9B92-8BC30F2D58D5}" type="slidenum">
              <a:rPr lang="es-ES_tradnl" smtClean="0"/>
              <a:t>‹Nº›</a:t>
            </a:fld>
            <a:endParaRPr lang="es-ES_tradnl"/>
          </a:p>
        </p:txBody>
      </p:sp>
    </p:spTree>
    <p:extLst>
      <p:ext uri="{BB962C8B-B14F-4D97-AF65-F5344CB8AC3E}">
        <p14:creationId xmlns:p14="http://schemas.microsoft.com/office/powerpoint/2010/main" val="121523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82588-44AC-4830-B87A-4AB2D34CD1AC}" type="datetimeFigureOut">
              <a:rPr lang="es-ES_tradnl" smtClean="0"/>
              <a:t>31/07/2023</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BF61F597-E7AD-4693-9B92-8BC30F2D58D5}" type="slidenum">
              <a:rPr lang="es-ES_tradnl" smtClean="0"/>
              <a:t>‹Nº›</a:t>
            </a:fld>
            <a:endParaRPr lang="es-ES_tradnl"/>
          </a:p>
        </p:txBody>
      </p:sp>
    </p:spTree>
    <p:extLst>
      <p:ext uri="{BB962C8B-B14F-4D97-AF65-F5344CB8AC3E}">
        <p14:creationId xmlns:p14="http://schemas.microsoft.com/office/powerpoint/2010/main" val="222945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2282588-44AC-4830-B87A-4AB2D34CD1AC}" type="datetimeFigureOut">
              <a:rPr lang="es-ES_tradnl" smtClean="0"/>
              <a:t>31/07/2023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BF61F597-E7AD-4693-9B92-8BC30F2D58D5}" type="slidenum">
              <a:rPr lang="es-ES_tradnl" smtClean="0"/>
              <a:t>‹Nº›</a:t>
            </a:fld>
            <a:endParaRPr lang="es-ES_tradnl"/>
          </a:p>
        </p:txBody>
      </p:sp>
    </p:spTree>
    <p:extLst>
      <p:ext uri="{BB962C8B-B14F-4D97-AF65-F5344CB8AC3E}">
        <p14:creationId xmlns:p14="http://schemas.microsoft.com/office/powerpoint/2010/main" val="324379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2282588-44AC-4830-B87A-4AB2D34CD1AC}" type="datetimeFigureOut">
              <a:rPr lang="es-ES_tradnl" smtClean="0"/>
              <a:t>31/07/2023</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BF61F597-E7AD-4693-9B92-8BC30F2D58D5}" type="slidenum">
              <a:rPr lang="es-ES_tradnl" smtClean="0"/>
              <a:t>‹Nº›</a:t>
            </a:fld>
            <a:endParaRPr lang="es-ES_tradnl"/>
          </a:p>
        </p:txBody>
      </p:sp>
    </p:spTree>
    <p:extLst>
      <p:ext uri="{BB962C8B-B14F-4D97-AF65-F5344CB8AC3E}">
        <p14:creationId xmlns:p14="http://schemas.microsoft.com/office/powerpoint/2010/main" val="1094104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82588-44AC-4830-B87A-4AB2D34CD1AC}" type="datetimeFigureOut">
              <a:rPr lang="es-ES_tradnl" smtClean="0"/>
              <a:t>31/07/2023</a:t>
            </a:fld>
            <a:endParaRPr lang="es-ES_tradnl"/>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61F597-E7AD-4693-9B92-8BC30F2D58D5}" type="slidenum">
              <a:rPr lang="es-ES_tradnl" smtClean="0"/>
              <a:t>‹Nº›</a:t>
            </a:fld>
            <a:endParaRPr lang="es-ES_tradnl"/>
          </a:p>
        </p:txBody>
      </p:sp>
    </p:spTree>
    <p:extLst>
      <p:ext uri="{BB962C8B-B14F-4D97-AF65-F5344CB8AC3E}">
        <p14:creationId xmlns:p14="http://schemas.microsoft.com/office/powerpoint/2010/main" val="2306812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5.emf"/></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925FF2C-2A38-F99D-CDEE-548C62121544}"/>
              </a:ext>
            </a:extLst>
          </p:cNvPr>
          <p:cNvPicPr>
            <a:picLocks noChangeAspect="1"/>
          </p:cNvPicPr>
          <p:nvPr/>
        </p:nvPicPr>
        <p:blipFill>
          <a:blip r:embed="rId2"/>
          <a:stretch>
            <a:fillRect/>
          </a:stretch>
        </p:blipFill>
        <p:spPr>
          <a:xfrm>
            <a:off x="595643" y="455043"/>
            <a:ext cx="8714714" cy="2839487"/>
          </a:xfrm>
          <a:prstGeom prst="rect">
            <a:avLst/>
          </a:prstGeom>
        </p:spPr>
      </p:pic>
      <p:sp>
        <p:nvSpPr>
          <p:cNvPr id="8" name="CuadroTexto 7">
            <a:extLst>
              <a:ext uri="{FF2B5EF4-FFF2-40B4-BE49-F238E27FC236}">
                <a16:creationId xmlns:a16="http://schemas.microsoft.com/office/drawing/2014/main" id="{411D7140-18B5-C29E-8305-57D63E0F1B17}"/>
              </a:ext>
            </a:extLst>
          </p:cNvPr>
          <p:cNvSpPr txBox="1"/>
          <p:nvPr/>
        </p:nvSpPr>
        <p:spPr>
          <a:xfrm>
            <a:off x="1164011" y="3678194"/>
            <a:ext cx="7577978" cy="424732"/>
          </a:xfrm>
          <a:prstGeom prst="rect">
            <a:avLst/>
          </a:prstGeom>
          <a:noFill/>
        </p:spPr>
        <p:txBody>
          <a:bodyPr wrap="square">
            <a:spAutoFit/>
          </a:bodyPr>
          <a:lstStyle/>
          <a:p>
            <a:pPr algn="ctr">
              <a:lnSpc>
                <a:spcPct val="115000"/>
              </a:lnSpc>
              <a:spcBef>
                <a:spcPts val="600"/>
              </a:spcBef>
              <a:spcAft>
                <a:spcPts val="600"/>
              </a:spcAft>
            </a:pPr>
            <a:r>
              <a:rPr lang="en-US" sz="2000" b="1" kern="100" dirty="0">
                <a:solidFill>
                  <a:schemeClr val="tx1">
                    <a:lumMod val="75000"/>
                    <a:lumOff val="25000"/>
                  </a:schemeClr>
                </a:solidFill>
                <a:effectLst/>
                <a:latin typeface="Roboto" panose="02000000000000000000" pitchFamily="2" charset="0"/>
                <a:ea typeface="ヒラギノ角ゴ Pro W3"/>
                <a:cs typeface="Arial" panose="020B0604020202020204" pitchFamily="34" charset="0"/>
              </a:rPr>
              <a:t>MÁSTER EN DATA SCIENCE Y BUSINESS </a:t>
            </a:r>
            <a:r>
              <a:rPr lang="es-ES_tradnl" sz="2000" b="1" dirty="0">
                <a:solidFill>
                  <a:schemeClr val="tx1">
                    <a:lumMod val="75000"/>
                    <a:lumOff val="25000"/>
                  </a:schemeClr>
                </a:solidFill>
                <a:effectLst/>
                <a:latin typeface="Roboto" panose="02000000000000000000" pitchFamily="2" charset="0"/>
                <a:ea typeface="ヒラギノ角ゴ Pro W3"/>
                <a:cs typeface="Arial" panose="020B0604020202020204" pitchFamily="34" charset="0"/>
              </a:rPr>
              <a:t>ANALYTICS ONLINE</a:t>
            </a:r>
            <a:endParaRPr lang="es-ES_tradnl" sz="2000" b="1" dirty="0">
              <a:solidFill>
                <a:schemeClr val="tx1">
                  <a:lumMod val="75000"/>
                  <a:lumOff val="25000"/>
                </a:schemeClr>
              </a:solidFill>
            </a:endParaRPr>
          </a:p>
        </p:txBody>
      </p:sp>
      <p:sp>
        <p:nvSpPr>
          <p:cNvPr id="10" name="CuadroTexto 9">
            <a:extLst>
              <a:ext uri="{FF2B5EF4-FFF2-40B4-BE49-F238E27FC236}">
                <a16:creationId xmlns:a16="http://schemas.microsoft.com/office/drawing/2014/main" id="{DB575DC0-BA18-3E7A-90D7-FA144A14F355}"/>
              </a:ext>
            </a:extLst>
          </p:cNvPr>
          <p:cNvSpPr txBox="1"/>
          <p:nvPr/>
        </p:nvSpPr>
        <p:spPr>
          <a:xfrm>
            <a:off x="671233" y="4286821"/>
            <a:ext cx="8563534" cy="707501"/>
          </a:xfrm>
          <a:prstGeom prst="rect">
            <a:avLst/>
          </a:prstGeom>
          <a:noFill/>
        </p:spPr>
        <p:txBody>
          <a:bodyPr wrap="square">
            <a:spAutoFit/>
          </a:bodyPr>
          <a:lstStyle/>
          <a:p>
            <a:pPr algn="ctr">
              <a:lnSpc>
                <a:spcPct val="115000"/>
              </a:lnSpc>
              <a:spcBef>
                <a:spcPts val="600"/>
              </a:spcBef>
              <a:spcAft>
                <a:spcPts val="600"/>
              </a:spcAft>
            </a:pPr>
            <a:r>
              <a:rPr lang="es-ES_tradnl" b="1" kern="100" dirty="0">
                <a:solidFill>
                  <a:srgbClr val="943135"/>
                </a:solidFill>
                <a:latin typeface="Roboto" panose="02000000000000000000" pitchFamily="2" charset="0"/>
                <a:cs typeface="Arial" panose="020B0604020202020204" pitchFamily="34" charset="0"/>
              </a:rPr>
              <a:t>TRABAJO FIN DE MÁSTER: “MODELOS DE MACHINE LEARNING PARA LA PREDICCIÓN DEL PRECIO DE LA ELECTRICIDAD EN EL MERCADO ESPAÑOL</a:t>
            </a:r>
            <a:r>
              <a:rPr lang="es-ES_tradnl" b="1" kern="100" dirty="0">
                <a:solidFill>
                  <a:srgbClr val="943135"/>
                </a:solidFill>
                <a:effectLst/>
                <a:latin typeface="Roboto" panose="02000000000000000000" pitchFamily="2" charset="0"/>
                <a:ea typeface="ヒラギノ角ゴ Pro W3"/>
                <a:cs typeface="Arial" panose="020B0604020202020204" pitchFamily="34" charset="0"/>
              </a:rPr>
              <a:t>”</a:t>
            </a:r>
            <a:endParaRPr lang="es-ES_tradnl" sz="900" kern="100" dirty="0">
              <a:solidFill>
                <a:srgbClr val="404040"/>
              </a:solidFill>
              <a:effectLst/>
              <a:latin typeface="Roboto" panose="02000000000000000000" pitchFamily="2" charset="0"/>
              <a:ea typeface="Calibri" panose="020F050202020403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19E8AFD0-4753-0A2C-E938-A93B66736893}"/>
              </a:ext>
            </a:extLst>
          </p:cNvPr>
          <p:cNvSpPr txBox="1"/>
          <p:nvPr/>
        </p:nvSpPr>
        <p:spPr>
          <a:xfrm>
            <a:off x="2837612" y="5309019"/>
            <a:ext cx="4230775" cy="684803"/>
          </a:xfrm>
          <a:prstGeom prst="rect">
            <a:avLst/>
          </a:prstGeom>
          <a:noFill/>
        </p:spPr>
        <p:txBody>
          <a:bodyPr wrap="square">
            <a:spAutoFit/>
          </a:bodyPr>
          <a:lstStyle/>
          <a:p>
            <a:pPr marL="180340" algn="just"/>
            <a:r>
              <a:rPr lang="es-ES_tradnl" sz="1400" kern="100" dirty="0">
                <a:solidFill>
                  <a:srgbClr val="404040"/>
                </a:solidFill>
                <a:effectLst/>
                <a:latin typeface="Roboto Light" panose="02000000000000000000" pitchFamily="2" charset="0"/>
                <a:ea typeface="ヒラギノ角ゴ Pro W3"/>
                <a:cs typeface="Arial" panose="020B0604020202020204" pitchFamily="34" charset="0"/>
              </a:rPr>
              <a:t>TFM elaborado por: 	Iñigo Elorza Barea</a:t>
            </a:r>
          </a:p>
          <a:p>
            <a:pPr marL="180340" algn="just"/>
            <a:endParaRPr lang="es-ES_tradnl" sz="1050" kern="100" dirty="0">
              <a:solidFill>
                <a:srgbClr val="404040"/>
              </a:solidFill>
              <a:effectLst/>
              <a:latin typeface="Roboto" panose="02000000000000000000" pitchFamily="2" charset="0"/>
              <a:ea typeface="Calibri" panose="020F0502020204030204" pitchFamily="34" charset="0"/>
              <a:cs typeface="Arial" panose="020B0604020202020204" pitchFamily="34" charset="0"/>
            </a:endParaRPr>
          </a:p>
          <a:p>
            <a:pPr marL="180340" algn="just"/>
            <a:r>
              <a:rPr lang="es-ES_tradnl" sz="1400" kern="100" dirty="0">
                <a:solidFill>
                  <a:srgbClr val="404040"/>
                </a:solidFill>
                <a:effectLst/>
                <a:latin typeface="Roboto Light" panose="02000000000000000000" pitchFamily="2" charset="0"/>
                <a:ea typeface="ヒラギノ角ゴ Pro W3"/>
                <a:cs typeface="Arial" panose="020B0604020202020204" pitchFamily="34" charset="0"/>
              </a:rPr>
              <a:t>Tutor/a de TFM: 	Abel Ángel Soriano Vázquez </a:t>
            </a:r>
            <a:endParaRPr lang="es-ES_tradnl" sz="1050" kern="100" dirty="0">
              <a:solidFill>
                <a:srgbClr val="404040"/>
              </a:solidFill>
              <a:effectLst/>
              <a:latin typeface="Roboto" panose="02000000000000000000" pitchFamily="2" charset="0"/>
              <a:ea typeface="Calibri" panose="020F0502020204030204" pitchFamily="34" charset="0"/>
              <a:cs typeface="Arial" panose="020B0604020202020204" pitchFamily="34" charset="0"/>
            </a:endParaRPr>
          </a:p>
        </p:txBody>
      </p:sp>
      <p:sp>
        <p:nvSpPr>
          <p:cNvPr id="16" name="CuadroTexto 15">
            <a:extLst>
              <a:ext uri="{FF2B5EF4-FFF2-40B4-BE49-F238E27FC236}">
                <a16:creationId xmlns:a16="http://schemas.microsoft.com/office/drawing/2014/main" id="{C75C52F1-C668-E9CF-2824-20D62200CF0F}"/>
              </a:ext>
            </a:extLst>
          </p:cNvPr>
          <p:cNvSpPr txBox="1"/>
          <p:nvPr/>
        </p:nvSpPr>
        <p:spPr>
          <a:xfrm>
            <a:off x="3607734" y="6120261"/>
            <a:ext cx="2690532" cy="323037"/>
          </a:xfrm>
          <a:prstGeom prst="rect">
            <a:avLst/>
          </a:prstGeom>
          <a:noFill/>
        </p:spPr>
        <p:txBody>
          <a:bodyPr wrap="square">
            <a:spAutoFit/>
          </a:bodyPr>
          <a:lstStyle/>
          <a:p>
            <a:pPr algn="ctr">
              <a:lnSpc>
                <a:spcPct val="115000"/>
              </a:lnSpc>
              <a:spcBef>
                <a:spcPts val="600"/>
              </a:spcBef>
              <a:spcAft>
                <a:spcPts val="600"/>
              </a:spcAft>
            </a:pPr>
            <a:r>
              <a:rPr lang="es-ES_tradnl" sz="1400" kern="100" dirty="0">
                <a:solidFill>
                  <a:srgbClr val="404040"/>
                </a:solidFill>
                <a:effectLst/>
                <a:latin typeface="Roboto Light" panose="02000000000000000000" pitchFamily="2" charset="0"/>
                <a:ea typeface="ヒラギノ角ゴ Pro W3"/>
                <a:cs typeface="Arial" panose="020B0604020202020204" pitchFamily="34" charset="0"/>
              </a:rPr>
              <a:t>- Madrid a 31 de julio de 2023 -</a:t>
            </a:r>
            <a:endParaRPr lang="es-ES_tradnl" sz="1050" kern="100" dirty="0">
              <a:solidFill>
                <a:srgbClr val="404040"/>
              </a:solidFill>
              <a:effectLst/>
              <a:latin typeface="Roboto" panose="02000000000000000000" pitchFamily="2"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808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2"/>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2" name="CuadroTexto 31">
            <a:extLst>
              <a:ext uri="{FF2B5EF4-FFF2-40B4-BE49-F238E27FC236}">
                <a16:creationId xmlns:a16="http://schemas.microsoft.com/office/drawing/2014/main" id="{0345E766-FC9C-91E8-A17C-71C5D92F06F5}"/>
              </a:ext>
            </a:extLst>
          </p:cNvPr>
          <p:cNvSpPr txBox="1"/>
          <p:nvPr/>
        </p:nvSpPr>
        <p:spPr>
          <a:xfrm>
            <a:off x="345766" y="1035466"/>
            <a:ext cx="1682500" cy="584775"/>
          </a:xfrm>
          <a:prstGeom prst="rect">
            <a:avLst/>
          </a:prstGeom>
          <a:noFill/>
          <a:ln>
            <a:noFill/>
          </a:ln>
        </p:spPr>
        <p:txBody>
          <a:bodyPr wrap="square">
            <a:spAutoFit/>
          </a:bodyPr>
          <a:lstStyle/>
          <a:p>
            <a:r>
              <a:rPr lang="es-ES" sz="1600" b="1" dirty="0">
                <a:solidFill>
                  <a:schemeClr val="accent1">
                    <a:lumMod val="75000"/>
                  </a:schemeClr>
                </a:solidFill>
                <a:effectLst/>
                <a:latin typeface="Roboto" panose="02000000000000000000" pitchFamily="2" charset="0"/>
                <a:ea typeface="Calibri" panose="020F0502020204030204" pitchFamily="34" charset="0"/>
                <a:cs typeface="Arial" panose="020B0604020202020204" pitchFamily="34" charset="0"/>
              </a:rPr>
              <a:t>1. SÍNTESIS DEL TRABAJO </a:t>
            </a:r>
            <a:endParaRPr lang="es-ES_tradnl" sz="1600" b="1" dirty="0">
              <a:solidFill>
                <a:schemeClr val="accent1">
                  <a:lumMod val="75000"/>
                </a:schemeClr>
              </a:solidFill>
            </a:endParaRPr>
          </a:p>
        </p:txBody>
      </p:sp>
      <p:sp>
        <p:nvSpPr>
          <p:cNvPr id="34" name="CuadroTexto 33">
            <a:extLst>
              <a:ext uri="{FF2B5EF4-FFF2-40B4-BE49-F238E27FC236}">
                <a16:creationId xmlns:a16="http://schemas.microsoft.com/office/drawing/2014/main" id="{73B130AC-0D4B-6F68-84DB-910075BE7EC5}"/>
              </a:ext>
            </a:extLst>
          </p:cNvPr>
          <p:cNvSpPr txBox="1"/>
          <p:nvPr/>
        </p:nvSpPr>
        <p:spPr>
          <a:xfrm>
            <a:off x="5292264" y="1077107"/>
            <a:ext cx="3677647" cy="830997"/>
          </a:xfrm>
          <a:prstGeom prst="rect">
            <a:avLst/>
          </a:prstGeom>
          <a:noFill/>
          <a:ln>
            <a:noFill/>
          </a:ln>
        </p:spPr>
        <p:txBody>
          <a:bodyPr wrap="square">
            <a:spAutoFit/>
          </a:bodyPr>
          <a:lstStyle>
            <a:defPPr>
              <a:defRPr lang="en-US"/>
            </a:defPPr>
            <a:lvl1pPr>
              <a:defRPr sz="1600" b="1">
                <a:solidFill>
                  <a:schemeClr val="accent1">
                    <a:lumMod val="75000"/>
                  </a:schemeClr>
                </a:solidFill>
                <a:effectLst/>
                <a:latin typeface="Roboto" panose="02000000000000000000" pitchFamily="2" charset="0"/>
                <a:ea typeface="Calibri" panose="020F0502020204030204" pitchFamily="34" charset="0"/>
                <a:cs typeface="Arial" panose="020B0604020202020204" pitchFamily="34" charset="0"/>
              </a:defRPr>
            </a:lvl1pPr>
          </a:lstStyle>
          <a:p>
            <a:r>
              <a:rPr lang="es-ES" dirty="0"/>
              <a:t>2. MODULOS DEL MÁSTER RELACIONADOS CON EL TRABAJO FIN DE MÁSTER</a:t>
            </a:r>
            <a:endParaRPr lang="es-ES_tradnl" dirty="0"/>
          </a:p>
        </p:txBody>
      </p:sp>
      <p:cxnSp>
        <p:nvCxnSpPr>
          <p:cNvPr id="60" name="Conector recto 59">
            <a:extLst>
              <a:ext uri="{FF2B5EF4-FFF2-40B4-BE49-F238E27FC236}">
                <a16:creationId xmlns:a16="http://schemas.microsoft.com/office/drawing/2014/main" id="{4343A35A-2F53-DAE5-780A-5C8269BFDB80}"/>
              </a:ext>
            </a:extLst>
          </p:cNvPr>
          <p:cNvCxnSpPr/>
          <p:nvPr/>
        </p:nvCxnSpPr>
        <p:spPr>
          <a:xfrm>
            <a:off x="260201" y="6489227"/>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61" name="Conector recto 60">
            <a:extLst>
              <a:ext uri="{FF2B5EF4-FFF2-40B4-BE49-F238E27FC236}">
                <a16:creationId xmlns:a16="http://schemas.microsoft.com/office/drawing/2014/main" id="{783450D7-4803-39FF-6C7A-3A0842FE56C1}"/>
              </a:ext>
            </a:extLst>
          </p:cNvPr>
          <p:cNvCxnSpPr/>
          <p:nvPr/>
        </p:nvCxnSpPr>
        <p:spPr>
          <a:xfrm>
            <a:off x="5202463" y="6489953"/>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64" name="Conector recto 63">
            <a:extLst>
              <a:ext uri="{FF2B5EF4-FFF2-40B4-BE49-F238E27FC236}">
                <a16:creationId xmlns:a16="http://schemas.microsoft.com/office/drawing/2014/main" id="{63F99300-EC71-DB42-9A3D-235ADFBD8744}"/>
              </a:ext>
            </a:extLst>
          </p:cNvPr>
          <p:cNvCxnSpPr/>
          <p:nvPr/>
        </p:nvCxnSpPr>
        <p:spPr>
          <a:xfrm>
            <a:off x="266806" y="945755"/>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65" name="Conector recto 64">
            <a:extLst>
              <a:ext uri="{FF2B5EF4-FFF2-40B4-BE49-F238E27FC236}">
                <a16:creationId xmlns:a16="http://schemas.microsoft.com/office/drawing/2014/main" id="{B86115A2-07FB-7969-4DAA-8E758741689C}"/>
              </a:ext>
            </a:extLst>
          </p:cNvPr>
          <p:cNvCxnSpPr/>
          <p:nvPr/>
        </p:nvCxnSpPr>
        <p:spPr>
          <a:xfrm>
            <a:off x="5209068" y="946481"/>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pic>
        <p:nvPicPr>
          <p:cNvPr id="67" name="Imagen 66" descr="Resultado de imagen de imf business logo">
            <a:extLst>
              <a:ext uri="{FF2B5EF4-FFF2-40B4-BE49-F238E27FC236}">
                <a16:creationId xmlns:a16="http://schemas.microsoft.com/office/drawing/2014/main" id="{37128147-291A-5D3F-D934-7DF00176FDE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129" y="264495"/>
            <a:ext cx="1144878" cy="432000"/>
          </a:xfrm>
          <a:prstGeom prst="rect">
            <a:avLst/>
          </a:prstGeom>
          <a:noFill/>
          <a:ln>
            <a:noFill/>
          </a:ln>
        </p:spPr>
      </p:pic>
      <p:sp>
        <p:nvSpPr>
          <p:cNvPr id="68" name="Rectangle 2">
            <a:extLst>
              <a:ext uri="{FF2B5EF4-FFF2-40B4-BE49-F238E27FC236}">
                <a16:creationId xmlns:a16="http://schemas.microsoft.com/office/drawing/2014/main" id="{A5624BA7-8095-CE95-A50E-6EA4910408E0}"/>
              </a:ext>
            </a:extLst>
          </p:cNvPr>
          <p:cNvSpPr>
            <a:spLocks noChangeArrowheads="1"/>
          </p:cNvSpPr>
          <p:nvPr/>
        </p:nvSpPr>
        <p:spPr bwMode="auto">
          <a:xfrm>
            <a:off x="6830477" y="321274"/>
            <a:ext cx="28100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r" defTabSz="914400" eaLnBrk="0" fontAlgn="base" hangingPunct="0">
              <a:spcBef>
                <a:spcPct val="0"/>
              </a:spcBef>
              <a:spcAft>
                <a:spcPct val="0"/>
              </a:spcAft>
            </a:pPr>
            <a:r>
              <a:rPr kumimoji="0" lang="es-ES"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MODELOS PARA LA PREDICCION DEL PRECIO </a:t>
            </a:r>
          </a:p>
          <a:p>
            <a:pPr algn="r" defTabSz="914400" eaLnBrk="0" fontAlgn="base" hangingPunct="0">
              <a:spcBef>
                <a:spcPct val="0"/>
              </a:spcBef>
              <a:spcAft>
                <a:spcPct val="0"/>
              </a:spcAft>
            </a:pPr>
            <a:r>
              <a:rPr kumimoji="0" lang="es-ES"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DE LA ELECTRICIDAD  EN EL MERCADO ESPÑOL</a:t>
            </a:r>
            <a:r>
              <a:rPr kumimoji="0" lang="es-ES_tradnl"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 </a:t>
            </a:r>
          </a:p>
        </p:txBody>
      </p:sp>
      <p:sp>
        <p:nvSpPr>
          <p:cNvPr id="74" name="CuadroTexto 73">
            <a:extLst>
              <a:ext uri="{FF2B5EF4-FFF2-40B4-BE49-F238E27FC236}">
                <a16:creationId xmlns:a16="http://schemas.microsoft.com/office/drawing/2014/main" id="{719B2218-21D0-2E0C-97F9-FD0586E7F9F8}"/>
              </a:ext>
            </a:extLst>
          </p:cNvPr>
          <p:cNvSpPr txBox="1"/>
          <p:nvPr/>
        </p:nvSpPr>
        <p:spPr>
          <a:xfrm>
            <a:off x="360774" y="1655425"/>
            <a:ext cx="4284470" cy="2562240"/>
          </a:xfrm>
          <a:prstGeom prst="rect">
            <a:avLst/>
          </a:prstGeom>
          <a:noFill/>
        </p:spPr>
        <p:txBody>
          <a:bodyPr wrap="square" rtlCol="0">
            <a:spAutoFit/>
          </a:bodyPr>
          <a:lstStyle/>
          <a:p>
            <a:pPr>
              <a:spcBef>
                <a:spcPts val="300"/>
              </a:spcBef>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El sector eléctrico en España es un mercado altamente </a:t>
            </a:r>
            <a:r>
              <a:rPr lang="es-ES" sz="1100" dirty="0">
                <a:solidFill>
                  <a:schemeClr val="tx1">
                    <a:lumMod val="75000"/>
                    <a:lumOff val="25000"/>
                  </a:schemeClr>
                </a:solidFill>
                <a:latin typeface="Roboto" panose="02000000000000000000" pitchFamily="2" charset="0"/>
                <a:cs typeface="Arial" panose="020B0604020202020204" pitchFamily="34" charset="0"/>
              </a:rPr>
              <a:t>complejo debido a los numerosos </a:t>
            </a:r>
            <a:r>
              <a:rPr lang="es-ES" sz="1100" b="1" dirty="0">
                <a:solidFill>
                  <a:schemeClr val="tx1">
                    <a:lumMod val="75000"/>
                    <a:lumOff val="25000"/>
                  </a:schemeClr>
                </a:solidFill>
                <a:latin typeface="Roboto" panose="02000000000000000000" pitchFamily="2" charset="0"/>
                <a:cs typeface="Arial" panose="020B0604020202020204" pitchFamily="34" charset="0"/>
              </a:rPr>
              <a:t>factores</a:t>
            </a:r>
            <a:r>
              <a:rPr lang="es-ES" sz="1100" dirty="0">
                <a:solidFill>
                  <a:schemeClr val="tx1">
                    <a:lumMod val="75000"/>
                    <a:lumOff val="25000"/>
                  </a:schemeClr>
                </a:solidFill>
                <a:latin typeface="Roboto" panose="02000000000000000000" pitchFamily="2" charset="0"/>
                <a:cs typeface="Arial" panose="020B0604020202020204" pitchFamily="34" charset="0"/>
              </a:rPr>
              <a:t> como:</a:t>
            </a:r>
          </a:p>
          <a:p>
            <a:pPr marL="342900" lvl="0" indent="-165100" algn="just">
              <a:spcBef>
                <a:spcPts val="300"/>
              </a:spcBef>
              <a:buFont typeface="Consolas" panose="020B0609020204030204" pitchFamily="49" charset="0"/>
              <a:buChar char="-"/>
            </a:pPr>
            <a:r>
              <a:rPr lang="es-ES_tradnl" sz="1100" dirty="0">
                <a:solidFill>
                  <a:schemeClr val="tx1">
                    <a:lumMod val="75000"/>
                    <a:lumOff val="25000"/>
                  </a:schemeClr>
                </a:solidFill>
                <a:latin typeface="Roboto" panose="02000000000000000000" pitchFamily="2" charset="0"/>
                <a:cs typeface="Arial" panose="020B0604020202020204" pitchFamily="34" charset="0"/>
              </a:rPr>
              <a:t>Equilibrio que debe existir entre la generación y la demanda.</a:t>
            </a:r>
          </a:p>
          <a:p>
            <a:pPr marL="342900" lvl="0" indent="-165100" algn="just">
              <a:spcBef>
                <a:spcPts val="300"/>
              </a:spcBef>
              <a:buFont typeface="Consolas" panose="020B0609020204030204" pitchFamily="49" charset="0"/>
              <a:buChar char="-"/>
            </a:pPr>
            <a:r>
              <a:rPr lang="es-ES_tradnl" sz="1100" dirty="0">
                <a:solidFill>
                  <a:schemeClr val="tx1">
                    <a:lumMod val="75000"/>
                    <a:lumOff val="25000"/>
                  </a:schemeClr>
                </a:solidFill>
                <a:latin typeface="Roboto" panose="02000000000000000000" pitchFamily="2" charset="0"/>
                <a:cs typeface="Arial" panose="020B0604020202020204" pitchFamily="34" charset="0"/>
              </a:rPr>
              <a:t>Fuentes de producción son muy diversas.</a:t>
            </a:r>
          </a:p>
          <a:p>
            <a:pPr marL="342900" indent="-165100" algn="just">
              <a:spcBef>
                <a:spcPts val="300"/>
              </a:spcBef>
              <a:buFont typeface="Consolas" panose="020B0609020204030204" pitchFamily="49" charset="0"/>
              <a:buChar char="-"/>
            </a:pPr>
            <a:r>
              <a:rPr lang="es-ES_tradnl" sz="1100" dirty="0">
                <a:solidFill>
                  <a:schemeClr val="tx1">
                    <a:lumMod val="75000"/>
                    <a:lumOff val="25000"/>
                  </a:schemeClr>
                </a:solidFill>
                <a:latin typeface="Roboto" panose="02000000000000000000" pitchFamily="2" charset="0"/>
                <a:cs typeface="Arial" panose="020B0604020202020204" pitchFamily="34" charset="0"/>
              </a:rPr>
              <a:t>Cada tecnología de producción tiene un coste de producción asociado.</a:t>
            </a:r>
          </a:p>
          <a:p>
            <a:pPr marL="342900" lvl="0" indent="-165100" algn="just">
              <a:spcBef>
                <a:spcPts val="300"/>
              </a:spcBef>
              <a:buFont typeface="Consolas" panose="020B0609020204030204" pitchFamily="49" charset="0"/>
              <a:buChar char="-"/>
            </a:pPr>
            <a:r>
              <a:rPr lang="es-ES_tradnl" sz="1100" dirty="0">
                <a:solidFill>
                  <a:schemeClr val="tx1">
                    <a:lumMod val="75000"/>
                    <a:lumOff val="25000"/>
                  </a:schemeClr>
                </a:solidFill>
                <a:latin typeface="Roboto" panose="02000000000000000000" pitchFamily="2" charset="0"/>
                <a:cs typeface="Arial" panose="020B0604020202020204" pitchFamily="34" charset="0"/>
              </a:rPr>
              <a:t>Transición actual de fuentes de energía altamente contaminantes a fuentes renovables.</a:t>
            </a:r>
          </a:p>
          <a:p>
            <a:pPr marL="342900" indent="-165100" algn="just">
              <a:spcBef>
                <a:spcPts val="300"/>
              </a:spcBef>
              <a:buFont typeface="Consolas" panose="020B0609020204030204" pitchFamily="49" charset="0"/>
              <a:buChar char="-"/>
            </a:pPr>
            <a:r>
              <a:rPr lang="es-ES_tradnl" sz="1100" dirty="0">
                <a:solidFill>
                  <a:schemeClr val="tx1">
                    <a:lumMod val="75000"/>
                    <a:lumOff val="25000"/>
                  </a:schemeClr>
                </a:solidFill>
                <a:latin typeface="Roboto" panose="02000000000000000000" pitchFamily="2" charset="0"/>
                <a:cs typeface="Arial" panose="020B0604020202020204" pitchFamily="34" charset="0"/>
              </a:rPr>
              <a:t>Las fuentes de energía renovables dependen de las condiciones meteorológicas.</a:t>
            </a:r>
          </a:p>
          <a:p>
            <a:pPr marL="342900" lvl="0" indent="-165100" algn="just">
              <a:spcBef>
                <a:spcPts val="300"/>
              </a:spcBef>
              <a:buFont typeface="Consolas" panose="020B0609020204030204" pitchFamily="49" charset="0"/>
              <a:buChar char="-"/>
            </a:pPr>
            <a:r>
              <a:rPr lang="es-ES_tradnl" sz="1100" dirty="0">
                <a:solidFill>
                  <a:schemeClr val="tx1">
                    <a:lumMod val="75000"/>
                    <a:lumOff val="25000"/>
                  </a:schemeClr>
                </a:solidFill>
                <a:latin typeface="Roboto" panose="02000000000000000000" pitchFamily="2" charset="0"/>
                <a:cs typeface="Arial" panose="020B0604020202020204" pitchFamily="34" charset="0"/>
              </a:rPr>
              <a:t>Coste ambiental de derechos de emisiones de CO</a:t>
            </a:r>
            <a:r>
              <a:rPr lang="es-ES_tradnl" sz="1100" baseline="-25000" dirty="0">
                <a:solidFill>
                  <a:schemeClr val="tx1">
                    <a:lumMod val="75000"/>
                    <a:lumOff val="25000"/>
                  </a:schemeClr>
                </a:solidFill>
                <a:latin typeface="Roboto" panose="02000000000000000000" pitchFamily="2" charset="0"/>
                <a:cs typeface="Arial" panose="020B0604020202020204" pitchFamily="34" charset="0"/>
              </a:rPr>
              <a:t>2</a:t>
            </a:r>
            <a:r>
              <a:rPr lang="es-ES_tradnl" sz="1100" dirty="0">
                <a:solidFill>
                  <a:schemeClr val="tx1">
                    <a:lumMod val="75000"/>
                    <a:lumOff val="25000"/>
                  </a:schemeClr>
                </a:solidFill>
                <a:latin typeface="Roboto" panose="02000000000000000000" pitchFamily="2" charset="0"/>
                <a:cs typeface="Arial" panose="020B0604020202020204" pitchFamily="34" charset="0"/>
              </a:rPr>
              <a:t>.</a:t>
            </a:r>
          </a:p>
          <a:p>
            <a:pPr marL="342900" lvl="0" indent="-165100" algn="just">
              <a:spcBef>
                <a:spcPts val="300"/>
              </a:spcBef>
              <a:buFont typeface="Consolas" panose="020B0609020204030204" pitchFamily="49" charset="0"/>
              <a:buChar char="-"/>
            </a:pPr>
            <a:r>
              <a:rPr lang="es-ES_tradnl" sz="1100" dirty="0">
                <a:solidFill>
                  <a:schemeClr val="tx1">
                    <a:lumMod val="75000"/>
                    <a:lumOff val="25000"/>
                  </a:schemeClr>
                </a:solidFill>
                <a:latin typeface="Roboto" panose="02000000000000000000" pitchFamily="2" charset="0"/>
                <a:cs typeface="Arial" panose="020B0604020202020204" pitchFamily="34" charset="0"/>
              </a:rPr>
              <a:t>Legislación actual del sector aumenta la complejidad en el sector.</a:t>
            </a:r>
            <a:endParaRPr lang="es-ES_tradnl" sz="1100"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75" name="CuadroTexto 74">
            <a:extLst>
              <a:ext uri="{FF2B5EF4-FFF2-40B4-BE49-F238E27FC236}">
                <a16:creationId xmlns:a16="http://schemas.microsoft.com/office/drawing/2014/main" id="{235D9B59-C5F6-5C46-5FFA-B0EA2057AA21}"/>
              </a:ext>
            </a:extLst>
          </p:cNvPr>
          <p:cNvSpPr txBox="1"/>
          <p:nvPr/>
        </p:nvSpPr>
        <p:spPr>
          <a:xfrm>
            <a:off x="376014" y="4227601"/>
            <a:ext cx="4284470" cy="1938992"/>
          </a:xfrm>
          <a:prstGeom prst="rect">
            <a:avLst/>
          </a:prstGeom>
          <a:noFill/>
        </p:spPr>
        <p:txBody>
          <a:bodyPr wrap="square" rtlCol="0">
            <a:spAutoFit/>
          </a:bodyPr>
          <a:lstStyle/>
          <a:p>
            <a:pPr algn="just">
              <a:spcBef>
                <a:spcPts val="600"/>
              </a:spcBef>
            </a:pPr>
            <a:r>
              <a:rPr lang="es-ES_tradnl" sz="1100" b="1"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La predicción del precio de la electricidad se ha convertido en un elemento esencial en la toma de decisiones </a:t>
            </a:r>
            <a:r>
              <a:rPr lang="es-ES_tradnl"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en</a:t>
            </a:r>
            <a:r>
              <a:rPr lang="es-ES_tradnl" sz="1100" b="1"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 </a:t>
            </a:r>
            <a:r>
              <a:rPr lang="es-ES_tradnl"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las compañías del sector.</a:t>
            </a:r>
          </a:p>
          <a:p>
            <a:pPr algn="just">
              <a:spcBef>
                <a:spcPts val="600"/>
              </a:spcBef>
            </a:pPr>
            <a:r>
              <a:rPr lang="es-ES_tradnl"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Gracias la capacidad computacional actual y al desarrollo de software capaz de manejar con efectividad grandes volúmenes de datos, se pueden emplear herramientas </a:t>
            </a:r>
            <a:r>
              <a:rPr lang="es-ES_tradnl" sz="1100" b="1"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de Deep Learnin para predecir el precio de la electricidad a largo plazo.</a:t>
            </a:r>
          </a:p>
          <a:p>
            <a:pPr algn="just">
              <a:spcBef>
                <a:spcPts val="600"/>
              </a:spcBef>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Con este trabajo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se pretende analizar diferentes modelos predictivos para pronosticar el precio de la energía eléctrica en nuestro país y analizar cual de ellos son los mejores.</a:t>
            </a:r>
            <a:endParaRPr lang="es-ES_tradnl" sz="1100"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76" name="CuadroTexto 75">
            <a:extLst>
              <a:ext uri="{FF2B5EF4-FFF2-40B4-BE49-F238E27FC236}">
                <a16:creationId xmlns:a16="http://schemas.microsoft.com/office/drawing/2014/main" id="{E96BD8D7-B7F3-1A04-EA2D-7085DD3CB0FD}"/>
              </a:ext>
            </a:extLst>
          </p:cNvPr>
          <p:cNvSpPr txBox="1"/>
          <p:nvPr/>
        </p:nvSpPr>
        <p:spPr>
          <a:xfrm>
            <a:off x="5278480" y="1973209"/>
            <a:ext cx="4284470" cy="2262158"/>
          </a:xfrm>
          <a:prstGeom prst="rect">
            <a:avLst/>
          </a:prstGeom>
          <a:noFill/>
        </p:spPr>
        <p:txBody>
          <a:bodyPr wrap="square" rtlCol="0">
            <a:spAutoFit/>
          </a:bodyPr>
          <a:lstStyle/>
          <a:p>
            <a:pPr marL="171450" indent="-171450" algn="just">
              <a:spcBef>
                <a:spcPts val="600"/>
              </a:spcBef>
              <a:buFont typeface="Arial" panose="020B0604020202020204" pitchFamily="34" charset="0"/>
              <a:buChar char="•"/>
            </a:pP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MODULO I: </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lenguajes de programación Python y R.</a:t>
            </a:r>
          </a:p>
          <a:p>
            <a:pPr marL="171450" indent="-171450" algn="just">
              <a:spcBef>
                <a:spcPts val="600"/>
              </a:spcBef>
              <a:buFont typeface="Arial" panose="020B0604020202020204" pitchFamily="34" charset="0"/>
              <a:buChar char="•"/>
            </a:pP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MODULO II: </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Impacto y valor del Big Data y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MODULO III</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La Ciencia de Datos. Técnicas de análisis, minería y visualización, donde se estudian conceptos necesarios para poder operar correctamente con los datos (obtención, limpieza, transformación y visualización).</a:t>
            </a:r>
            <a:endPar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endParaRPr>
          </a:p>
          <a:p>
            <a:pPr marL="171450" indent="-171450" algn="just">
              <a:spcBef>
                <a:spcPts val="600"/>
              </a:spcBef>
              <a:buFont typeface="Arial" panose="020B0604020202020204" pitchFamily="34" charset="0"/>
              <a:buChar char="•"/>
            </a:pP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MODULO V: </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Estadística para Científicos de Datos,</a:t>
            </a:r>
            <a:r>
              <a:rPr lang="es-ES" sz="1100" dirty="0">
                <a:solidFill>
                  <a:schemeClr val="tx1">
                    <a:lumMod val="75000"/>
                    <a:lumOff val="25000"/>
                  </a:schemeClr>
                </a:solidFill>
                <a:latin typeface="Roboto" panose="02000000000000000000" pitchFamily="2" charset="0"/>
                <a:ea typeface="Calibri" panose="020F0502020204030204" pitchFamily="34" charset="0"/>
                <a:cs typeface="Arial" panose="020B0604020202020204" pitchFamily="34" charset="0"/>
              </a:rPr>
              <a:t> para el </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análisis estadístico de los datos.</a:t>
            </a:r>
            <a:endParaRPr lang="es-ES" sz="1100" dirty="0">
              <a:solidFill>
                <a:schemeClr val="tx1">
                  <a:lumMod val="75000"/>
                  <a:lumOff val="25000"/>
                </a:schemeClr>
              </a:solidFill>
              <a:latin typeface="Roboto" panose="02000000000000000000" pitchFamily="2" charset="0"/>
              <a:ea typeface="Calibri" panose="020F0502020204030204" pitchFamily="34" charset="0"/>
              <a:cs typeface="Arial" panose="020B0604020202020204" pitchFamily="34" charset="0"/>
            </a:endParaRPr>
          </a:p>
          <a:p>
            <a:pPr marL="171450" indent="-171450" algn="just">
              <a:spcBef>
                <a:spcPts val="600"/>
              </a:spcBef>
              <a:buFont typeface="Arial" panose="020B0604020202020204" pitchFamily="34" charset="0"/>
              <a:buChar char="•"/>
            </a:pP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MODULO VI</a:t>
            </a:r>
            <a:r>
              <a:rPr lang="es-ES" sz="1100" b="1" dirty="0">
                <a:solidFill>
                  <a:schemeClr val="tx1">
                    <a:lumMod val="75000"/>
                    <a:lumOff val="25000"/>
                  </a:schemeClr>
                </a:solidFill>
                <a:latin typeface="Roboto" panose="02000000000000000000" pitchFamily="2" charset="0"/>
                <a:ea typeface="Calibri" panose="020F0502020204030204" pitchFamily="34" charset="0"/>
                <a:cs typeface="Arial" panose="020B0604020202020204" pitchFamily="34" charset="0"/>
              </a:rPr>
              <a:t>: </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algoritmos de Aprendizaje Automático, especialmente problemas de regresión y redes neuronales.</a:t>
            </a:r>
          </a:p>
          <a:p>
            <a:pPr marL="171450" indent="-171450" algn="just">
              <a:spcBef>
                <a:spcPts val="600"/>
              </a:spcBef>
              <a:buFont typeface="Arial" panose="020B0604020202020204" pitchFamily="34" charset="0"/>
              <a:buChar char="•"/>
            </a:pP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MODULO VII</a:t>
            </a:r>
            <a:r>
              <a:rPr lang="es-ES" sz="1100" b="1" dirty="0">
                <a:solidFill>
                  <a:schemeClr val="tx1">
                    <a:lumMod val="75000"/>
                    <a:lumOff val="25000"/>
                  </a:schemeClr>
                </a:solidFill>
                <a:latin typeface="Roboto" panose="02000000000000000000" pitchFamily="2" charset="0"/>
                <a:ea typeface="Calibri" panose="020F0502020204030204" pitchFamily="34" charset="0"/>
                <a:cs typeface="Arial" panose="020B0604020202020204" pitchFamily="34" charset="0"/>
              </a:rPr>
              <a:t>: </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técnicas para la toma de decisiones.</a:t>
            </a:r>
            <a:endParaRPr lang="es-ES_tradnl" sz="1100"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79" name="CuadroTexto 78">
            <a:extLst>
              <a:ext uri="{FF2B5EF4-FFF2-40B4-BE49-F238E27FC236}">
                <a16:creationId xmlns:a16="http://schemas.microsoft.com/office/drawing/2014/main" id="{9CB90157-9E2F-56A4-7B0F-2366C64094AE}"/>
              </a:ext>
            </a:extLst>
          </p:cNvPr>
          <p:cNvSpPr txBox="1"/>
          <p:nvPr/>
        </p:nvSpPr>
        <p:spPr>
          <a:xfrm>
            <a:off x="5292264" y="4346334"/>
            <a:ext cx="3028557" cy="584775"/>
          </a:xfrm>
          <a:prstGeom prst="rect">
            <a:avLst/>
          </a:prstGeom>
          <a:noFill/>
          <a:ln>
            <a:noFill/>
          </a:ln>
        </p:spPr>
        <p:txBody>
          <a:bodyPr wrap="square">
            <a:spAutoFit/>
          </a:bodyPr>
          <a:lstStyle/>
          <a:p>
            <a:r>
              <a:rPr lang="es-ES" sz="1600" b="1" dirty="0">
                <a:solidFill>
                  <a:schemeClr val="accent1">
                    <a:lumMod val="75000"/>
                  </a:schemeClr>
                </a:solidFill>
                <a:effectLst/>
                <a:latin typeface="Roboto" panose="02000000000000000000" pitchFamily="2" charset="0"/>
                <a:ea typeface="Calibri" panose="020F0502020204030204" pitchFamily="34" charset="0"/>
                <a:cs typeface="Arial" panose="020B0604020202020204" pitchFamily="34" charset="0"/>
              </a:rPr>
              <a:t>3. SISTEMA ELECTRICO ESPAÑOL</a:t>
            </a:r>
            <a:endParaRPr lang="es-ES_tradnl" sz="1600" b="1" dirty="0">
              <a:solidFill>
                <a:schemeClr val="accent1">
                  <a:lumMod val="75000"/>
                </a:schemeClr>
              </a:solidFill>
            </a:endParaRPr>
          </a:p>
        </p:txBody>
      </p:sp>
      <p:pic>
        <p:nvPicPr>
          <p:cNvPr id="82" name="Imagen 81">
            <a:extLst>
              <a:ext uri="{FF2B5EF4-FFF2-40B4-BE49-F238E27FC236}">
                <a16:creationId xmlns:a16="http://schemas.microsoft.com/office/drawing/2014/main" id="{BE28E903-6D66-D0C3-182F-4C72B6EFAB6E}"/>
              </a:ext>
            </a:extLst>
          </p:cNvPr>
          <p:cNvPicPr>
            <a:picLocks noChangeAspect="1"/>
          </p:cNvPicPr>
          <p:nvPr/>
        </p:nvPicPr>
        <p:blipFill>
          <a:blip r:embed="rId3"/>
          <a:stretch>
            <a:fillRect/>
          </a:stretch>
        </p:blipFill>
        <p:spPr>
          <a:xfrm>
            <a:off x="7919690" y="4744852"/>
            <a:ext cx="1423981" cy="1476000"/>
          </a:xfrm>
          <a:prstGeom prst="rect">
            <a:avLst/>
          </a:prstGeom>
        </p:spPr>
      </p:pic>
      <p:pic>
        <p:nvPicPr>
          <p:cNvPr id="84" name="Imagen 83">
            <a:extLst>
              <a:ext uri="{FF2B5EF4-FFF2-40B4-BE49-F238E27FC236}">
                <a16:creationId xmlns:a16="http://schemas.microsoft.com/office/drawing/2014/main" id="{29325844-A0E3-6637-6CAE-4A7245B7BCD0}"/>
              </a:ext>
            </a:extLst>
          </p:cNvPr>
          <p:cNvPicPr>
            <a:picLocks noChangeAspect="1"/>
          </p:cNvPicPr>
          <p:nvPr/>
        </p:nvPicPr>
        <p:blipFill>
          <a:blip r:embed="rId4"/>
          <a:stretch>
            <a:fillRect/>
          </a:stretch>
        </p:blipFill>
        <p:spPr>
          <a:xfrm>
            <a:off x="5389182" y="5008840"/>
            <a:ext cx="2448000" cy="1224000"/>
          </a:xfrm>
          <a:prstGeom prst="rect">
            <a:avLst/>
          </a:prstGeom>
        </p:spPr>
      </p:pic>
    </p:spTree>
    <p:extLst>
      <p:ext uri="{BB962C8B-B14F-4D97-AF65-F5344CB8AC3E}">
        <p14:creationId xmlns:p14="http://schemas.microsoft.com/office/powerpoint/2010/main" val="2939350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2"/>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2" name="CuadroTexto 31">
            <a:extLst>
              <a:ext uri="{FF2B5EF4-FFF2-40B4-BE49-F238E27FC236}">
                <a16:creationId xmlns:a16="http://schemas.microsoft.com/office/drawing/2014/main" id="{0345E766-FC9C-91E8-A17C-71C5D92F06F5}"/>
              </a:ext>
            </a:extLst>
          </p:cNvPr>
          <p:cNvSpPr txBox="1"/>
          <p:nvPr/>
        </p:nvSpPr>
        <p:spPr>
          <a:xfrm>
            <a:off x="337635" y="1049453"/>
            <a:ext cx="4023809" cy="292388"/>
          </a:xfrm>
          <a:prstGeom prst="rect">
            <a:avLst/>
          </a:prstGeom>
          <a:noFill/>
          <a:ln>
            <a:noFill/>
          </a:ln>
        </p:spPr>
        <p:txBody>
          <a:bodyPr wrap="square">
            <a:spAutoFit/>
          </a:bodyPr>
          <a:lstStyle/>
          <a:p>
            <a:r>
              <a:rPr lang="es-ES" sz="1300" b="1" dirty="0">
                <a:solidFill>
                  <a:schemeClr val="accent1">
                    <a:lumMod val="75000"/>
                  </a:schemeClr>
                </a:solidFill>
                <a:effectLst/>
                <a:latin typeface="Roboto" panose="02000000000000000000" pitchFamily="2" charset="0"/>
                <a:ea typeface="Calibri" panose="020F0502020204030204" pitchFamily="34" charset="0"/>
                <a:cs typeface="Arial" panose="020B0604020202020204" pitchFamily="34" charset="0"/>
              </a:rPr>
              <a:t>3.3. EVOLUCION DE LA PRODUCCION DE LA EE</a:t>
            </a:r>
            <a:endParaRPr lang="es-ES_tradnl" sz="1300" b="1" dirty="0">
              <a:solidFill>
                <a:schemeClr val="accent1">
                  <a:lumMod val="75000"/>
                </a:schemeClr>
              </a:solidFill>
            </a:endParaRPr>
          </a:p>
        </p:txBody>
      </p:sp>
      <p:sp>
        <p:nvSpPr>
          <p:cNvPr id="34" name="CuadroTexto 33">
            <a:extLst>
              <a:ext uri="{FF2B5EF4-FFF2-40B4-BE49-F238E27FC236}">
                <a16:creationId xmlns:a16="http://schemas.microsoft.com/office/drawing/2014/main" id="{73B130AC-0D4B-6F68-84DB-910075BE7EC5}"/>
              </a:ext>
            </a:extLst>
          </p:cNvPr>
          <p:cNvSpPr txBox="1"/>
          <p:nvPr/>
        </p:nvSpPr>
        <p:spPr>
          <a:xfrm>
            <a:off x="5284268" y="1053467"/>
            <a:ext cx="3677647" cy="492443"/>
          </a:xfrm>
          <a:prstGeom prst="rect">
            <a:avLst/>
          </a:prstGeom>
          <a:noFill/>
          <a:ln>
            <a:noFill/>
          </a:ln>
        </p:spPr>
        <p:txBody>
          <a:bodyPr wrap="square">
            <a:spAutoFit/>
          </a:bodyPr>
          <a:lstStyle>
            <a:defPPr>
              <a:defRPr lang="en-US"/>
            </a:defPPr>
            <a:lvl1pPr>
              <a:defRPr sz="1300" b="1">
                <a:solidFill>
                  <a:schemeClr val="accent1">
                    <a:lumMod val="75000"/>
                  </a:schemeClr>
                </a:solidFill>
                <a:effectLst/>
                <a:latin typeface="Roboto" panose="02000000000000000000" pitchFamily="2" charset="0"/>
                <a:ea typeface="Calibri" panose="020F0502020204030204" pitchFamily="34" charset="0"/>
                <a:cs typeface="Arial" panose="020B0604020202020204" pitchFamily="34" charset="0"/>
              </a:defRPr>
            </a:lvl1pPr>
          </a:lstStyle>
          <a:p>
            <a:r>
              <a:rPr lang="es-ES" dirty="0"/>
              <a:t>3.5 FORMACION DEL PRECIO EN EL MERCADO MAYORISTA A PLAZO EN ESPAÑA</a:t>
            </a:r>
            <a:endParaRPr lang="es-ES_tradnl" dirty="0"/>
          </a:p>
        </p:txBody>
      </p:sp>
      <p:sp>
        <p:nvSpPr>
          <p:cNvPr id="76" name="CuadroTexto 75">
            <a:extLst>
              <a:ext uri="{FF2B5EF4-FFF2-40B4-BE49-F238E27FC236}">
                <a16:creationId xmlns:a16="http://schemas.microsoft.com/office/drawing/2014/main" id="{E96BD8D7-B7F3-1A04-EA2D-7085DD3CB0FD}"/>
              </a:ext>
            </a:extLst>
          </p:cNvPr>
          <p:cNvSpPr txBox="1"/>
          <p:nvPr/>
        </p:nvSpPr>
        <p:spPr>
          <a:xfrm>
            <a:off x="5280299" y="1619709"/>
            <a:ext cx="4323387" cy="2800767"/>
          </a:xfrm>
          <a:prstGeom prst="rect">
            <a:avLst/>
          </a:prstGeom>
          <a:noFill/>
        </p:spPr>
        <p:txBody>
          <a:bodyPr wrap="square" rtlCol="0">
            <a:spAutoFit/>
          </a:bodyPr>
          <a:lstStyle>
            <a:defPPr>
              <a:defRPr lang="en-US"/>
            </a:defPPr>
            <a:lvl1pPr algn="just">
              <a:defRPr sz="1100">
                <a:solidFill>
                  <a:srgbClr val="404040"/>
                </a:solidFill>
                <a:effectLst/>
                <a:latin typeface="Roboto" panose="02000000000000000000" pitchFamily="2" charset="0"/>
                <a:ea typeface="Times New Roman" panose="02020603050405020304" pitchFamily="18" charset="0"/>
                <a:cs typeface="Arial" panose="020B0604020202020204" pitchFamily="34" charset="0"/>
              </a:defRPr>
            </a:lvl1pPr>
          </a:lstStyle>
          <a:p>
            <a:r>
              <a:rPr lang="es-ES" dirty="0"/>
              <a:t>El </a:t>
            </a:r>
            <a:r>
              <a:rPr lang="es-ES" b="1" dirty="0"/>
              <a:t>mercado eléctrico </a:t>
            </a:r>
            <a:r>
              <a:rPr lang="es-ES" dirty="0"/>
              <a:t>es el conjunto de plataformas de negociación en las que se contrata energía eléctrica para su entrega en diferentes horizontes temporales, que pueden ser          </a:t>
            </a:r>
            <a:r>
              <a:rPr lang="es-ES" b="1" dirty="0"/>
              <a:t>a plazo </a:t>
            </a:r>
            <a:r>
              <a:rPr lang="es-ES" dirty="0"/>
              <a:t>(para las próximas semanas, meses, trimestres o años) o </a:t>
            </a:r>
            <a:r>
              <a:rPr lang="es-ES" b="1" dirty="0"/>
              <a:t>al contado </a:t>
            </a:r>
            <a:r>
              <a:rPr lang="es-ES" dirty="0"/>
              <a:t>(para el día siguiente o las horas siguientes).</a:t>
            </a:r>
          </a:p>
          <a:p>
            <a:endParaRPr lang="es-ES" dirty="0"/>
          </a:p>
          <a:p>
            <a:r>
              <a:rPr lang="es-ES_tradnl" dirty="0"/>
              <a:t>Los </a:t>
            </a:r>
            <a:r>
              <a:rPr lang="es-ES_tradnl" b="1" dirty="0"/>
              <a:t>mercados a plazo </a:t>
            </a:r>
            <a:r>
              <a:rPr lang="es-ES_tradnl" dirty="0"/>
              <a:t>sirven para que los agentes del mercado puedan realizar sus planes económicos evitando altos riesgos de perdidas, al tener que adquirir la electricidad en el mercado diario a un precio más elevado del que ofreció a sus clientes tiempo atrás.</a:t>
            </a:r>
          </a:p>
          <a:p>
            <a:endParaRPr lang="es-ES_tradnl" dirty="0"/>
          </a:p>
          <a:p>
            <a:r>
              <a:rPr lang="es-ES" dirty="0"/>
              <a:t>El </a:t>
            </a:r>
            <a:r>
              <a:rPr lang="es-ES" b="1" dirty="0"/>
              <a:t>precio se determina por el cruce entre la curva de oferta </a:t>
            </a:r>
            <a:r>
              <a:rPr lang="es-ES" dirty="0"/>
              <a:t>(integrada por todas las ofertas que realizan los vendedores) </a:t>
            </a:r>
            <a:r>
              <a:rPr lang="es-ES" b="1" dirty="0"/>
              <a:t>y la curva de demanda</a:t>
            </a:r>
            <a:r>
              <a:rPr lang="es-ES" dirty="0"/>
              <a:t> (integrada por todas las ofertas que realizan los compradores).</a:t>
            </a:r>
            <a:endParaRPr lang="es-ES_tradnl" dirty="0"/>
          </a:p>
        </p:txBody>
      </p:sp>
      <p:pic>
        <p:nvPicPr>
          <p:cNvPr id="6" name="Imagen 5">
            <a:extLst>
              <a:ext uri="{FF2B5EF4-FFF2-40B4-BE49-F238E27FC236}">
                <a16:creationId xmlns:a16="http://schemas.microsoft.com/office/drawing/2014/main" id="{F5FBA471-5F03-6FC4-B086-FF2DABF09EDA}"/>
              </a:ext>
            </a:extLst>
          </p:cNvPr>
          <p:cNvPicPr>
            <a:picLocks noChangeAspect="1"/>
          </p:cNvPicPr>
          <p:nvPr/>
        </p:nvPicPr>
        <p:blipFill>
          <a:blip r:embed="rId2"/>
          <a:stretch>
            <a:fillRect/>
          </a:stretch>
        </p:blipFill>
        <p:spPr>
          <a:xfrm>
            <a:off x="417077" y="2569789"/>
            <a:ext cx="3139919" cy="1832006"/>
          </a:xfrm>
          <a:prstGeom prst="rect">
            <a:avLst/>
          </a:prstGeom>
        </p:spPr>
      </p:pic>
      <p:sp>
        <p:nvSpPr>
          <p:cNvPr id="8" name="CuadroTexto 7">
            <a:extLst>
              <a:ext uri="{FF2B5EF4-FFF2-40B4-BE49-F238E27FC236}">
                <a16:creationId xmlns:a16="http://schemas.microsoft.com/office/drawing/2014/main" id="{4A0CBE03-ED3D-35C7-013E-6CC9EFBCB96A}"/>
              </a:ext>
            </a:extLst>
          </p:cNvPr>
          <p:cNvSpPr txBox="1"/>
          <p:nvPr/>
        </p:nvSpPr>
        <p:spPr>
          <a:xfrm>
            <a:off x="335232" y="5018711"/>
            <a:ext cx="4284470" cy="1210588"/>
          </a:xfrm>
          <a:prstGeom prst="rect">
            <a:avLst/>
          </a:prstGeom>
          <a:noFill/>
        </p:spPr>
        <p:txBody>
          <a:bodyPr wrap="square" rtlCol="0">
            <a:spAutoFit/>
          </a:bodyPr>
          <a:lstStyle/>
          <a:p>
            <a:pPr algn="just">
              <a:spcBef>
                <a:spcPts val="100"/>
              </a:spcBef>
              <a:spcAft>
                <a:spcPts val="100"/>
              </a:spcAft>
            </a:pPr>
            <a:r>
              <a:rPr lang="es-ES_tradnl" sz="1100" dirty="0">
                <a:solidFill>
                  <a:srgbClr val="404040"/>
                </a:solidFill>
                <a:effectLst/>
                <a:latin typeface="Roboto" panose="02000000000000000000" pitchFamily="2" charset="0"/>
                <a:ea typeface="Times New Roman" panose="02020603050405020304" pitchFamily="18" charset="0"/>
                <a:cs typeface="Arial" panose="020B0604020202020204" pitchFamily="34" charset="0"/>
              </a:rPr>
              <a:t>La actual Ley del Sector Eléctrico (LSE) establece los siguientes sujetos participantes en el sector eléctrico:</a:t>
            </a:r>
          </a:p>
          <a:p>
            <a:pPr marL="85725" lvl="0" indent="-85725" algn="just">
              <a:spcBef>
                <a:spcPts val="100"/>
              </a:spcBef>
              <a:spcAft>
                <a:spcPts val="100"/>
              </a:spcAft>
              <a:buFont typeface="Consolas" panose="020B0609020204030204" pitchFamily="49" charset="0"/>
              <a:buChar char="-"/>
              <a:tabLst>
                <a:tab pos="1162050" algn="l"/>
              </a:tabLst>
            </a:pPr>
            <a:r>
              <a:rPr lang="es-ES_tradnl" sz="1050" dirty="0">
                <a:solidFill>
                  <a:srgbClr val="404040"/>
                </a:solidFill>
                <a:effectLst/>
                <a:latin typeface="Roboto" panose="02000000000000000000" pitchFamily="2" charset="0"/>
                <a:ea typeface="Times New Roman" panose="02020603050405020304" pitchFamily="18" charset="0"/>
                <a:cs typeface="Arial" panose="020B0604020202020204" pitchFamily="34" charset="0"/>
              </a:rPr>
              <a:t>Productores		      - Consumidores</a:t>
            </a:r>
          </a:p>
          <a:p>
            <a:pPr marL="85725" lvl="0" indent="-85725" algn="just">
              <a:spcBef>
                <a:spcPts val="100"/>
              </a:spcBef>
              <a:spcAft>
                <a:spcPts val="100"/>
              </a:spcAft>
              <a:buFont typeface="Consolas" panose="020B0609020204030204" pitchFamily="49" charset="0"/>
              <a:buChar char="-"/>
              <a:tabLst>
                <a:tab pos="1162050" algn="l"/>
              </a:tabLst>
            </a:pPr>
            <a:r>
              <a:rPr lang="es-ES_tradnl" sz="1050" dirty="0">
                <a:solidFill>
                  <a:srgbClr val="404040"/>
                </a:solidFill>
                <a:effectLst/>
                <a:latin typeface="Roboto" panose="02000000000000000000" pitchFamily="2" charset="0"/>
                <a:ea typeface="Times New Roman" panose="02020603050405020304" pitchFamily="18" charset="0"/>
                <a:cs typeface="Arial" panose="020B0604020202020204" pitchFamily="34" charset="0"/>
              </a:rPr>
              <a:t>Transportista 		      - Gestores de cargas del sistema</a:t>
            </a:r>
          </a:p>
          <a:p>
            <a:pPr marL="85725" indent="-85725" algn="just">
              <a:spcBef>
                <a:spcPts val="100"/>
              </a:spcBef>
              <a:spcAft>
                <a:spcPts val="100"/>
              </a:spcAft>
              <a:buFont typeface="Consolas" panose="020B0609020204030204" pitchFamily="49" charset="0"/>
              <a:buChar char="-"/>
              <a:tabLst>
                <a:tab pos="1162050" algn="l"/>
              </a:tabLst>
            </a:pPr>
            <a:r>
              <a:rPr lang="es-ES_tradnl" sz="1050" dirty="0">
                <a:solidFill>
                  <a:srgbClr val="404040"/>
                </a:solidFill>
                <a:effectLst/>
                <a:latin typeface="Roboto" panose="02000000000000000000" pitchFamily="2" charset="0"/>
                <a:ea typeface="Times New Roman" panose="02020603050405020304" pitchFamily="18" charset="0"/>
                <a:cs typeface="Arial" panose="020B0604020202020204" pitchFamily="34" charset="0"/>
              </a:rPr>
              <a:t>Distribuidores 		      - </a:t>
            </a:r>
            <a:r>
              <a:rPr lang="es-ES_tradnl" sz="1050" dirty="0">
                <a:solidFill>
                  <a:srgbClr val="404040"/>
                </a:solidFill>
                <a:latin typeface="Roboto" panose="02000000000000000000" pitchFamily="2" charset="0"/>
                <a:cs typeface="Arial" panose="020B0604020202020204" pitchFamily="34" charset="0"/>
              </a:rPr>
              <a:t>Operador del Mercado Ibérico (OMI)</a:t>
            </a:r>
            <a:endParaRPr lang="es-ES_tradnl" sz="1050" dirty="0">
              <a:solidFill>
                <a:srgbClr val="404040"/>
              </a:solidFill>
              <a:effectLst/>
              <a:latin typeface="Roboto" panose="02000000000000000000" pitchFamily="2" charset="0"/>
              <a:ea typeface="Times New Roman" panose="02020603050405020304" pitchFamily="18" charset="0"/>
              <a:cs typeface="Arial" panose="020B0604020202020204" pitchFamily="34" charset="0"/>
            </a:endParaRPr>
          </a:p>
          <a:p>
            <a:pPr marL="85725" indent="-85725" algn="just">
              <a:spcBef>
                <a:spcPts val="100"/>
              </a:spcBef>
              <a:spcAft>
                <a:spcPts val="100"/>
              </a:spcAft>
              <a:buFont typeface="Consolas" panose="020B0609020204030204" pitchFamily="49" charset="0"/>
              <a:buChar char="-"/>
              <a:tabLst>
                <a:tab pos="1162050" algn="l"/>
              </a:tabLst>
            </a:pPr>
            <a:r>
              <a:rPr lang="es-ES_tradnl" sz="1050" dirty="0">
                <a:solidFill>
                  <a:srgbClr val="404040"/>
                </a:solidFill>
                <a:effectLst/>
                <a:latin typeface="Roboto" panose="02000000000000000000" pitchFamily="2" charset="0"/>
                <a:ea typeface="Times New Roman" panose="02020603050405020304" pitchFamily="18" charset="0"/>
                <a:cs typeface="Arial" panose="020B0604020202020204" pitchFamily="34" charset="0"/>
              </a:rPr>
              <a:t>Comercializadores 	      - </a:t>
            </a:r>
            <a:r>
              <a:rPr lang="es-ES_tradnl" sz="1050" dirty="0">
                <a:solidFill>
                  <a:srgbClr val="404040"/>
                </a:solidFill>
                <a:latin typeface="Roboto" panose="02000000000000000000" pitchFamily="2" charset="0"/>
                <a:cs typeface="Arial" panose="020B0604020202020204" pitchFamily="34" charset="0"/>
              </a:rPr>
              <a:t>Operador del sistema</a:t>
            </a:r>
            <a:endParaRPr lang="es-ES_tradnl" sz="1050" dirty="0">
              <a:solidFill>
                <a:srgbClr val="404040"/>
              </a:solidFill>
              <a:effectLst/>
              <a:latin typeface="Roboto" panose="02000000000000000000" pitchFamily="2" charset="0"/>
              <a:ea typeface="Times New Roman" panose="02020603050405020304" pitchFamily="18" charset="0"/>
              <a:cs typeface="Arial" panose="020B0604020202020204" pitchFamily="34" charset="0"/>
            </a:endParaRPr>
          </a:p>
        </p:txBody>
      </p:sp>
      <p:sp>
        <p:nvSpPr>
          <p:cNvPr id="21" name="CuadroTexto 20">
            <a:extLst>
              <a:ext uri="{FF2B5EF4-FFF2-40B4-BE49-F238E27FC236}">
                <a16:creationId xmlns:a16="http://schemas.microsoft.com/office/drawing/2014/main" id="{4F6EBD27-A4A7-F448-D3E3-57CAD032C94B}"/>
              </a:ext>
            </a:extLst>
          </p:cNvPr>
          <p:cNvSpPr txBox="1"/>
          <p:nvPr/>
        </p:nvSpPr>
        <p:spPr>
          <a:xfrm>
            <a:off x="333799" y="1508451"/>
            <a:ext cx="4336186" cy="769441"/>
          </a:xfrm>
          <a:prstGeom prst="rect">
            <a:avLst/>
          </a:prstGeom>
          <a:noFill/>
        </p:spPr>
        <p:txBody>
          <a:bodyPr wrap="square" rtlCol="0">
            <a:spAutoFit/>
          </a:bodyPr>
          <a:lstStyle>
            <a:defPPr>
              <a:defRPr lang="en-US"/>
            </a:defPPr>
            <a:lvl1pPr algn="just">
              <a:defRPr sz="1100">
                <a:solidFill>
                  <a:srgbClr val="404040"/>
                </a:solidFill>
                <a:effectLst/>
                <a:latin typeface="Roboto" panose="02000000000000000000" pitchFamily="2" charset="0"/>
                <a:ea typeface="Times New Roman" panose="02020603050405020304" pitchFamily="18" charset="0"/>
                <a:cs typeface="Arial" panose="020B0604020202020204" pitchFamily="34" charset="0"/>
              </a:defRPr>
            </a:lvl1pPr>
          </a:lstStyle>
          <a:p>
            <a:r>
              <a:rPr lang="es-ES" dirty="0"/>
              <a:t>La tendencia del consumo de </a:t>
            </a:r>
          </a:p>
          <a:p>
            <a:r>
              <a:rPr lang="es-ES" dirty="0"/>
              <a:t>energía eléctrica en España </a:t>
            </a:r>
          </a:p>
          <a:p>
            <a:r>
              <a:rPr lang="es-ES" dirty="0"/>
              <a:t>es ascendente.</a:t>
            </a:r>
          </a:p>
          <a:p>
            <a:endParaRPr lang="es-ES" dirty="0"/>
          </a:p>
        </p:txBody>
      </p:sp>
      <p:pic>
        <p:nvPicPr>
          <p:cNvPr id="25" name="Imagen 24">
            <a:extLst>
              <a:ext uri="{FF2B5EF4-FFF2-40B4-BE49-F238E27FC236}">
                <a16:creationId xmlns:a16="http://schemas.microsoft.com/office/drawing/2014/main" id="{76664549-174C-87B3-B4E2-EBBF95CBC504}"/>
              </a:ext>
            </a:extLst>
          </p:cNvPr>
          <p:cNvPicPr>
            <a:picLocks noChangeAspect="1"/>
          </p:cNvPicPr>
          <p:nvPr/>
        </p:nvPicPr>
        <p:blipFill>
          <a:blip r:embed="rId3"/>
          <a:stretch>
            <a:fillRect/>
          </a:stretch>
        </p:blipFill>
        <p:spPr>
          <a:xfrm>
            <a:off x="2328818" y="1429073"/>
            <a:ext cx="2328984" cy="1024563"/>
          </a:xfrm>
          <a:prstGeom prst="rect">
            <a:avLst/>
          </a:prstGeom>
        </p:spPr>
      </p:pic>
      <p:sp>
        <p:nvSpPr>
          <p:cNvPr id="26" name="CuadroTexto 25">
            <a:extLst>
              <a:ext uri="{FF2B5EF4-FFF2-40B4-BE49-F238E27FC236}">
                <a16:creationId xmlns:a16="http://schemas.microsoft.com/office/drawing/2014/main" id="{156D1C03-1AB2-AD7B-18D7-9ECE21C5F0F7}"/>
              </a:ext>
            </a:extLst>
          </p:cNvPr>
          <p:cNvSpPr txBox="1"/>
          <p:nvPr/>
        </p:nvSpPr>
        <p:spPr>
          <a:xfrm>
            <a:off x="346939" y="4692108"/>
            <a:ext cx="3383181" cy="292388"/>
          </a:xfrm>
          <a:prstGeom prst="rect">
            <a:avLst/>
          </a:prstGeom>
          <a:noFill/>
          <a:ln>
            <a:noFill/>
          </a:ln>
        </p:spPr>
        <p:txBody>
          <a:bodyPr wrap="square">
            <a:spAutoFit/>
          </a:bodyPr>
          <a:lstStyle/>
          <a:p>
            <a:r>
              <a:rPr lang="es-ES" sz="1300" b="1" dirty="0">
                <a:solidFill>
                  <a:schemeClr val="accent1">
                    <a:lumMod val="75000"/>
                  </a:schemeClr>
                </a:solidFill>
                <a:effectLst/>
                <a:latin typeface="Roboto" panose="02000000000000000000" pitchFamily="2" charset="0"/>
                <a:ea typeface="Calibri" panose="020F0502020204030204" pitchFamily="34" charset="0"/>
                <a:cs typeface="Arial" panose="020B0604020202020204" pitchFamily="34" charset="0"/>
              </a:rPr>
              <a:t>3.4. AGENTES DEL MERCADO</a:t>
            </a:r>
            <a:endParaRPr lang="es-ES_tradnl" sz="1300" b="1" dirty="0">
              <a:solidFill>
                <a:schemeClr val="accent1">
                  <a:lumMod val="75000"/>
                </a:schemeClr>
              </a:solidFill>
            </a:endParaRPr>
          </a:p>
        </p:txBody>
      </p:sp>
      <p:sp>
        <p:nvSpPr>
          <p:cNvPr id="28" name="CuadroTexto 27">
            <a:extLst>
              <a:ext uri="{FF2B5EF4-FFF2-40B4-BE49-F238E27FC236}">
                <a16:creationId xmlns:a16="http://schemas.microsoft.com/office/drawing/2014/main" id="{1D7C986E-55D0-4C0C-F94F-75CFCED96D54}"/>
              </a:ext>
            </a:extLst>
          </p:cNvPr>
          <p:cNvSpPr txBox="1"/>
          <p:nvPr/>
        </p:nvSpPr>
        <p:spPr>
          <a:xfrm>
            <a:off x="3569793" y="2726973"/>
            <a:ext cx="1087392" cy="1107996"/>
          </a:xfrm>
          <a:prstGeom prst="rect">
            <a:avLst/>
          </a:prstGeom>
          <a:noFill/>
        </p:spPr>
        <p:txBody>
          <a:bodyPr wrap="square" rtlCol="0">
            <a:spAutoFit/>
          </a:bodyPr>
          <a:lstStyle>
            <a:defPPr>
              <a:defRPr lang="en-US"/>
            </a:defPPr>
            <a:lvl1pPr algn="just">
              <a:defRPr sz="1100">
                <a:solidFill>
                  <a:srgbClr val="404040"/>
                </a:solidFill>
                <a:effectLst/>
                <a:latin typeface="Roboto" panose="02000000000000000000" pitchFamily="2" charset="0"/>
                <a:ea typeface="Times New Roman" panose="02020603050405020304" pitchFamily="18" charset="0"/>
                <a:cs typeface="Arial" panose="020B0604020202020204" pitchFamily="34" charset="0"/>
              </a:defRPr>
            </a:lvl1pPr>
          </a:lstStyle>
          <a:p>
            <a:r>
              <a:rPr lang="es-ES" dirty="0"/>
              <a:t>Cada vez es más elevado el empleo de tecnologías renovables.</a:t>
            </a:r>
          </a:p>
          <a:p>
            <a:endParaRPr lang="es-ES_tradnl" dirty="0"/>
          </a:p>
        </p:txBody>
      </p:sp>
      <p:pic>
        <p:nvPicPr>
          <p:cNvPr id="38" name="Imagen 37">
            <a:extLst>
              <a:ext uri="{FF2B5EF4-FFF2-40B4-BE49-F238E27FC236}">
                <a16:creationId xmlns:a16="http://schemas.microsoft.com/office/drawing/2014/main" id="{56A33BD0-55F1-6B83-CDE7-49A3BB6569E8}"/>
              </a:ext>
            </a:extLst>
          </p:cNvPr>
          <p:cNvPicPr>
            <a:picLocks noChangeAspect="1"/>
          </p:cNvPicPr>
          <p:nvPr/>
        </p:nvPicPr>
        <p:blipFill>
          <a:blip r:embed="rId4"/>
          <a:stretch>
            <a:fillRect/>
          </a:stretch>
        </p:blipFill>
        <p:spPr>
          <a:xfrm>
            <a:off x="5756759" y="4638194"/>
            <a:ext cx="3368618" cy="1494145"/>
          </a:xfrm>
          <a:prstGeom prst="rect">
            <a:avLst/>
          </a:prstGeom>
        </p:spPr>
      </p:pic>
      <p:cxnSp>
        <p:nvCxnSpPr>
          <p:cNvPr id="43" name="Conector recto 42">
            <a:extLst>
              <a:ext uri="{FF2B5EF4-FFF2-40B4-BE49-F238E27FC236}">
                <a16:creationId xmlns:a16="http://schemas.microsoft.com/office/drawing/2014/main" id="{314B6C7A-33B8-BB30-A2C9-A340542D372C}"/>
              </a:ext>
            </a:extLst>
          </p:cNvPr>
          <p:cNvCxnSpPr/>
          <p:nvPr/>
        </p:nvCxnSpPr>
        <p:spPr>
          <a:xfrm>
            <a:off x="260201" y="6489227"/>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44" name="Conector recto 43">
            <a:extLst>
              <a:ext uri="{FF2B5EF4-FFF2-40B4-BE49-F238E27FC236}">
                <a16:creationId xmlns:a16="http://schemas.microsoft.com/office/drawing/2014/main" id="{28271460-9979-735F-91E1-E0ABD01D825F}"/>
              </a:ext>
            </a:extLst>
          </p:cNvPr>
          <p:cNvCxnSpPr/>
          <p:nvPr/>
        </p:nvCxnSpPr>
        <p:spPr>
          <a:xfrm>
            <a:off x="5202463" y="6489953"/>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45" name="Conector recto 44">
            <a:extLst>
              <a:ext uri="{FF2B5EF4-FFF2-40B4-BE49-F238E27FC236}">
                <a16:creationId xmlns:a16="http://schemas.microsoft.com/office/drawing/2014/main" id="{1E90DB13-B45D-96C7-457B-BF9E9ADC9290}"/>
              </a:ext>
            </a:extLst>
          </p:cNvPr>
          <p:cNvCxnSpPr/>
          <p:nvPr/>
        </p:nvCxnSpPr>
        <p:spPr>
          <a:xfrm>
            <a:off x="266806" y="945755"/>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46" name="Conector recto 45">
            <a:extLst>
              <a:ext uri="{FF2B5EF4-FFF2-40B4-BE49-F238E27FC236}">
                <a16:creationId xmlns:a16="http://schemas.microsoft.com/office/drawing/2014/main" id="{67BD61A2-A328-158E-A3F3-B6009C392B2D}"/>
              </a:ext>
            </a:extLst>
          </p:cNvPr>
          <p:cNvCxnSpPr/>
          <p:nvPr/>
        </p:nvCxnSpPr>
        <p:spPr>
          <a:xfrm>
            <a:off x="5209068" y="946481"/>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pic>
        <p:nvPicPr>
          <p:cNvPr id="47" name="Imagen 46" descr="Resultado de imagen de imf business logo">
            <a:extLst>
              <a:ext uri="{FF2B5EF4-FFF2-40B4-BE49-F238E27FC236}">
                <a16:creationId xmlns:a16="http://schemas.microsoft.com/office/drawing/2014/main" id="{C5ECADFE-A46C-583D-EB0B-34102D450B0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129" y="264495"/>
            <a:ext cx="1144878" cy="432000"/>
          </a:xfrm>
          <a:prstGeom prst="rect">
            <a:avLst/>
          </a:prstGeom>
          <a:noFill/>
          <a:ln>
            <a:noFill/>
          </a:ln>
        </p:spPr>
      </p:pic>
      <p:sp>
        <p:nvSpPr>
          <p:cNvPr id="48" name="Rectangle 2">
            <a:extLst>
              <a:ext uri="{FF2B5EF4-FFF2-40B4-BE49-F238E27FC236}">
                <a16:creationId xmlns:a16="http://schemas.microsoft.com/office/drawing/2014/main" id="{D43A01BD-2480-86D6-15CD-213F4ADC8D65}"/>
              </a:ext>
            </a:extLst>
          </p:cNvPr>
          <p:cNvSpPr>
            <a:spLocks noChangeArrowheads="1"/>
          </p:cNvSpPr>
          <p:nvPr/>
        </p:nvSpPr>
        <p:spPr bwMode="auto">
          <a:xfrm>
            <a:off x="6830477" y="321274"/>
            <a:ext cx="28100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r" defTabSz="914400" eaLnBrk="0" fontAlgn="base" hangingPunct="0">
              <a:spcBef>
                <a:spcPct val="0"/>
              </a:spcBef>
              <a:spcAft>
                <a:spcPct val="0"/>
              </a:spcAft>
            </a:pPr>
            <a:r>
              <a:rPr kumimoji="0" lang="es-ES"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MODELOS PARA LA PREDICCION DEL PRECIO </a:t>
            </a:r>
          </a:p>
          <a:p>
            <a:pPr algn="r" defTabSz="914400" eaLnBrk="0" fontAlgn="base" hangingPunct="0">
              <a:spcBef>
                <a:spcPct val="0"/>
              </a:spcBef>
              <a:spcAft>
                <a:spcPct val="0"/>
              </a:spcAft>
            </a:pPr>
            <a:r>
              <a:rPr kumimoji="0" lang="es-ES"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DE LA ELECTRICIDAD  EN EL MERCADO ESPÑOL</a:t>
            </a:r>
            <a:r>
              <a:rPr kumimoji="0" lang="es-ES_tradnl"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 </a:t>
            </a:r>
          </a:p>
        </p:txBody>
      </p:sp>
    </p:spTree>
    <p:extLst>
      <p:ext uri="{BB962C8B-B14F-4D97-AF65-F5344CB8AC3E}">
        <p14:creationId xmlns:p14="http://schemas.microsoft.com/office/powerpoint/2010/main" val="206123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2"/>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2" name="CuadroTexto 31">
            <a:extLst>
              <a:ext uri="{FF2B5EF4-FFF2-40B4-BE49-F238E27FC236}">
                <a16:creationId xmlns:a16="http://schemas.microsoft.com/office/drawing/2014/main" id="{0345E766-FC9C-91E8-A17C-71C5D92F06F5}"/>
              </a:ext>
            </a:extLst>
          </p:cNvPr>
          <p:cNvSpPr txBox="1"/>
          <p:nvPr/>
        </p:nvSpPr>
        <p:spPr>
          <a:xfrm>
            <a:off x="344644" y="1038641"/>
            <a:ext cx="2862103" cy="338554"/>
          </a:xfrm>
          <a:prstGeom prst="rect">
            <a:avLst/>
          </a:prstGeom>
          <a:noFill/>
          <a:ln>
            <a:noFill/>
          </a:ln>
        </p:spPr>
        <p:txBody>
          <a:bodyPr wrap="square">
            <a:spAutoFit/>
          </a:bodyPr>
          <a:lstStyle/>
          <a:p>
            <a:r>
              <a:rPr lang="es-ES" sz="1600" b="1" dirty="0">
                <a:solidFill>
                  <a:schemeClr val="accent1">
                    <a:lumMod val="75000"/>
                  </a:schemeClr>
                </a:solidFill>
                <a:effectLst/>
                <a:latin typeface="Roboto" panose="02000000000000000000" pitchFamily="2" charset="0"/>
                <a:ea typeface="Calibri" panose="020F0502020204030204" pitchFamily="34" charset="0"/>
                <a:cs typeface="Arial" panose="020B0604020202020204" pitchFamily="34" charset="0"/>
              </a:rPr>
              <a:t>4. </a:t>
            </a:r>
            <a:r>
              <a:rPr lang="es-ES" sz="1600" b="1" dirty="0">
                <a:solidFill>
                  <a:schemeClr val="accent1">
                    <a:lumMod val="75000"/>
                  </a:schemeClr>
                </a:solidFill>
                <a:latin typeface="Roboto" panose="02000000000000000000" pitchFamily="2" charset="0"/>
                <a:ea typeface="Calibri" panose="020F0502020204030204" pitchFamily="34" charset="0"/>
                <a:cs typeface="Arial" panose="020B0604020202020204" pitchFamily="34" charset="0"/>
              </a:rPr>
              <a:t>BUSSINES CASE</a:t>
            </a:r>
            <a:endParaRPr lang="es-ES_tradnl" sz="1600" b="1" dirty="0">
              <a:solidFill>
                <a:schemeClr val="accent1">
                  <a:lumMod val="75000"/>
                </a:schemeClr>
              </a:solidFill>
            </a:endParaRPr>
          </a:p>
        </p:txBody>
      </p:sp>
      <p:sp>
        <p:nvSpPr>
          <p:cNvPr id="2" name="CuadroTexto 1">
            <a:extLst>
              <a:ext uri="{FF2B5EF4-FFF2-40B4-BE49-F238E27FC236}">
                <a16:creationId xmlns:a16="http://schemas.microsoft.com/office/drawing/2014/main" id="{5B19F733-7A9F-16C0-45F1-87CAFE450BA4}"/>
              </a:ext>
            </a:extLst>
          </p:cNvPr>
          <p:cNvSpPr txBox="1"/>
          <p:nvPr/>
        </p:nvSpPr>
        <p:spPr>
          <a:xfrm>
            <a:off x="350347" y="1386101"/>
            <a:ext cx="4319637" cy="2954655"/>
          </a:xfrm>
          <a:prstGeom prst="rect">
            <a:avLst/>
          </a:prstGeom>
          <a:noFill/>
        </p:spPr>
        <p:txBody>
          <a:bodyPr wrap="square" rtlCol="0">
            <a:spAutoFit/>
          </a:bodyPr>
          <a:lstStyle>
            <a:defPPr>
              <a:defRPr lang="en-US"/>
            </a:defPPr>
            <a:lvl1pPr marL="171450" indent="-171450" algn="just">
              <a:spcBef>
                <a:spcPts val="600"/>
              </a:spcBef>
              <a:buFont typeface="Arial" panose="020B0604020202020204" pitchFamily="34" charset="0"/>
              <a:buChar char="•"/>
              <a:defRPr sz="1100" b="1">
                <a:solidFill>
                  <a:srgbClr val="FF0000"/>
                </a:solidFill>
                <a:effectLst/>
                <a:latin typeface="Roboto" panose="02000000000000000000" pitchFamily="2" charset="0"/>
                <a:ea typeface="Calibri" panose="020F0502020204030204" pitchFamily="34" charset="0"/>
                <a:cs typeface="Arial" panose="020B0604020202020204" pitchFamily="34" charset="0"/>
              </a:defRPr>
            </a:lvl1pPr>
          </a:lstStyle>
          <a:p>
            <a:pPr marL="0" indent="0">
              <a:buNone/>
            </a:pPr>
            <a:r>
              <a:rPr lang="es-ES" b="0" dirty="0">
                <a:solidFill>
                  <a:schemeClr val="tx1">
                    <a:lumMod val="75000"/>
                    <a:lumOff val="25000"/>
                  </a:schemeClr>
                </a:solidFill>
              </a:rPr>
              <a:t>Como afirman muchos investigadores como </a:t>
            </a:r>
            <a:r>
              <a:rPr lang="es-ES" b="0" dirty="0" err="1">
                <a:solidFill>
                  <a:schemeClr val="tx1">
                    <a:lumMod val="75000"/>
                    <a:lumOff val="25000"/>
                  </a:schemeClr>
                </a:solidFill>
              </a:rPr>
              <a:t>Bunn</a:t>
            </a:r>
            <a:r>
              <a:rPr lang="es-ES" b="0" dirty="0">
                <a:solidFill>
                  <a:schemeClr val="tx1">
                    <a:lumMod val="75000"/>
                    <a:lumOff val="25000"/>
                  </a:schemeClr>
                </a:solidFill>
              </a:rPr>
              <a:t>, D. W. (2004), </a:t>
            </a:r>
            <a:r>
              <a:rPr lang="es-ES" b="0" dirty="0" err="1">
                <a:solidFill>
                  <a:schemeClr val="tx1">
                    <a:lumMod val="75000"/>
                    <a:lumOff val="25000"/>
                  </a:schemeClr>
                </a:solidFill>
              </a:rPr>
              <a:t>Eydeland</a:t>
            </a:r>
            <a:r>
              <a:rPr lang="es-ES" b="0" dirty="0">
                <a:solidFill>
                  <a:schemeClr val="tx1">
                    <a:lumMod val="75000"/>
                    <a:lumOff val="25000"/>
                  </a:schemeClr>
                </a:solidFill>
              </a:rPr>
              <a:t>, A., &amp; </a:t>
            </a:r>
            <a:r>
              <a:rPr lang="es-ES" b="0" dirty="0" err="1">
                <a:solidFill>
                  <a:schemeClr val="tx1">
                    <a:lumMod val="75000"/>
                    <a:lumOff val="25000"/>
                  </a:schemeClr>
                </a:solidFill>
              </a:rPr>
              <a:t>Wolyniec</a:t>
            </a:r>
            <a:r>
              <a:rPr lang="es-ES" b="0" dirty="0">
                <a:solidFill>
                  <a:schemeClr val="tx1">
                    <a:lumMod val="75000"/>
                    <a:lumOff val="25000"/>
                  </a:schemeClr>
                </a:solidFill>
              </a:rPr>
              <a:t>, K. (2003) o Weron, R. (2006), una </a:t>
            </a:r>
            <a:r>
              <a:rPr lang="es-ES" dirty="0">
                <a:solidFill>
                  <a:schemeClr val="tx1">
                    <a:lumMod val="75000"/>
                    <a:lumOff val="25000"/>
                  </a:schemeClr>
                </a:solidFill>
              </a:rPr>
              <a:t>herramienta de predicción del precio de la electricidad se ha convertido en una pieza clave</a:t>
            </a:r>
            <a:r>
              <a:rPr lang="es-ES" b="0" dirty="0">
                <a:solidFill>
                  <a:schemeClr val="tx1">
                    <a:lumMod val="75000"/>
                    <a:lumOff val="25000"/>
                  </a:schemeClr>
                </a:solidFill>
              </a:rPr>
              <a:t> en la toma de decisiones en las compañías del sector.</a:t>
            </a:r>
          </a:p>
          <a:p>
            <a:pPr marL="0" indent="0">
              <a:buNone/>
            </a:pPr>
            <a:r>
              <a:rPr lang="es-ES" b="0" dirty="0">
                <a:solidFill>
                  <a:schemeClr val="tx1">
                    <a:lumMod val="75000"/>
                    <a:lumOff val="25000"/>
                  </a:schemeClr>
                </a:solidFill>
              </a:rPr>
              <a:t>En la documentación consultada se han encontrado </a:t>
            </a:r>
            <a:r>
              <a:rPr lang="es-ES" dirty="0">
                <a:solidFill>
                  <a:schemeClr val="tx1">
                    <a:lumMod val="75000"/>
                    <a:lumOff val="25000"/>
                  </a:schemeClr>
                </a:solidFill>
              </a:rPr>
              <a:t>pocas referencias a estudios para la predicción de precios de la electricidad a más de tres meses</a:t>
            </a:r>
            <a:r>
              <a:rPr lang="es-ES" b="0" dirty="0">
                <a:solidFill>
                  <a:schemeClr val="tx1">
                    <a:lumMod val="75000"/>
                    <a:lumOff val="25000"/>
                  </a:schemeClr>
                </a:solidFill>
              </a:rPr>
              <a:t>. Por este motivo, la predicción del precio para el mercado a plazo es un territorio desaprovechado y supone una </a:t>
            </a:r>
            <a:r>
              <a:rPr lang="es-ES" dirty="0">
                <a:solidFill>
                  <a:schemeClr val="tx1">
                    <a:lumMod val="75000"/>
                    <a:lumOff val="25000"/>
                  </a:schemeClr>
                </a:solidFill>
              </a:rPr>
              <a:t>oportunidad para realizar un estudio</a:t>
            </a:r>
            <a:r>
              <a:rPr lang="es-ES" b="0" dirty="0">
                <a:solidFill>
                  <a:schemeClr val="tx1">
                    <a:lumMod val="75000"/>
                    <a:lumOff val="25000"/>
                  </a:schemeClr>
                </a:solidFill>
              </a:rPr>
              <a:t> con el objetivo de aportar nuevos mecanismos en la toma de decisiones para las compañías del sector.</a:t>
            </a:r>
          </a:p>
          <a:p>
            <a:pPr marL="0" indent="0">
              <a:buNone/>
            </a:pPr>
            <a:r>
              <a:rPr lang="es-ES_tradnl" b="0" dirty="0">
                <a:solidFill>
                  <a:schemeClr val="tx1">
                    <a:lumMod val="75000"/>
                    <a:lumOff val="25000"/>
                  </a:schemeClr>
                </a:solidFill>
              </a:rPr>
              <a:t>También se ha observado que los diferentes modelos se centran en uno o, a lo sumo, dos factores que afectan al precio. En nuestro caso hemos contado con 22 variables correspondientes a 6 factores diferentes.</a:t>
            </a:r>
          </a:p>
        </p:txBody>
      </p:sp>
      <p:sp>
        <p:nvSpPr>
          <p:cNvPr id="3" name="CuadroTexto 2">
            <a:extLst>
              <a:ext uri="{FF2B5EF4-FFF2-40B4-BE49-F238E27FC236}">
                <a16:creationId xmlns:a16="http://schemas.microsoft.com/office/drawing/2014/main" id="{2C808F8A-AAB5-88A2-795A-9DA1D47BB71A}"/>
              </a:ext>
            </a:extLst>
          </p:cNvPr>
          <p:cNvSpPr txBox="1"/>
          <p:nvPr/>
        </p:nvSpPr>
        <p:spPr>
          <a:xfrm>
            <a:off x="5292488" y="1038487"/>
            <a:ext cx="2862103" cy="292388"/>
          </a:xfrm>
          <a:prstGeom prst="rect">
            <a:avLst/>
          </a:prstGeom>
          <a:noFill/>
          <a:ln>
            <a:noFill/>
          </a:ln>
        </p:spPr>
        <p:txBody>
          <a:bodyPr wrap="square">
            <a:spAutoFit/>
          </a:bodyPr>
          <a:lstStyle/>
          <a:p>
            <a:r>
              <a:rPr lang="es-ES" sz="1300" b="1" dirty="0">
                <a:solidFill>
                  <a:schemeClr val="accent1">
                    <a:lumMod val="75000"/>
                  </a:schemeClr>
                </a:solidFill>
                <a:latin typeface="Roboto" panose="02000000000000000000" pitchFamily="2" charset="0"/>
                <a:ea typeface="Calibri" panose="020F0502020204030204" pitchFamily="34" charset="0"/>
                <a:cs typeface="Arial" panose="020B0604020202020204" pitchFamily="34" charset="0"/>
              </a:rPr>
              <a:t>OBJETIVOS A ALCANZAR</a:t>
            </a:r>
            <a:endParaRPr lang="es-ES_tradnl" sz="1300" b="1" dirty="0">
              <a:solidFill>
                <a:schemeClr val="accent1">
                  <a:lumMod val="75000"/>
                </a:schemeClr>
              </a:solidFill>
            </a:endParaRPr>
          </a:p>
        </p:txBody>
      </p:sp>
      <p:sp>
        <p:nvSpPr>
          <p:cNvPr id="4" name="CuadroTexto 3">
            <a:extLst>
              <a:ext uri="{FF2B5EF4-FFF2-40B4-BE49-F238E27FC236}">
                <a16:creationId xmlns:a16="http://schemas.microsoft.com/office/drawing/2014/main" id="{5A33696D-F7A2-EA7A-C128-319BB7B8C41E}"/>
              </a:ext>
            </a:extLst>
          </p:cNvPr>
          <p:cNvSpPr txBox="1"/>
          <p:nvPr/>
        </p:nvSpPr>
        <p:spPr>
          <a:xfrm>
            <a:off x="5298191" y="1382772"/>
            <a:ext cx="4319637" cy="938719"/>
          </a:xfrm>
          <a:prstGeom prst="rect">
            <a:avLst/>
          </a:prstGeom>
          <a:noFill/>
        </p:spPr>
        <p:txBody>
          <a:bodyPr wrap="square" rtlCol="0">
            <a:spAutoFit/>
          </a:bodyPr>
          <a:lstStyle>
            <a:defPPr>
              <a:defRPr lang="en-US"/>
            </a:defPPr>
            <a:lvl1pPr marL="171450" indent="-171450" algn="just">
              <a:spcBef>
                <a:spcPts val="600"/>
              </a:spcBef>
              <a:buFont typeface="Arial" panose="020B0604020202020204" pitchFamily="34" charset="0"/>
              <a:buChar char="•"/>
              <a:defRPr sz="1100" b="1">
                <a:solidFill>
                  <a:srgbClr val="FF0000"/>
                </a:solidFill>
                <a:effectLst/>
                <a:latin typeface="Roboto" panose="02000000000000000000" pitchFamily="2" charset="0"/>
                <a:ea typeface="Calibri" panose="020F0502020204030204" pitchFamily="34" charset="0"/>
                <a:cs typeface="Arial" panose="020B0604020202020204" pitchFamily="34" charset="0"/>
              </a:defRPr>
            </a:lvl1pPr>
          </a:lstStyle>
          <a:p>
            <a:pPr marL="0" indent="0">
              <a:buNone/>
            </a:pPr>
            <a:r>
              <a:rPr lang="es-ES" b="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El </a:t>
            </a:r>
            <a:r>
              <a:rPr lang="es-ES"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objetivo principal </a:t>
            </a:r>
            <a:r>
              <a:rPr lang="es-ES" b="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es </a:t>
            </a:r>
            <a:r>
              <a:rPr lang="es-ES"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analizar diferentes modelos predictivos para pronosticar el precio de la energía eléctrica en nuestro país, y analizar cual de ellos es el que ofrece mejores resultados, comparándolos con los resultados de modelos estudiados en artículos especializados en el sector.</a:t>
            </a:r>
            <a:endParaRPr lang="es-ES_tradnl" dirty="0">
              <a:solidFill>
                <a:schemeClr val="tx1">
                  <a:lumMod val="75000"/>
                  <a:lumOff val="25000"/>
                </a:schemeClr>
              </a:solidFill>
            </a:endParaRPr>
          </a:p>
        </p:txBody>
      </p:sp>
      <p:pic>
        <p:nvPicPr>
          <p:cNvPr id="21" name="Imagen 20">
            <a:extLst>
              <a:ext uri="{FF2B5EF4-FFF2-40B4-BE49-F238E27FC236}">
                <a16:creationId xmlns:a16="http://schemas.microsoft.com/office/drawing/2014/main" id="{33433E0A-7F8F-1A33-7432-357423F226DF}"/>
              </a:ext>
            </a:extLst>
          </p:cNvPr>
          <p:cNvPicPr>
            <a:picLocks noChangeAspect="1"/>
          </p:cNvPicPr>
          <p:nvPr/>
        </p:nvPicPr>
        <p:blipFill>
          <a:blip r:embed="rId2"/>
          <a:stretch>
            <a:fillRect/>
          </a:stretch>
        </p:blipFill>
        <p:spPr>
          <a:xfrm>
            <a:off x="657129" y="4405592"/>
            <a:ext cx="3600000" cy="1910815"/>
          </a:xfrm>
          <a:prstGeom prst="rect">
            <a:avLst/>
          </a:prstGeom>
        </p:spPr>
      </p:pic>
      <p:sp>
        <p:nvSpPr>
          <p:cNvPr id="24" name="CuadroTexto 23">
            <a:extLst>
              <a:ext uri="{FF2B5EF4-FFF2-40B4-BE49-F238E27FC236}">
                <a16:creationId xmlns:a16="http://schemas.microsoft.com/office/drawing/2014/main" id="{46AB6587-0590-0AD4-0482-CD8B79735EF5}"/>
              </a:ext>
            </a:extLst>
          </p:cNvPr>
          <p:cNvSpPr txBox="1"/>
          <p:nvPr/>
        </p:nvSpPr>
        <p:spPr>
          <a:xfrm>
            <a:off x="5273253" y="2515215"/>
            <a:ext cx="2862103" cy="338554"/>
          </a:xfrm>
          <a:prstGeom prst="rect">
            <a:avLst/>
          </a:prstGeom>
          <a:noFill/>
          <a:ln>
            <a:noFill/>
          </a:ln>
        </p:spPr>
        <p:txBody>
          <a:bodyPr wrap="square">
            <a:spAutoFit/>
          </a:bodyPr>
          <a:lstStyle/>
          <a:p>
            <a:r>
              <a:rPr lang="es-ES" sz="1600" b="1" dirty="0">
                <a:solidFill>
                  <a:schemeClr val="accent1">
                    <a:lumMod val="75000"/>
                  </a:schemeClr>
                </a:solidFill>
                <a:latin typeface="Roboto" panose="02000000000000000000" pitchFamily="2" charset="0"/>
                <a:cs typeface="Arial" panose="020B0604020202020204" pitchFamily="34" charset="0"/>
              </a:rPr>
              <a:t>5. DATOS DE PARTIDA</a:t>
            </a:r>
            <a:endParaRPr lang="es-ES_tradnl" sz="1600" b="1" dirty="0">
              <a:solidFill>
                <a:schemeClr val="accent1">
                  <a:lumMod val="75000"/>
                </a:schemeClr>
              </a:solidFill>
            </a:endParaRPr>
          </a:p>
        </p:txBody>
      </p:sp>
      <p:sp>
        <p:nvSpPr>
          <p:cNvPr id="26" name="CuadroTexto 25">
            <a:extLst>
              <a:ext uri="{FF2B5EF4-FFF2-40B4-BE49-F238E27FC236}">
                <a16:creationId xmlns:a16="http://schemas.microsoft.com/office/drawing/2014/main" id="{59B1D53A-ABC8-2055-EE13-60F1C316875C}"/>
              </a:ext>
            </a:extLst>
          </p:cNvPr>
          <p:cNvSpPr txBox="1"/>
          <p:nvPr/>
        </p:nvSpPr>
        <p:spPr>
          <a:xfrm>
            <a:off x="5273253" y="3892376"/>
            <a:ext cx="2862103" cy="261610"/>
          </a:xfrm>
          <a:prstGeom prst="rect">
            <a:avLst/>
          </a:prstGeom>
          <a:noFill/>
          <a:ln>
            <a:noFill/>
          </a:ln>
        </p:spPr>
        <p:txBody>
          <a:bodyPr wrap="square">
            <a:spAutoFit/>
          </a:bodyPr>
          <a:lstStyle/>
          <a:p>
            <a:r>
              <a:rPr lang="es-ES" sz="1100" b="1" dirty="0">
                <a:solidFill>
                  <a:schemeClr val="accent1">
                    <a:lumMod val="75000"/>
                  </a:schemeClr>
                </a:solidFill>
                <a:latin typeface="Roboto" panose="02000000000000000000" pitchFamily="2" charset="0"/>
                <a:cs typeface="Arial" panose="020B0604020202020204" pitchFamily="34" charset="0"/>
              </a:rPr>
              <a:t>Datos faltantes (NA´s)</a:t>
            </a:r>
            <a:endParaRPr lang="es-ES_tradnl" sz="1100" b="1" dirty="0">
              <a:solidFill>
                <a:schemeClr val="accent1">
                  <a:lumMod val="75000"/>
                </a:schemeClr>
              </a:solidFill>
            </a:endParaRPr>
          </a:p>
        </p:txBody>
      </p:sp>
      <p:sp>
        <p:nvSpPr>
          <p:cNvPr id="27" name="CuadroTexto 26">
            <a:extLst>
              <a:ext uri="{FF2B5EF4-FFF2-40B4-BE49-F238E27FC236}">
                <a16:creationId xmlns:a16="http://schemas.microsoft.com/office/drawing/2014/main" id="{D40EC65D-7523-58DE-3243-60E8CCFC3C10}"/>
              </a:ext>
            </a:extLst>
          </p:cNvPr>
          <p:cNvSpPr txBox="1"/>
          <p:nvPr/>
        </p:nvSpPr>
        <p:spPr>
          <a:xfrm>
            <a:off x="5278956" y="4160461"/>
            <a:ext cx="4319637" cy="2185214"/>
          </a:xfrm>
          <a:prstGeom prst="rect">
            <a:avLst/>
          </a:prstGeom>
          <a:noFill/>
        </p:spPr>
        <p:txBody>
          <a:bodyPr wrap="square" rtlCol="0">
            <a:spAutoFit/>
          </a:bodyPr>
          <a:lstStyle>
            <a:defPPr>
              <a:defRPr lang="en-US"/>
            </a:defPPr>
            <a:lvl1pPr marL="171450" indent="-171450" algn="just">
              <a:spcBef>
                <a:spcPts val="600"/>
              </a:spcBef>
              <a:buFont typeface="Arial" panose="020B0604020202020204" pitchFamily="34" charset="0"/>
              <a:buChar char="•"/>
              <a:defRPr sz="1100" b="1">
                <a:solidFill>
                  <a:srgbClr val="FF0000"/>
                </a:solidFill>
                <a:effectLst/>
                <a:latin typeface="Roboto" panose="02000000000000000000" pitchFamily="2" charset="0"/>
                <a:ea typeface="Calibri" panose="020F0502020204030204" pitchFamily="34" charset="0"/>
                <a:cs typeface="Arial" panose="020B0604020202020204" pitchFamily="34" charset="0"/>
              </a:defRPr>
            </a:lvl1pPr>
          </a:lstStyle>
          <a:p>
            <a:pPr>
              <a:buFontTx/>
              <a:buChar char="-"/>
            </a:pPr>
            <a:r>
              <a:rPr lang="es-ES" b="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Las variables que presentaban pocos casos se ha seguido el criterio general de asignarles el valor del día anterior.</a:t>
            </a:r>
          </a:p>
          <a:p>
            <a:pPr>
              <a:buFontTx/>
              <a:buChar char="-"/>
            </a:pPr>
            <a:r>
              <a:rPr lang="es-ES" b="0" dirty="0">
                <a:solidFill>
                  <a:schemeClr val="tx1">
                    <a:lumMod val="75000"/>
                    <a:lumOff val="25000"/>
                  </a:schemeClr>
                </a:solidFill>
              </a:rPr>
              <a:t>Para las variables que presentan estos valores en días como sábados o domingos (</a:t>
            </a:r>
            <a:r>
              <a:rPr lang="es-ES" dirty="0">
                <a:solidFill>
                  <a:schemeClr val="tx1">
                    <a:lumMod val="75000"/>
                    <a:lumOff val="25000"/>
                  </a:schemeClr>
                </a:solidFill>
              </a:rPr>
              <a:t>precio de las materias primas, derechos de emisión CO</a:t>
            </a:r>
            <a:r>
              <a:rPr lang="es-ES" baseline="-25000" dirty="0">
                <a:solidFill>
                  <a:schemeClr val="tx1">
                    <a:lumMod val="75000"/>
                    <a:lumOff val="25000"/>
                  </a:schemeClr>
                </a:solidFill>
              </a:rPr>
              <a:t>2</a:t>
            </a:r>
            <a:r>
              <a:rPr lang="es-ES" dirty="0">
                <a:solidFill>
                  <a:schemeClr val="tx1">
                    <a:lumMod val="75000"/>
                    <a:lumOff val="25000"/>
                  </a:schemeClr>
                </a:solidFill>
              </a:rPr>
              <a:t> o Ibex</a:t>
            </a:r>
            <a:r>
              <a:rPr lang="es-ES" b="0" dirty="0">
                <a:solidFill>
                  <a:schemeClr val="tx1">
                    <a:lumMod val="75000"/>
                    <a:lumOff val="25000"/>
                  </a:schemeClr>
                </a:solidFill>
              </a:rPr>
              <a:t>), se ha tomado el criterio de darles el valor del viernes anterior. </a:t>
            </a:r>
          </a:p>
          <a:p>
            <a:pPr>
              <a:buFontTx/>
              <a:buChar char="-"/>
            </a:pPr>
            <a:r>
              <a:rPr lang="es-ES" b="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Para las </a:t>
            </a:r>
            <a:r>
              <a:rPr lang="es-ES"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temperaturas de Barcelona </a:t>
            </a:r>
            <a:r>
              <a:rPr lang="es-ES" b="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se han tomado los valores medios de años anteriores o posteriores según el caso.</a:t>
            </a:r>
          </a:p>
          <a:p>
            <a:pPr>
              <a:buFontTx/>
              <a:buChar char="-"/>
            </a:pPr>
            <a:r>
              <a:rPr lang="es-ES" b="0" dirty="0">
                <a:solidFill>
                  <a:schemeClr val="tx1">
                    <a:lumMod val="75000"/>
                    <a:lumOff val="25000"/>
                  </a:schemeClr>
                </a:solidFill>
              </a:rPr>
              <a:t>Para las </a:t>
            </a:r>
            <a:r>
              <a:rPr lang="es-ES" dirty="0">
                <a:solidFill>
                  <a:schemeClr val="tx1">
                    <a:lumMod val="75000"/>
                    <a:lumOff val="25000"/>
                  </a:schemeClr>
                </a:solidFill>
              </a:rPr>
              <a:t>reservas hidráulicas </a:t>
            </a:r>
            <a:r>
              <a:rPr lang="es-ES" b="0" dirty="0">
                <a:solidFill>
                  <a:schemeClr val="tx1">
                    <a:lumMod val="75000"/>
                    <a:lumOff val="25000"/>
                  </a:schemeClr>
                </a:solidFill>
              </a:rPr>
              <a:t>que posee 1 solo valor por semana, se ha adoptado la solución de asignar ese valor para todos los días de la semana.</a:t>
            </a:r>
            <a:endParaRPr lang="es-ES_tradnl" b="0" dirty="0">
              <a:solidFill>
                <a:schemeClr val="tx1">
                  <a:lumMod val="75000"/>
                  <a:lumOff val="25000"/>
                </a:schemeClr>
              </a:solidFill>
            </a:endParaRPr>
          </a:p>
        </p:txBody>
      </p:sp>
      <p:sp>
        <p:nvSpPr>
          <p:cNvPr id="28" name="CuadroTexto 27">
            <a:extLst>
              <a:ext uri="{FF2B5EF4-FFF2-40B4-BE49-F238E27FC236}">
                <a16:creationId xmlns:a16="http://schemas.microsoft.com/office/drawing/2014/main" id="{AE5C5C06-CF19-A9E8-C776-F41202DE0BE6}"/>
              </a:ext>
            </a:extLst>
          </p:cNvPr>
          <p:cNvSpPr txBox="1"/>
          <p:nvPr/>
        </p:nvSpPr>
        <p:spPr>
          <a:xfrm>
            <a:off x="5278956" y="2835815"/>
            <a:ext cx="4319637" cy="1015663"/>
          </a:xfrm>
          <a:prstGeom prst="rect">
            <a:avLst/>
          </a:prstGeom>
          <a:noFill/>
        </p:spPr>
        <p:txBody>
          <a:bodyPr wrap="square" rtlCol="0">
            <a:spAutoFit/>
          </a:bodyPr>
          <a:lstStyle>
            <a:defPPr>
              <a:defRPr lang="en-US"/>
            </a:defPPr>
            <a:lvl1pPr marL="171450" indent="-171450" algn="just">
              <a:spcBef>
                <a:spcPts val="600"/>
              </a:spcBef>
              <a:buFont typeface="Arial" panose="020B0604020202020204" pitchFamily="34" charset="0"/>
              <a:buChar char="•"/>
              <a:defRPr sz="1100" b="1">
                <a:solidFill>
                  <a:srgbClr val="FF0000"/>
                </a:solidFill>
                <a:effectLst/>
                <a:latin typeface="Roboto" panose="02000000000000000000" pitchFamily="2" charset="0"/>
                <a:ea typeface="Calibri" panose="020F0502020204030204" pitchFamily="34" charset="0"/>
                <a:cs typeface="Arial" panose="020B0604020202020204" pitchFamily="34" charset="0"/>
              </a:defRPr>
            </a:lvl1pPr>
          </a:lstStyle>
          <a:p>
            <a:pPr marL="0" indent="0">
              <a:buNone/>
            </a:pPr>
            <a:r>
              <a:rPr lang="es-ES" b="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El </a:t>
            </a:r>
            <a:r>
              <a:rPr lang="es-ES"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intervalo temporal </a:t>
            </a:r>
            <a:r>
              <a:rPr lang="es-ES" b="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considerado ha </a:t>
            </a:r>
            <a:r>
              <a:rPr lang="es-ES" b="0" dirty="0">
                <a:solidFill>
                  <a:schemeClr val="tx1">
                    <a:lumMod val="75000"/>
                    <a:lumOff val="25000"/>
                  </a:schemeClr>
                </a:solidFill>
              </a:rPr>
              <a:t>s</a:t>
            </a:r>
            <a:r>
              <a:rPr lang="es-ES" b="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ido de 10 años, de 2012 a 2022, exceptuando el año 2020 debido a la anomalía del </a:t>
            </a:r>
            <a:r>
              <a:rPr lang="es-ES" b="0" dirty="0" err="1">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Covid</a:t>
            </a:r>
            <a:r>
              <a:rPr lang="es-ES" b="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a:t>
            </a:r>
          </a:p>
          <a:p>
            <a:pPr marL="0" indent="0">
              <a:buNone/>
            </a:pPr>
            <a:r>
              <a:rPr lang="es-ES_tradnl" b="0" dirty="0">
                <a:solidFill>
                  <a:schemeClr val="tx1">
                    <a:lumMod val="75000"/>
                    <a:lumOff val="25000"/>
                  </a:schemeClr>
                </a:solidFill>
              </a:rPr>
              <a:t>- Los datos obtenidos de cada fuente se han unido en un dataset y han sido explorados, y en algunos casos tratados, empleando la herramienta </a:t>
            </a:r>
            <a:r>
              <a:rPr lang="es-ES_tradnl" dirty="0">
                <a:solidFill>
                  <a:schemeClr val="tx1">
                    <a:lumMod val="75000"/>
                    <a:lumOff val="25000"/>
                  </a:schemeClr>
                </a:solidFill>
              </a:rPr>
              <a:t>RStudio</a:t>
            </a:r>
            <a:r>
              <a:rPr lang="es-ES_tradnl" b="0" dirty="0">
                <a:solidFill>
                  <a:schemeClr val="tx1">
                    <a:lumMod val="75000"/>
                    <a:lumOff val="25000"/>
                  </a:schemeClr>
                </a:solidFill>
              </a:rPr>
              <a:t>.</a:t>
            </a:r>
          </a:p>
        </p:txBody>
      </p:sp>
      <p:cxnSp>
        <p:nvCxnSpPr>
          <p:cNvPr id="35" name="Conector recto 34">
            <a:extLst>
              <a:ext uri="{FF2B5EF4-FFF2-40B4-BE49-F238E27FC236}">
                <a16:creationId xmlns:a16="http://schemas.microsoft.com/office/drawing/2014/main" id="{A4531F7F-E358-19D7-B6B9-1F725A3C881A}"/>
              </a:ext>
            </a:extLst>
          </p:cNvPr>
          <p:cNvCxnSpPr/>
          <p:nvPr/>
        </p:nvCxnSpPr>
        <p:spPr>
          <a:xfrm>
            <a:off x="260201" y="6489227"/>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36" name="Conector recto 35">
            <a:extLst>
              <a:ext uri="{FF2B5EF4-FFF2-40B4-BE49-F238E27FC236}">
                <a16:creationId xmlns:a16="http://schemas.microsoft.com/office/drawing/2014/main" id="{49D79C02-8C78-2EFC-47D5-169CB7C2E46B}"/>
              </a:ext>
            </a:extLst>
          </p:cNvPr>
          <p:cNvCxnSpPr/>
          <p:nvPr/>
        </p:nvCxnSpPr>
        <p:spPr>
          <a:xfrm>
            <a:off x="5202463" y="6489953"/>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37" name="Conector recto 36">
            <a:extLst>
              <a:ext uri="{FF2B5EF4-FFF2-40B4-BE49-F238E27FC236}">
                <a16:creationId xmlns:a16="http://schemas.microsoft.com/office/drawing/2014/main" id="{A7665842-432A-030F-6F0B-B16D83C2B60B}"/>
              </a:ext>
            </a:extLst>
          </p:cNvPr>
          <p:cNvCxnSpPr/>
          <p:nvPr/>
        </p:nvCxnSpPr>
        <p:spPr>
          <a:xfrm>
            <a:off x="266806" y="945755"/>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38" name="Conector recto 37">
            <a:extLst>
              <a:ext uri="{FF2B5EF4-FFF2-40B4-BE49-F238E27FC236}">
                <a16:creationId xmlns:a16="http://schemas.microsoft.com/office/drawing/2014/main" id="{B643164D-F550-721E-270E-3D68FC0F980B}"/>
              </a:ext>
            </a:extLst>
          </p:cNvPr>
          <p:cNvCxnSpPr/>
          <p:nvPr/>
        </p:nvCxnSpPr>
        <p:spPr>
          <a:xfrm>
            <a:off x="5209068" y="946481"/>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pic>
        <p:nvPicPr>
          <p:cNvPr id="39" name="Imagen 38" descr="Resultado de imagen de imf business logo">
            <a:extLst>
              <a:ext uri="{FF2B5EF4-FFF2-40B4-BE49-F238E27FC236}">
                <a16:creationId xmlns:a16="http://schemas.microsoft.com/office/drawing/2014/main" id="{DF114872-B739-C2D7-E065-D933A27CCB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29" y="264495"/>
            <a:ext cx="1144878" cy="432000"/>
          </a:xfrm>
          <a:prstGeom prst="rect">
            <a:avLst/>
          </a:prstGeom>
          <a:noFill/>
          <a:ln>
            <a:noFill/>
          </a:ln>
        </p:spPr>
      </p:pic>
      <p:sp>
        <p:nvSpPr>
          <p:cNvPr id="40" name="Rectangle 2">
            <a:extLst>
              <a:ext uri="{FF2B5EF4-FFF2-40B4-BE49-F238E27FC236}">
                <a16:creationId xmlns:a16="http://schemas.microsoft.com/office/drawing/2014/main" id="{80D8AD27-CD49-8300-122A-F53AB94227AE}"/>
              </a:ext>
            </a:extLst>
          </p:cNvPr>
          <p:cNvSpPr>
            <a:spLocks noChangeArrowheads="1"/>
          </p:cNvSpPr>
          <p:nvPr/>
        </p:nvSpPr>
        <p:spPr bwMode="auto">
          <a:xfrm>
            <a:off x="6830477" y="321274"/>
            <a:ext cx="28100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r" defTabSz="914400" eaLnBrk="0" fontAlgn="base" hangingPunct="0">
              <a:spcBef>
                <a:spcPct val="0"/>
              </a:spcBef>
              <a:spcAft>
                <a:spcPct val="0"/>
              </a:spcAft>
            </a:pPr>
            <a:r>
              <a:rPr kumimoji="0" lang="es-ES"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MODELOS PARA LA PREDICCION DEL PRECIO </a:t>
            </a:r>
          </a:p>
          <a:p>
            <a:pPr algn="r" defTabSz="914400" eaLnBrk="0" fontAlgn="base" hangingPunct="0">
              <a:spcBef>
                <a:spcPct val="0"/>
              </a:spcBef>
              <a:spcAft>
                <a:spcPct val="0"/>
              </a:spcAft>
            </a:pPr>
            <a:r>
              <a:rPr kumimoji="0" lang="es-ES"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DE LA ELECTRICIDAD  EN EL MERCADO ESPÑOL</a:t>
            </a:r>
            <a:r>
              <a:rPr kumimoji="0" lang="es-ES_tradnl"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 </a:t>
            </a:r>
          </a:p>
        </p:txBody>
      </p:sp>
    </p:spTree>
    <p:extLst>
      <p:ext uri="{BB962C8B-B14F-4D97-AF65-F5344CB8AC3E}">
        <p14:creationId xmlns:p14="http://schemas.microsoft.com/office/powerpoint/2010/main" val="3577879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2"/>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4" name="CuadroTexto 33">
            <a:extLst>
              <a:ext uri="{FF2B5EF4-FFF2-40B4-BE49-F238E27FC236}">
                <a16:creationId xmlns:a16="http://schemas.microsoft.com/office/drawing/2014/main" id="{73B130AC-0D4B-6F68-84DB-910075BE7EC5}"/>
              </a:ext>
            </a:extLst>
          </p:cNvPr>
          <p:cNvSpPr txBox="1"/>
          <p:nvPr/>
        </p:nvSpPr>
        <p:spPr>
          <a:xfrm>
            <a:off x="5291143" y="1056597"/>
            <a:ext cx="3677647" cy="584775"/>
          </a:xfrm>
          <a:prstGeom prst="rect">
            <a:avLst/>
          </a:prstGeom>
          <a:noFill/>
          <a:ln>
            <a:noFill/>
          </a:ln>
        </p:spPr>
        <p:txBody>
          <a:bodyPr wrap="square">
            <a:spAutoFit/>
          </a:bodyPr>
          <a:lstStyle>
            <a:defPPr>
              <a:defRPr lang="en-US"/>
            </a:defPPr>
            <a:lvl1pPr>
              <a:defRPr sz="1600" b="1">
                <a:solidFill>
                  <a:schemeClr val="accent1">
                    <a:lumMod val="75000"/>
                  </a:schemeClr>
                </a:solidFill>
                <a:effectLst/>
                <a:latin typeface="Roboto" panose="02000000000000000000" pitchFamily="2" charset="0"/>
                <a:ea typeface="Calibri" panose="020F0502020204030204" pitchFamily="34" charset="0"/>
                <a:cs typeface="Arial" panose="020B0604020202020204" pitchFamily="34" charset="0"/>
              </a:defRPr>
            </a:lvl1pPr>
          </a:lstStyle>
          <a:p>
            <a:r>
              <a:rPr lang="es-ES" dirty="0"/>
              <a:t>6. METODOS Y TECNICAS EMPLEADAS</a:t>
            </a:r>
            <a:endParaRPr lang="es-ES_tradnl" dirty="0"/>
          </a:p>
        </p:txBody>
      </p:sp>
      <p:sp>
        <p:nvSpPr>
          <p:cNvPr id="76" name="CuadroTexto 75">
            <a:extLst>
              <a:ext uri="{FF2B5EF4-FFF2-40B4-BE49-F238E27FC236}">
                <a16:creationId xmlns:a16="http://schemas.microsoft.com/office/drawing/2014/main" id="{E96BD8D7-B7F3-1A04-EA2D-7085DD3CB0FD}"/>
              </a:ext>
            </a:extLst>
          </p:cNvPr>
          <p:cNvSpPr txBox="1"/>
          <p:nvPr/>
        </p:nvSpPr>
        <p:spPr>
          <a:xfrm>
            <a:off x="5293096" y="1619064"/>
            <a:ext cx="4323385" cy="1585049"/>
          </a:xfrm>
          <a:prstGeom prst="rect">
            <a:avLst/>
          </a:prstGeom>
          <a:noFill/>
        </p:spPr>
        <p:txBody>
          <a:bodyPr wrap="square" rtlCol="0">
            <a:spAutoFit/>
          </a:bodyPr>
          <a:lstStyle/>
          <a:p>
            <a:pPr algn="just">
              <a:spcBef>
                <a:spcPts val="400"/>
              </a:spcBef>
            </a:pPr>
            <a:r>
              <a:rPr lang="es-ES" sz="1100"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Los modelos desarrollados se han basado en:</a:t>
            </a:r>
          </a:p>
          <a:p>
            <a:pPr marL="358775" indent="-176213" algn="just">
              <a:spcBef>
                <a:spcPts val="400"/>
              </a:spcBef>
              <a:buFontTx/>
              <a:buChar char="-"/>
            </a:pPr>
            <a:r>
              <a:rPr lang="es-ES" sz="1100" b="1"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Algoritmos de regresión lineal múltiple.</a:t>
            </a:r>
          </a:p>
          <a:p>
            <a:pPr marL="358775" indent="-176213" algn="just">
              <a:spcBef>
                <a:spcPts val="400"/>
              </a:spcBef>
              <a:buFontTx/>
              <a:buChar char="-"/>
            </a:pPr>
            <a:r>
              <a:rPr lang="es-ES" sz="1100" b="1"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 Algoritmos k-vecinos más cercanos.</a:t>
            </a:r>
          </a:p>
          <a:p>
            <a:pPr marL="358775" indent="-176213" algn="just">
              <a:spcBef>
                <a:spcPts val="400"/>
              </a:spcBef>
              <a:buFontTx/>
              <a:buChar char="-"/>
            </a:pPr>
            <a:r>
              <a:rPr lang="es-ES" sz="1100" b="1"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Algoritmos de árbol de decisión.</a:t>
            </a:r>
          </a:p>
          <a:p>
            <a:pPr marL="358775" indent="-176213" algn="just">
              <a:spcBef>
                <a:spcPts val="400"/>
              </a:spcBef>
              <a:buFontTx/>
              <a:buChar char="-"/>
            </a:pPr>
            <a:r>
              <a:rPr lang="es-ES" sz="1100" b="1"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Algoritmos random forest.</a:t>
            </a:r>
          </a:p>
          <a:p>
            <a:pPr marL="358775" indent="-176213" algn="just">
              <a:spcBef>
                <a:spcPts val="400"/>
              </a:spcBef>
              <a:buFontTx/>
              <a:buChar char="-"/>
            </a:pPr>
            <a:r>
              <a:rPr lang="es-ES" sz="1100" b="1"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Algoritmos XG Boost.</a:t>
            </a:r>
          </a:p>
          <a:p>
            <a:pPr marL="358775" indent="-176213" algn="just">
              <a:spcBef>
                <a:spcPts val="400"/>
              </a:spcBef>
              <a:buFontTx/>
              <a:buChar char="-"/>
            </a:pPr>
            <a:r>
              <a:rPr lang="es-ES" sz="1100" b="1"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Redes neuronales. </a:t>
            </a:r>
            <a:endParaRPr lang="es-ES_tradnl" sz="1100" b="1"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2" name="CuadroTexto 1">
            <a:extLst>
              <a:ext uri="{FF2B5EF4-FFF2-40B4-BE49-F238E27FC236}">
                <a16:creationId xmlns:a16="http://schemas.microsoft.com/office/drawing/2014/main" id="{5B19F733-7A9F-16C0-45F1-87CAFE450BA4}"/>
              </a:ext>
            </a:extLst>
          </p:cNvPr>
          <p:cNvSpPr txBox="1"/>
          <p:nvPr/>
        </p:nvSpPr>
        <p:spPr>
          <a:xfrm>
            <a:off x="350348" y="1354986"/>
            <a:ext cx="2360632" cy="2200602"/>
          </a:xfrm>
          <a:prstGeom prst="rect">
            <a:avLst/>
          </a:prstGeom>
          <a:noFill/>
        </p:spPr>
        <p:txBody>
          <a:bodyPr wrap="square" rtlCol="0">
            <a:spAutoFit/>
          </a:bodyPr>
          <a:lstStyle/>
          <a:p>
            <a:pPr marL="171450" indent="-171450" algn="just">
              <a:spcBef>
                <a:spcPts val="600"/>
              </a:spcBef>
              <a:buFont typeface="Arial" panose="020B0604020202020204" pitchFamily="34" charset="0"/>
              <a:buChar char="•"/>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El escenario óptimo es aquel en que todas las variables predictoras se correlacionen con la variable de salida, pero no entre sí. Esto en la practica es una situación muy improbable.</a:t>
            </a:r>
          </a:p>
          <a:p>
            <a:pPr marL="171450" indent="-171450" algn="just">
              <a:spcBef>
                <a:spcPts val="600"/>
              </a:spcBef>
              <a:buFont typeface="Arial" panose="020B0604020202020204" pitchFamily="34" charset="0"/>
              <a:buChar char="•"/>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El método empleado para estudiar la correlación entre variables ha sido el calculo del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Coeficiente de correlación de Pearson</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a:t>
            </a:r>
            <a:endParaRPr lang="es-ES_tradnl" sz="1100"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3" name="CuadroTexto 2">
            <a:extLst>
              <a:ext uri="{FF2B5EF4-FFF2-40B4-BE49-F238E27FC236}">
                <a16:creationId xmlns:a16="http://schemas.microsoft.com/office/drawing/2014/main" id="{F3D72ABB-616A-8ED1-8D88-834C678D20EE}"/>
              </a:ext>
            </a:extLst>
          </p:cNvPr>
          <p:cNvSpPr txBox="1"/>
          <p:nvPr/>
        </p:nvSpPr>
        <p:spPr>
          <a:xfrm>
            <a:off x="337143" y="1084310"/>
            <a:ext cx="2862103" cy="261610"/>
          </a:xfrm>
          <a:prstGeom prst="rect">
            <a:avLst/>
          </a:prstGeom>
          <a:noFill/>
          <a:ln>
            <a:noFill/>
          </a:ln>
        </p:spPr>
        <p:txBody>
          <a:bodyPr wrap="square">
            <a:spAutoFit/>
          </a:bodyPr>
          <a:lstStyle/>
          <a:p>
            <a:r>
              <a:rPr lang="es-ES" sz="1100" b="1" dirty="0">
                <a:solidFill>
                  <a:schemeClr val="accent1">
                    <a:lumMod val="75000"/>
                  </a:schemeClr>
                </a:solidFill>
                <a:latin typeface="Roboto" panose="02000000000000000000" pitchFamily="2" charset="0"/>
                <a:cs typeface="Arial" panose="020B0604020202020204" pitchFamily="34" charset="0"/>
              </a:rPr>
              <a:t>Datos faltantes (NA´s)</a:t>
            </a:r>
            <a:endParaRPr lang="es-ES_tradnl" sz="1100" b="1" dirty="0">
              <a:solidFill>
                <a:schemeClr val="accent1">
                  <a:lumMod val="75000"/>
                </a:schemeClr>
              </a:solidFill>
            </a:endParaRPr>
          </a:p>
        </p:txBody>
      </p:sp>
      <p:pic>
        <p:nvPicPr>
          <p:cNvPr id="5" name="Imagen 4">
            <a:extLst>
              <a:ext uri="{FF2B5EF4-FFF2-40B4-BE49-F238E27FC236}">
                <a16:creationId xmlns:a16="http://schemas.microsoft.com/office/drawing/2014/main" id="{60B4A45E-580B-A44B-5722-3902885E7DF0}"/>
              </a:ext>
            </a:extLst>
          </p:cNvPr>
          <p:cNvPicPr>
            <a:picLocks noChangeAspect="1"/>
          </p:cNvPicPr>
          <p:nvPr/>
        </p:nvPicPr>
        <p:blipFill>
          <a:blip r:embed="rId2"/>
          <a:stretch>
            <a:fillRect/>
          </a:stretch>
        </p:blipFill>
        <p:spPr>
          <a:xfrm>
            <a:off x="2704816" y="1404611"/>
            <a:ext cx="1963288" cy="2022483"/>
          </a:xfrm>
          <a:prstGeom prst="rect">
            <a:avLst/>
          </a:prstGeom>
        </p:spPr>
      </p:pic>
      <p:sp>
        <p:nvSpPr>
          <p:cNvPr id="6" name="CuadroTexto 5">
            <a:extLst>
              <a:ext uri="{FF2B5EF4-FFF2-40B4-BE49-F238E27FC236}">
                <a16:creationId xmlns:a16="http://schemas.microsoft.com/office/drawing/2014/main" id="{878F9893-CBAD-0133-7370-A2ED508CC2D6}"/>
              </a:ext>
            </a:extLst>
          </p:cNvPr>
          <p:cNvSpPr txBox="1"/>
          <p:nvPr/>
        </p:nvSpPr>
        <p:spPr>
          <a:xfrm>
            <a:off x="341482" y="3516202"/>
            <a:ext cx="4319001" cy="600164"/>
          </a:xfrm>
          <a:prstGeom prst="rect">
            <a:avLst/>
          </a:prstGeom>
          <a:noFill/>
        </p:spPr>
        <p:txBody>
          <a:bodyPr wrap="square" rtlCol="0">
            <a:spAutoFit/>
          </a:bodyPr>
          <a:lstStyle/>
          <a:p>
            <a:pPr marL="171450" indent="-171450" algn="just">
              <a:spcBef>
                <a:spcPts val="600"/>
              </a:spcBef>
              <a:buFont typeface="Arial" panose="020B0604020202020204" pitchFamily="34" charset="0"/>
              <a:buChar char="•"/>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Existe una elevada correlación entre las variables de temperatura, por este motivo se ha tomado la decisión de unificar estas 10 variables en una sola.  </a:t>
            </a:r>
          </a:p>
        </p:txBody>
      </p:sp>
      <p:sp>
        <p:nvSpPr>
          <p:cNvPr id="7" name="CuadroTexto 6">
            <a:extLst>
              <a:ext uri="{FF2B5EF4-FFF2-40B4-BE49-F238E27FC236}">
                <a16:creationId xmlns:a16="http://schemas.microsoft.com/office/drawing/2014/main" id="{977F1428-D1B6-8E38-A78A-CD59DEC19823}"/>
              </a:ext>
            </a:extLst>
          </p:cNvPr>
          <p:cNvSpPr txBox="1"/>
          <p:nvPr/>
        </p:nvSpPr>
        <p:spPr>
          <a:xfrm>
            <a:off x="336032" y="4168396"/>
            <a:ext cx="2862103" cy="261610"/>
          </a:xfrm>
          <a:prstGeom prst="rect">
            <a:avLst/>
          </a:prstGeom>
          <a:noFill/>
          <a:ln>
            <a:noFill/>
          </a:ln>
        </p:spPr>
        <p:txBody>
          <a:bodyPr wrap="square">
            <a:spAutoFit/>
          </a:bodyPr>
          <a:lstStyle/>
          <a:p>
            <a:r>
              <a:rPr lang="es-ES" sz="1100" b="1" dirty="0">
                <a:solidFill>
                  <a:schemeClr val="accent1">
                    <a:lumMod val="75000"/>
                  </a:schemeClr>
                </a:solidFill>
                <a:latin typeface="Roboto" panose="02000000000000000000" pitchFamily="2" charset="0"/>
                <a:cs typeface="Arial" panose="020B0604020202020204" pitchFamily="34" charset="0"/>
              </a:rPr>
              <a:t>Dataset final</a:t>
            </a:r>
            <a:endParaRPr lang="es-ES_tradnl" sz="1100" b="1" dirty="0">
              <a:solidFill>
                <a:schemeClr val="accent1">
                  <a:lumMod val="75000"/>
                </a:schemeClr>
              </a:solidFill>
            </a:endParaRPr>
          </a:p>
        </p:txBody>
      </p:sp>
      <p:sp>
        <p:nvSpPr>
          <p:cNvPr id="8" name="CuadroTexto 7">
            <a:extLst>
              <a:ext uri="{FF2B5EF4-FFF2-40B4-BE49-F238E27FC236}">
                <a16:creationId xmlns:a16="http://schemas.microsoft.com/office/drawing/2014/main" id="{F766E894-6FEC-EDF6-B232-B1687D30D1CB}"/>
              </a:ext>
            </a:extLst>
          </p:cNvPr>
          <p:cNvSpPr txBox="1"/>
          <p:nvPr/>
        </p:nvSpPr>
        <p:spPr>
          <a:xfrm>
            <a:off x="341483" y="4409598"/>
            <a:ext cx="4319001" cy="430887"/>
          </a:xfrm>
          <a:prstGeom prst="rect">
            <a:avLst/>
          </a:prstGeom>
          <a:noFill/>
        </p:spPr>
        <p:txBody>
          <a:bodyPr wrap="square" rtlCol="0">
            <a:spAutoFit/>
          </a:bodyPr>
          <a:lstStyle/>
          <a:p>
            <a:pPr algn="just">
              <a:spcBef>
                <a:spcPts val="600"/>
              </a:spcBef>
            </a:pPr>
            <a:r>
              <a:rPr lang="es-ES" sz="1100" dirty="0">
                <a:solidFill>
                  <a:schemeClr val="tx1">
                    <a:lumMod val="75000"/>
                    <a:lumOff val="25000"/>
                  </a:schemeClr>
                </a:solidFill>
                <a:latin typeface="Roboto" panose="02000000000000000000" pitchFamily="2" charset="0"/>
                <a:ea typeface="Calibri" panose="020F0502020204030204" pitchFamily="34" charset="0"/>
                <a:cs typeface="Arial" panose="020B0604020202020204" pitchFamily="34" charset="0"/>
              </a:rPr>
              <a:t>Para t</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rabajar en los modelos de predicción el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dataframe</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final</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obtenido está formado por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28 variables </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y</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3652 registros</a:t>
            </a:r>
            <a:r>
              <a:rPr lang="es-ES" sz="1100" b="1" dirty="0">
                <a:solidFill>
                  <a:schemeClr val="tx1">
                    <a:lumMod val="75000"/>
                    <a:lumOff val="25000"/>
                  </a:schemeClr>
                </a:solidFill>
                <a:latin typeface="Roboto" panose="02000000000000000000" pitchFamily="2" charset="0"/>
                <a:ea typeface="Calibri" panose="020F0502020204030204" pitchFamily="34" charset="0"/>
                <a:cs typeface="Arial" panose="020B0604020202020204" pitchFamily="34" charset="0"/>
              </a:rPr>
              <a:t>.</a:t>
            </a:r>
            <a:endPar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D91D8000-D7F4-62F9-B9C4-89B849A69CA7}"/>
              </a:ext>
            </a:extLst>
          </p:cNvPr>
          <p:cNvSpPr txBox="1"/>
          <p:nvPr/>
        </p:nvSpPr>
        <p:spPr>
          <a:xfrm>
            <a:off x="342576" y="4931290"/>
            <a:ext cx="2862103" cy="261610"/>
          </a:xfrm>
          <a:prstGeom prst="rect">
            <a:avLst/>
          </a:prstGeom>
          <a:noFill/>
          <a:ln>
            <a:noFill/>
          </a:ln>
        </p:spPr>
        <p:txBody>
          <a:bodyPr wrap="square">
            <a:spAutoFit/>
          </a:bodyPr>
          <a:lstStyle/>
          <a:p>
            <a:r>
              <a:rPr lang="es-ES" sz="1100" b="1" dirty="0">
                <a:solidFill>
                  <a:schemeClr val="accent1">
                    <a:lumMod val="75000"/>
                  </a:schemeClr>
                </a:solidFill>
                <a:latin typeface="Roboto" panose="02000000000000000000" pitchFamily="2" charset="0"/>
                <a:cs typeface="Arial" panose="020B0604020202020204" pitchFamily="34" charset="0"/>
              </a:rPr>
              <a:t>Tratamiento de los valores outliers</a:t>
            </a:r>
            <a:endParaRPr lang="es-ES_tradnl" sz="1100" b="1" dirty="0">
              <a:solidFill>
                <a:schemeClr val="accent1">
                  <a:lumMod val="75000"/>
                </a:schemeClr>
              </a:solidFill>
              <a:latin typeface="Roboto" panose="02000000000000000000" pitchFamily="2" charset="0"/>
              <a:cs typeface="Arial" panose="020B0604020202020204" pitchFamily="34" charset="0"/>
            </a:endParaRPr>
          </a:p>
        </p:txBody>
      </p:sp>
      <p:sp>
        <p:nvSpPr>
          <p:cNvPr id="10" name="CuadroTexto 9">
            <a:extLst>
              <a:ext uri="{FF2B5EF4-FFF2-40B4-BE49-F238E27FC236}">
                <a16:creationId xmlns:a16="http://schemas.microsoft.com/office/drawing/2014/main" id="{E2D80F73-0BE0-4641-7352-50A7791EB17C}"/>
              </a:ext>
            </a:extLst>
          </p:cNvPr>
          <p:cNvSpPr txBox="1"/>
          <p:nvPr/>
        </p:nvSpPr>
        <p:spPr>
          <a:xfrm>
            <a:off x="348027" y="5172492"/>
            <a:ext cx="4319001" cy="1169551"/>
          </a:xfrm>
          <a:prstGeom prst="rect">
            <a:avLst/>
          </a:prstGeom>
          <a:noFill/>
        </p:spPr>
        <p:txBody>
          <a:bodyPr wrap="square" rtlCol="0">
            <a:spAutoFit/>
          </a:bodyPr>
          <a:lstStyle/>
          <a:p>
            <a:pPr algn="just">
              <a:spcBef>
                <a:spcPts val="600"/>
              </a:spcBef>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Los modelos de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Regresión lineal múltiple</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y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K-vecinos más cercanos (KNN)</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son sensibles a estos valores.</a:t>
            </a:r>
          </a:p>
          <a:p>
            <a:pPr algn="just">
              <a:spcBef>
                <a:spcPts val="600"/>
              </a:spcBef>
            </a:pPr>
            <a:r>
              <a:rPr lang="es-ES" sz="1100" dirty="0">
                <a:solidFill>
                  <a:schemeClr val="tx1">
                    <a:lumMod val="75000"/>
                    <a:lumOff val="25000"/>
                  </a:schemeClr>
                </a:solidFill>
                <a:latin typeface="Roboto" panose="02000000000000000000" pitchFamily="2" charset="0"/>
                <a:ea typeface="Calibri" panose="020F0502020204030204" pitchFamily="34" charset="0"/>
                <a:cs typeface="Arial" panose="020B0604020202020204" pitchFamily="34" charset="0"/>
              </a:rPr>
              <a:t>Se han llevado a cabo dos acciones sobre el dataset final:</a:t>
            </a:r>
          </a:p>
          <a:p>
            <a:pPr marL="171450" indent="-171450" algn="just">
              <a:spcBef>
                <a:spcPts val="600"/>
              </a:spcBef>
              <a:buFont typeface="Wingdings" panose="05000000000000000000" pitchFamily="2" charset="2"/>
              <a:buChar char="§"/>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Eliminar estos valores</a:t>
            </a:r>
          </a:p>
          <a:p>
            <a:pPr marL="171450" indent="-171450" algn="just">
              <a:spcBef>
                <a:spcPts val="600"/>
              </a:spcBef>
              <a:buFont typeface="Wingdings" panose="05000000000000000000" pitchFamily="2" charset="2"/>
              <a:buChar char="§"/>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Sustituirlos por un valor máximo y mínimo.</a:t>
            </a:r>
          </a:p>
        </p:txBody>
      </p:sp>
      <p:sp>
        <p:nvSpPr>
          <p:cNvPr id="21" name="CuadroTexto 20">
            <a:extLst>
              <a:ext uri="{FF2B5EF4-FFF2-40B4-BE49-F238E27FC236}">
                <a16:creationId xmlns:a16="http://schemas.microsoft.com/office/drawing/2014/main" id="{03DEBDA0-9571-3151-8EB5-ED96642EAB48}"/>
              </a:ext>
            </a:extLst>
          </p:cNvPr>
          <p:cNvSpPr txBox="1"/>
          <p:nvPr/>
        </p:nvSpPr>
        <p:spPr>
          <a:xfrm>
            <a:off x="5285476" y="3290274"/>
            <a:ext cx="2862103" cy="261610"/>
          </a:xfrm>
          <a:prstGeom prst="rect">
            <a:avLst/>
          </a:prstGeom>
          <a:noFill/>
          <a:ln>
            <a:noFill/>
          </a:ln>
        </p:spPr>
        <p:txBody>
          <a:bodyPr wrap="square">
            <a:spAutoFit/>
          </a:bodyPr>
          <a:lstStyle/>
          <a:p>
            <a:r>
              <a:rPr lang="es-ES" sz="1100" b="1" dirty="0">
                <a:solidFill>
                  <a:schemeClr val="accent1">
                    <a:lumMod val="75000"/>
                  </a:schemeClr>
                </a:solidFill>
                <a:latin typeface="Roboto" panose="02000000000000000000" pitchFamily="2" charset="0"/>
                <a:cs typeface="Arial" panose="020B0604020202020204" pitchFamily="34" charset="0"/>
              </a:rPr>
              <a:t>6.1 DIVISION DE LOS DATOS</a:t>
            </a:r>
            <a:endParaRPr lang="es-ES_tradnl" sz="1100" b="1" dirty="0">
              <a:solidFill>
                <a:schemeClr val="accent1">
                  <a:lumMod val="75000"/>
                </a:schemeClr>
              </a:solidFill>
            </a:endParaRPr>
          </a:p>
        </p:txBody>
      </p:sp>
      <p:sp>
        <p:nvSpPr>
          <p:cNvPr id="22" name="CuadroTexto 21">
            <a:extLst>
              <a:ext uri="{FF2B5EF4-FFF2-40B4-BE49-F238E27FC236}">
                <a16:creationId xmlns:a16="http://schemas.microsoft.com/office/drawing/2014/main" id="{2A759776-DDFE-531E-4AF1-6AAFA49C8D6F}"/>
              </a:ext>
            </a:extLst>
          </p:cNvPr>
          <p:cNvSpPr txBox="1"/>
          <p:nvPr/>
        </p:nvSpPr>
        <p:spPr>
          <a:xfrm>
            <a:off x="5290927" y="3560051"/>
            <a:ext cx="4319001" cy="1041311"/>
          </a:xfrm>
          <a:prstGeom prst="rect">
            <a:avLst/>
          </a:prstGeom>
          <a:noFill/>
        </p:spPr>
        <p:txBody>
          <a:bodyPr wrap="square" rtlCol="0">
            <a:spAutoFit/>
          </a:bodyPr>
          <a:lstStyle/>
          <a:p>
            <a:pPr algn="just">
              <a:spcBef>
                <a:spcPts val="400"/>
              </a:spcBef>
            </a:pPr>
            <a:r>
              <a:rPr lang="es-ES_tradnl"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En este estudio se ha recurrido a realizar dos divisiones diferentes, en los conjuntos de datos “train” y “test”, para estudiar mas factores que pueden afectar a los precios.</a:t>
            </a:r>
          </a:p>
          <a:p>
            <a:pPr marL="358775" lvl="0" indent="-176213" algn="just">
              <a:spcBef>
                <a:spcPts val="400"/>
              </a:spcBef>
              <a:buFont typeface="Symbol" panose="05050102010706020507" pitchFamily="18" charset="2"/>
              <a:buChar char=""/>
            </a:pPr>
            <a:r>
              <a:rPr lang="es-ES_tradnl"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80% para el conjunto “train” y el 20% para el de “test”</a:t>
            </a:r>
          </a:p>
          <a:p>
            <a:pPr marL="358775" lvl="0" indent="-176213" algn="just">
              <a:spcBef>
                <a:spcPts val="400"/>
              </a:spcBef>
              <a:buFont typeface="Symbol" panose="05050102010706020507" pitchFamily="18" charset="2"/>
              <a:buChar char=""/>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70% para el conjunto “train” y el 30% para el de “test”</a:t>
            </a:r>
          </a:p>
        </p:txBody>
      </p:sp>
      <p:sp>
        <p:nvSpPr>
          <p:cNvPr id="23" name="CuadroTexto 22">
            <a:extLst>
              <a:ext uri="{FF2B5EF4-FFF2-40B4-BE49-F238E27FC236}">
                <a16:creationId xmlns:a16="http://schemas.microsoft.com/office/drawing/2014/main" id="{415B4EE2-23F4-6DDF-36DA-E404BC77588F}"/>
              </a:ext>
            </a:extLst>
          </p:cNvPr>
          <p:cNvSpPr txBox="1"/>
          <p:nvPr/>
        </p:nvSpPr>
        <p:spPr>
          <a:xfrm>
            <a:off x="5291940" y="4720269"/>
            <a:ext cx="2862103" cy="261610"/>
          </a:xfrm>
          <a:prstGeom prst="rect">
            <a:avLst/>
          </a:prstGeom>
          <a:noFill/>
          <a:ln>
            <a:noFill/>
          </a:ln>
        </p:spPr>
        <p:txBody>
          <a:bodyPr wrap="square">
            <a:spAutoFit/>
          </a:bodyPr>
          <a:lstStyle/>
          <a:p>
            <a:r>
              <a:rPr lang="es-ES" sz="1100" b="1" dirty="0">
                <a:solidFill>
                  <a:schemeClr val="accent1">
                    <a:lumMod val="75000"/>
                  </a:schemeClr>
                </a:solidFill>
                <a:latin typeface="Roboto" panose="02000000000000000000" pitchFamily="2" charset="0"/>
                <a:cs typeface="Arial" panose="020B0604020202020204" pitchFamily="34" charset="0"/>
              </a:rPr>
              <a:t>6.2 ESTANDARIZACION LOS DATOS</a:t>
            </a:r>
            <a:endParaRPr lang="es-ES_tradnl" sz="1100" b="1" dirty="0">
              <a:solidFill>
                <a:schemeClr val="accent1">
                  <a:lumMod val="75000"/>
                </a:schemeClr>
              </a:solidFill>
            </a:endParaRPr>
          </a:p>
        </p:txBody>
      </p:sp>
      <p:sp>
        <p:nvSpPr>
          <p:cNvPr id="24" name="CuadroTexto 23">
            <a:extLst>
              <a:ext uri="{FF2B5EF4-FFF2-40B4-BE49-F238E27FC236}">
                <a16:creationId xmlns:a16="http://schemas.microsoft.com/office/drawing/2014/main" id="{A856D279-B583-0C50-7A7C-DA4BE4CC481D}"/>
              </a:ext>
            </a:extLst>
          </p:cNvPr>
          <p:cNvSpPr txBox="1"/>
          <p:nvPr/>
        </p:nvSpPr>
        <p:spPr>
          <a:xfrm>
            <a:off x="5297391" y="4990046"/>
            <a:ext cx="4319001" cy="1354217"/>
          </a:xfrm>
          <a:prstGeom prst="rect">
            <a:avLst/>
          </a:prstGeom>
          <a:noFill/>
        </p:spPr>
        <p:txBody>
          <a:bodyPr wrap="square" rtlCol="0">
            <a:spAutoFit/>
          </a:bodyPr>
          <a:lstStyle/>
          <a:p>
            <a:pPr algn="just">
              <a:spcBef>
                <a:spcPts val="600"/>
              </a:spcBef>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En algoritmos como la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regresión lineal</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k-vecinos más cercanos</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o las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redes neuronales, </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las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variables predictoras</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numéricas</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son necesarias normalizarlas o estandarizarlas.</a:t>
            </a:r>
          </a:p>
          <a:p>
            <a:pPr algn="just">
              <a:spcBef>
                <a:spcPts val="600"/>
              </a:spcBef>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En nuestro estudio se ha recurrido a la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normalización Z-score </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que</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divide cada variable predictora entre su desviación típica después de haber sido centrada, de esta forma, los datos pasan a tener una distribución normal.</a:t>
            </a:r>
          </a:p>
        </p:txBody>
      </p:sp>
      <p:cxnSp>
        <p:nvCxnSpPr>
          <p:cNvPr id="29" name="Conector recto 28">
            <a:extLst>
              <a:ext uri="{FF2B5EF4-FFF2-40B4-BE49-F238E27FC236}">
                <a16:creationId xmlns:a16="http://schemas.microsoft.com/office/drawing/2014/main" id="{A6F11DA6-C67C-DDF2-E1D7-6E0F9F80C28A}"/>
              </a:ext>
            </a:extLst>
          </p:cNvPr>
          <p:cNvCxnSpPr/>
          <p:nvPr/>
        </p:nvCxnSpPr>
        <p:spPr>
          <a:xfrm>
            <a:off x="260201" y="6441602"/>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30" name="Conector recto 29">
            <a:extLst>
              <a:ext uri="{FF2B5EF4-FFF2-40B4-BE49-F238E27FC236}">
                <a16:creationId xmlns:a16="http://schemas.microsoft.com/office/drawing/2014/main" id="{F4F49391-6F36-19DF-A7BE-4475B7B8A92F}"/>
              </a:ext>
            </a:extLst>
          </p:cNvPr>
          <p:cNvCxnSpPr/>
          <p:nvPr/>
        </p:nvCxnSpPr>
        <p:spPr>
          <a:xfrm>
            <a:off x="5202463" y="6442328"/>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31" name="Conector recto 30">
            <a:extLst>
              <a:ext uri="{FF2B5EF4-FFF2-40B4-BE49-F238E27FC236}">
                <a16:creationId xmlns:a16="http://schemas.microsoft.com/office/drawing/2014/main" id="{E4AF4863-08FE-5DD7-BDC6-0A2CFFC14C83}"/>
              </a:ext>
            </a:extLst>
          </p:cNvPr>
          <p:cNvCxnSpPr/>
          <p:nvPr/>
        </p:nvCxnSpPr>
        <p:spPr>
          <a:xfrm>
            <a:off x="266806" y="945755"/>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33" name="Conector recto 32">
            <a:extLst>
              <a:ext uri="{FF2B5EF4-FFF2-40B4-BE49-F238E27FC236}">
                <a16:creationId xmlns:a16="http://schemas.microsoft.com/office/drawing/2014/main" id="{8C80053E-0E91-24CC-F42D-0C719366BE7B}"/>
              </a:ext>
            </a:extLst>
          </p:cNvPr>
          <p:cNvCxnSpPr/>
          <p:nvPr/>
        </p:nvCxnSpPr>
        <p:spPr>
          <a:xfrm>
            <a:off x="5209068" y="946481"/>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pic>
        <p:nvPicPr>
          <p:cNvPr id="35" name="Imagen 34" descr="Resultado de imagen de imf business logo">
            <a:extLst>
              <a:ext uri="{FF2B5EF4-FFF2-40B4-BE49-F238E27FC236}">
                <a16:creationId xmlns:a16="http://schemas.microsoft.com/office/drawing/2014/main" id="{1C5CED15-29A9-9BFF-D76A-A35804B6C23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29" y="264495"/>
            <a:ext cx="1144878" cy="432000"/>
          </a:xfrm>
          <a:prstGeom prst="rect">
            <a:avLst/>
          </a:prstGeom>
          <a:noFill/>
          <a:ln>
            <a:noFill/>
          </a:ln>
        </p:spPr>
      </p:pic>
      <p:sp>
        <p:nvSpPr>
          <p:cNvPr id="36" name="Rectangle 2">
            <a:extLst>
              <a:ext uri="{FF2B5EF4-FFF2-40B4-BE49-F238E27FC236}">
                <a16:creationId xmlns:a16="http://schemas.microsoft.com/office/drawing/2014/main" id="{8648106A-BD6A-3EB4-1BDA-FE0144CC2188}"/>
              </a:ext>
            </a:extLst>
          </p:cNvPr>
          <p:cNvSpPr>
            <a:spLocks noChangeArrowheads="1"/>
          </p:cNvSpPr>
          <p:nvPr/>
        </p:nvSpPr>
        <p:spPr bwMode="auto">
          <a:xfrm>
            <a:off x="6830477" y="321274"/>
            <a:ext cx="28100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r" defTabSz="914400" eaLnBrk="0" fontAlgn="base" hangingPunct="0">
              <a:spcBef>
                <a:spcPct val="0"/>
              </a:spcBef>
              <a:spcAft>
                <a:spcPct val="0"/>
              </a:spcAft>
            </a:pPr>
            <a:r>
              <a:rPr kumimoji="0" lang="es-ES"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MODELOS PARA LA PREDICCION DEL PRECIO </a:t>
            </a:r>
          </a:p>
          <a:p>
            <a:pPr algn="r" defTabSz="914400" eaLnBrk="0" fontAlgn="base" hangingPunct="0">
              <a:spcBef>
                <a:spcPct val="0"/>
              </a:spcBef>
              <a:spcAft>
                <a:spcPct val="0"/>
              </a:spcAft>
            </a:pPr>
            <a:r>
              <a:rPr kumimoji="0" lang="es-ES"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DE LA ELECTRICIDAD  EN EL MERCADO ESPÑOL</a:t>
            </a:r>
            <a:r>
              <a:rPr kumimoji="0" lang="es-ES_tradnl"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 </a:t>
            </a:r>
          </a:p>
        </p:txBody>
      </p:sp>
    </p:spTree>
    <p:extLst>
      <p:ext uri="{BB962C8B-B14F-4D97-AF65-F5344CB8AC3E}">
        <p14:creationId xmlns:p14="http://schemas.microsoft.com/office/powerpoint/2010/main" val="2669570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2"/>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E280E43-4070-71F9-24B8-9087C5130AA6}"/>
              </a:ext>
            </a:extLst>
          </p:cNvPr>
          <p:cNvSpPr txBox="1"/>
          <p:nvPr/>
        </p:nvSpPr>
        <p:spPr>
          <a:xfrm>
            <a:off x="346600" y="1072123"/>
            <a:ext cx="2862103" cy="261610"/>
          </a:xfrm>
          <a:prstGeom prst="rect">
            <a:avLst/>
          </a:prstGeom>
          <a:noFill/>
          <a:ln>
            <a:noFill/>
          </a:ln>
        </p:spPr>
        <p:txBody>
          <a:bodyPr wrap="square">
            <a:spAutoFit/>
          </a:bodyPr>
          <a:lstStyle/>
          <a:p>
            <a:r>
              <a:rPr lang="es-ES" sz="1100" b="1" dirty="0">
                <a:solidFill>
                  <a:schemeClr val="accent1">
                    <a:lumMod val="75000"/>
                  </a:schemeClr>
                </a:solidFill>
                <a:latin typeface="Roboto" panose="02000000000000000000" pitchFamily="2" charset="0"/>
                <a:cs typeface="Arial" panose="020B0604020202020204" pitchFamily="34" charset="0"/>
              </a:rPr>
              <a:t>6.3 ESTANDARIZACION LOS DATOS</a:t>
            </a:r>
            <a:endParaRPr lang="es-ES_tradnl" sz="1100" b="1" dirty="0">
              <a:solidFill>
                <a:schemeClr val="accent1">
                  <a:lumMod val="75000"/>
                </a:schemeClr>
              </a:solidFill>
            </a:endParaRPr>
          </a:p>
        </p:txBody>
      </p:sp>
      <p:sp>
        <p:nvSpPr>
          <p:cNvPr id="4" name="CuadroTexto 3">
            <a:extLst>
              <a:ext uri="{FF2B5EF4-FFF2-40B4-BE49-F238E27FC236}">
                <a16:creationId xmlns:a16="http://schemas.microsoft.com/office/drawing/2014/main" id="{4F619E4C-6FC9-1AAC-20FE-006D39FBCCD9}"/>
              </a:ext>
            </a:extLst>
          </p:cNvPr>
          <p:cNvSpPr txBox="1"/>
          <p:nvPr/>
        </p:nvSpPr>
        <p:spPr>
          <a:xfrm>
            <a:off x="352051" y="1341900"/>
            <a:ext cx="4319001" cy="1949252"/>
          </a:xfrm>
          <a:prstGeom prst="rect">
            <a:avLst/>
          </a:prstGeom>
          <a:noFill/>
        </p:spPr>
        <p:txBody>
          <a:bodyPr wrap="square" rtlCol="0">
            <a:spAutoFit/>
          </a:bodyPr>
          <a:lstStyle/>
          <a:p>
            <a:pPr algn="just">
              <a:spcBef>
                <a:spcPts val="600"/>
              </a:spcBef>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La evaluación de los modelos ayuda a medir su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rendimiento</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es decir,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cuantificar la calidad de las predicciones que efectúa</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a:t>
            </a:r>
          </a:p>
          <a:p>
            <a:pPr algn="just">
              <a:spcBef>
                <a:spcPts val="600"/>
              </a:spcBef>
            </a:pPr>
            <a:r>
              <a:rPr lang="es-ES_tradnl"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Las métricas de evaluación empleadas en el TFM han sido las más comunes para los modelos de regresión:</a:t>
            </a:r>
          </a:p>
          <a:p>
            <a:pPr marL="171450" indent="-171450">
              <a:spcBef>
                <a:spcPts val="400"/>
              </a:spcBef>
              <a:buFont typeface="Arial" panose="020B0604020202020204" pitchFamily="34" charset="0"/>
              <a:buChar char="•"/>
            </a:pPr>
            <a:r>
              <a:rPr lang="es-ES" sz="1100" b="1"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Error medio absoluto (MAE)</a:t>
            </a:r>
            <a:endPar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endParaRPr>
          </a:p>
          <a:p>
            <a:pPr marL="171450" indent="-171450">
              <a:spcBef>
                <a:spcPts val="400"/>
              </a:spcBef>
              <a:buFont typeface="Arial" panose="020B0604020202020204" pitchFamily="34" charset="0"/>
              <a:buChar char="•"/>
            </a:pPr>
            <a:r>
              <a:rPr lang="es-ES" sz="1100" b="1"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Error cuadrático medio (MSE)</a:t>
            </a:r>
            <a:endPar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endParaRPr>
          </a:p>
          <a:p>
            <a:pPr marL="171450" indent="-171450">
              <a:spcBef>
                <a:spcPts val="400"/>
              </a:spcBef>
              <a:buFont typeface="Arial" panose="020B0604020202020204" pitchFamily="34" charset="0"/>
              <a:buChar char="•"/>
            </a:pPr>
            <a:r>
              <a:rPr lang="es-ES" sz="1100" b="1"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Raíz cuadrada del error cuadrático medio (RMSE)</a:t>
            </a:r>
            <a:endPar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endParaRPr>
          </a:p>
          <a:p>
            <a:pPr marL="171450" indent="-171450">
              <a:spcBef>
                <a:spcPts val="400"/>
              </a:spcBef>
              <a:buFont typeface="Arial" panose="020B0604020202020204" pitchFamily="34" charset="0"/>
              <a:buChar char="•"/>
            </a:pPr>
            <a:r>
              <a:rPr lang="es-ES" sz="1100" b="1"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R cuadrado</a:t>
            </a:r>
            <a:r>
              <a:rPr lang="es-ES"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 o</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a:t>
            </a:r>
            <a:r>
              <a:rPr lang="es-ES" sz="1100" b="1"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coeficiente de determinación (R</a:t>
            </a:r>
            <a:r>
              <a:rPr lang="es-ES" sz="1100" b="1" baseline="300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2</a:t>
            </a:r>
            <a:r>
              <a:rPr lang="es-ES" sz="1100" b="1"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a:t>
            </a:r>
            <a:endParaRPr lang="es-ES" sz="1100" dirty="0">
              <a:solidFill>
                <a:schemeClr val="tx1">
                  <a:lumMod val="75000"/>
                  <a:lumOff val="25000"/>
                </a:schemeClr>
              </a:solidFill>
              <a:latin typeface="Roboto" panose="02000000000000000000" pitchFamily="2" charset="0"/>
              <a:ea typeface="Times New Roman" panose="02020603050405020304" pitchFamily="18" charset="0"/>
              <a:cs typeface="Arial" panose="020B0604020202020204" pitchFamily="34" charset="0"/>
            </a:endParaRPr>
          </a:p>
          <a:p>
            <a:pPr marL="171450" indent="-171450">
              <a:spcBef>
                <a:spcPts val="400"/>
              </a:spcBef>
              <a:buFont typeface="Arial" panose="020B0604020202020204" pitchFamily="34" charset="0"/>
              <a:buChar char="•"/>
            </a:pP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Error en porcentaje medio absoluto</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(MAPE)</a:t>
            </a:r>
            <a:endPar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FE98674D-22DE-EB55-B5F4-F863AF6DE410}"/>
              </a:ext>
            </a:extLst>
          </p:cNvPr>
          <p:cNvSpPr txBox="1"/>
          <p:nvPr/>
        </p:nvSpPr>
        <p:spPr>
          <a:xfrm>
            <a:off x="345766" y="3431321"/>
            <a:ext cx="2923214" cy="584775"/>
          </a:xfrm>
          <a:prstGeom prst="rect">
            <a:avLst/>
          </a:prstGeom>
          <a:noFill/>
          <a:ln>
            <a:noFill/>
          </a:ln>
        </p:spPr>
        <p:txBody>
          <a:bodyPr wrap="square">
            <a:spAutoFit/>
          </a:bodyPr>
          <a:lstStyle/>
          <a:p>
            <a:r>
              <a:rPr lang="es-ES" sz="1600" b="1" dirty="0">
                <a:solidFill>
                  <a:schemeClr val="accent1">
                    <a:lumMod val="75000"/>
                  </a:schemeClr>
                </a:solidFill>
                <a:effectLst/>
                <a:latin typeface="Roboto" panose="02000000000000000000" pitchFamily="2" charset="0"/>
                <a:ea typeface="Calibri" panose="020F0502020204030204" pitchFamily="34" charset="0"/>
                <a:cs typeface="Arial" panose="020B0604020202020204" pitchFamily="34" charset="0"/>
              </a:rPr>
              <a:t>7. ANALISIS DE LOS RESULTADOS OBTENIDOS</a:t>
            </a:r>
            <a:endParaRPr lang="es-ES_tradnl" sz="1600" b="1" dirty="0">
              <a:solidFill>
                <a:schemeClr val="accent1">
                  <a:lumMod val="75000"/>
                </a:schemeClr>
              </a:solidFill>
            </a:endParaRPr>
          </a:p>
        </p:txBody>
      </p:sp>
      <p:sp>
        <p:nvSpPr>
          <p:cNvPr id="8" name="CuadroTexto 7">
            <a:extLst>
              <a:ext uri="{FF2B5EF4-FFF2-40B4-BE49-F238E27FC236}">
                <a16:creationId xmlns:a16="http://schemas.microsoft.com/office/drawing/2014/main" id="{DA91544B-CD47-62B8-3D46-58092F090010}"/>
              </a:ext>
            </a:extLst>
          </p:cNvPr>
          <p:cNvSpPr txBox="1"/>
          <p:nvPr/>
        </p:nvSpPr>
        <p:spPr>
          <a:xfrm>
            <a:off x="344898" y="4354050"/>
            <a:ext cx="4314947" cy="261610"/>
          </a:xfrm>
          <a:prstGeom prst="rect">
            <a:avLst/>
          </a:prstGeom>
          <a:noFill/>
        </p:spPr>
        <p:txBody>
          <a:bodyPr wrap="square" rtlCol="0">
            <a:spAutoFit/>
          </a:bodyPr>
          <a:lstStyle/>
          <a:p>
            <a:pPr>
              <a:spcBef>
                <a:spcPts val="300"/>
              </a:spcBef>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Se han establecido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4 variantes </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con los siguientes resultados:</a:t>
            </a:r>
            <a:endParaRPr lang="es-ES" sz="1100" dirty="0">
              <a:solidFill>
                <a:schemeClr val="tx1">
                  <a:lumMod val="75000"/>
                  <a:lumOff val="25000"/>
                </a:schemeClr>
              </a:solidFill>
              <a:latin typeface="Roboto" panose="02000000000000000000" pitchFamily="2" charset="0"/>
              <a:cs typeface="Arial" panose="020B0604020202020204" pitchFamily="34" charset="0"/>
            </a:endParaRPr>
          </a:p>
        </p:txBody>
      </p:sp>
      <p:sp>
        <p:nvSpPr>
          <p:cNvPr id="9" name="CuadroTexto 8">
            <a:extLst>
              <a:ext uri="{FF2B5EF4-FFF2-40B4-BE49-F238E27FC236}">
                <a16:creationId xmlns:a16="http://schemas.microsoft.com/office/drawing/2014/main" id="{74FB2EDD-0ABA-B68C-F52B-CDED6BC1D67B}"/>
              </a:ext>
            </a:extLst>
          </p:cNvPr>
          <p:cNvSpPr txBox="1"/>
          <p:nvPr/>
        </p:nvSpPr>
        <p:spPr>
          <a:xfrm>
            <a:off x="336032" y="4058379"/>
            <a:ext cx="2862103" cy="261610"/>
          </a:xfrm>
          <a:prstGeom prst="rect">
            <a:avLst/>
          </a:prstGeom>
          <a:noFill/>
          <a:ln>
            <a:noFill/>
          </a:ln>
        </p:spPr>
        <p:txBody>
          <a:bodyPr wrap="square">
            <a:spAutoFit/>
          </a:bodyPr>
          <a:lstStyle/>
          <a:p>
            <a:r>
              <a:rPr lang="es-ES" sz="1100" b="1" dirty="0">
                <a:solidFill>
                  <a:schemeClr val="accent1">
                    <a:lumMod val="75000"/>
                  </a:schemeClr>
                </a:solidFill>
                <a:latin typeface="Roboto" panose="02000000000000000000" pitchFamily="2" charset="0"/>
                <a:cs typeface="Arial" panose="020B0604020202020204" pitchFamily="34" charset="0"/>
              </a:rPr>
              <a:t>7.1 REGRESION LINEAL MULTIPLE</a:t>
            </a:r>
            <a:endParaRPr lang="es-ES_tradnl" sz="1100" b="1" dirty="0">
              <a:solidFill>
                <a:schemeClr val="accent1">
                  <a:lumMod val="75000"/>
                </a:schemeClr>
              </a:solidFill>
            </a:endParaRPr>
          </a:p>
        </p:txBody>
      </p:sp>
      <p:pic>
        <p:nvPicPr>
          <p:cNvPr id="22" name="Imagen 21">
            <a:extLst>
              <a:ext uri="{FF2B5EF4-FFF2-40B4-BE49-F238E27FC236}">
                <a16:creationId xmlns:a16="http://schemas.microsoft.com/office/drawing/2014/main" id="{8119E0B3-F5C6-4B3B-70E2-82715CC34CF3}"/>
              </a:ext>
            </a:extLst>
          </p:cNvPr>
          <p:cNvPicPr>
            <a:picLocks noChangeAspect="1"/>
          </p:cNvPicPr>
          <p:nvPr/>
        </p:nvPicPr>
        <p:blipFill>
          <a:blip r:embed="rId2"/>
          <a:stretch>
            <a:fillRect/>
          </a:stretch>
        </p:blipFill>
        <p:spPr>
          <a:xfrm>
            <a:off x="338876" y="4699218"/>
            <a:ext cx="4320000" cy="1011683"/>
          </a:xfrm>
          <a:prstGeom prst="rect">
            <a:avLst/>
          </a:prstGeom>
        </p:spPr>
      </p:pic>
      <p:sp>
        <p:nvSpPr>
          <p:cNvPr id="23" name="CuadroTexto 22">
            <a:extLst>
              <a:ext uri="{FF2B5EF4-FFF2-40B4-BE49-F238E27FC236}">
                <a16:creationId xmlns:a16="http://schemas.microsoft.com/office/drawing/2014/main" id="{797E3652-CB44-9BFA-F15C-CB481E945D86}"/>
              </a:ext>
            </a:extLst>
          </p:cNvPr>
          <p:cNvSpPr txBox="1"/>
          <p:nvPr/>
        </p:nvSpPr>
        <p:spPr>
          <a:xfrm>
            <a:off x="344419" y="5767657"/>
            <a:ext cx="4314947" cy="600164"/>
          </a:xfrm>
          <a:prstGeom prst="rect">
            <a:avLst/>
          </a:prstGeom>
          <a:noFill/>
        </p:spPr>
        <p:txBody>
          <a:bodyPr wrap="square" rtlCol="0">
            <a:spAutoFit/>
          </a:bodyPr>
          <a:lstStyle/>
          <a:p>
            <a:pPr algn="just">
              <a:spcBef>
                <a:spcPts val="300"/>
              </a:spcBef>
            </a:pP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Se concluye que los modelos de RLM pueden funcionar bien si se eliminan los valores anormales</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y parece que la división del dataset no tienen mucha influencia.</a:t>
            </a:r>
            <a:endParaRPr lang="es-ES" sz="1100" dirty="0">
              <a:solidFill>
                <a:schemeClr val="tx1">
                  <a:lumMod val="75000"/>
                  <a:lumOff val="25000"/>
                </a:schemeClr>
              </a:solidFill>
              <a:latin typeface="Roboto" panose="02000000000000000000" pitchFamily="2" charset="0"/>
              <a:cs typeface="Arial" panose="020B0604020202020204" pitchFamily="34" charset="0"/>
            </a:endParaRPr>
          </a:p>
        </p:txBody>
      </p:sp>
      <p:sp>
        <p:nvSpPr>
          <p:cNvPr id="24" name="CuadroTexto 23">
            <a:extLst>
              <a:ext uri="{FF2B5EF4-FFF2-40B4-BE49-F238E27FC236}">
                <a16:creationId xmlns:a16="http://schemas.microsoft.com/office/drawing/2014/main" id="{E6ADBEB3-BD14-0723-F30F-D340BAC52103}"/>
              </a:ext>
            </a:extLst>
          </p:cNvPr>
          <p:cNvSpPr txBox="1"/>
          <p:nvPr/>
        </p:nvSpPr>
        <p:spPr>
          <a:xfrm>
            <a:off x="5289165" y="1350038"/>
            <a:ext cx="4314947" cy="261610"/>
          </a:xfrm>
          <a:prstGeom prst="rect">
            <a:avLst/>
          </a:prstGeom>
          <a:noFill/>
        </p:spPr>
        <p:txBody>
          <a:bodyPr wrap="square" rtlCol="0">
            <a:spAutoFit/>
          </a:bodyPr>
          <a:lstStyle/>
          <a:p>
            <a:pPr>
              <a:spcBef>
                <a:spcPts val="300"/>
              </a:spcBef>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Se han establecido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4 variantes </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con los siguientes resultados:</a:t>
            </a:r>
            <a:endParaRPr lang="es-ES" sz="1100" dirty="0">
              <a:solidFill>
                <a:schemeClr val="tx1">
                  <a:lumMod val="75000"/>
                  <a:lumOff val="25000"/>
                </a:schemeClr>
              </a:solidFill>
              <a:latin typeface="Roboto" panose="02000000000000000000" pitchFamily="2" charset="0"/>
              <a:cs typeface="Arial" panose="020B0604020202020204" pitchFamily="34" charset="0"/>
            </a:endParaRPr>
          </a:p>
        </p:txBody>
      </p:sp>
      <p:sp>
        <p:nvSpPr>
          <p:cNvPr id="25" name="CuadroTexto 24">
            <a:extLst>
              <a:ext uri="{FF2B5EF4-FFF2-40B4-BE49-F238E27FC236}">
                <a16:creationId xmlns:a16="http://schemas.microsoft.com/office/drawing/2014/main" id="{B721E9D0-255F-8413-2700-8859C5B94396}"/>
              </a:ext>
            </a:extLst>
          </p:cNvPr>
          <p:cNvSpPr txBox="1"/>
          <p:nvPr/>
        </p:nvSpPr>
        <p:spPr>
          <a:xfrm>
            <a:off x="5280299" y="1082942"/>
            <a:ext cx="2862103" cy="261610"/>
          </a:xfrm>
          <a:prstGeom prst="rect">
            <a:avLst/>
          </a:prstGeom>
          <a:noFill/>
          <a:ln>
            <a:noFill/>
          </a:ln>
        </p:spPr>
        <p:txBody>
          <a:bodyPr wrap="square">
            <a:spAutoFit/>
          </a:bodyPr>
          <a:lstStyle/>
          <a:p>
            <a:r>
              <a:rPr lang="es-ES" sz="1100" b="1" dirty="0">
                <a:solidFill>
                  <a:schemeClr val="accent1">
                    <a:lumMod val="75000"/>
                  </a:schemeClr>
                </a:solidFill>
                <a:latin typeface="Roboto" panose="02000000000000000000" pitchFamily="2" charset="0"/>
                <a:cs typeface="Arial" panose="020B0604020202020204" pitchFamily="34" charset="0"/>
              </a:rPr>
              <a:t>7.2 K VECINOS MAS CERCANOS</a:t>
            </a:r>
            <a:endParaRPr lang="es-ES_tradnl" sz="1100" b="1" dirty="0">
              <a:solidFill>
                <a:schemeClr val="accent1">
                  <a:lumMod val="75000"/>
                </a:schemeClr>
              </a:solidFill>
            </a:endParaRPr>
          </a:p>
        </p:txBody>
      </p:sp>
      <p:sp>
        <p:nvSpPr>
          <p:cNvPr id="27" name="CuadroTexto 26">
            <a:extLst>
              <a:ext uri="{FF2B5EF4-FFF2-40B4-BE49-F238E27FC236}">
                <a16:creationId xmlns:a16="http://schemas.microsoft.com/office/drawing/2014/main" id="{6CE5E043-A38B-FFB3-C484-46B45C29969D}"/>
              </a:ext>
            </a:extLst>
          </p:cNvPr>
          <p:cNvSpPr txBox="1"/>
          <p:nvPr/>
        </p:nvSpPr>
        <p:spPr>
          <a:xfrm>
            <a:off x="5288686" y="2811270"/>
            <a:ext cx="4314947" cy="600164"/>
          </a:xfrm>
          <a:prstGeom prst="rect">
            <a:avLst/>
          </a:prstGeom>
          <a:noFill/>
        </p:spPr>
        <p:txBody>
          <a:bodyPr wrap="square" rtlCol="0">
            <a:spAutoFit/>
          </a:bodyPr>
          <a:lstStyle/>
          <a:p>
            <a:pPr algn="just">
              <a:spcBef>
                <a:spcPts val="300"/>
              </a:spcBef>
            </a:pP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Se concluye que los modelos de KNN pueden funcionar bien si se eliminan los valores anormales</a:t>
            </a:r>
            <a:r>
              <a:rPr lang="es-ES" sz="1100" b="1" dirty="0">
                <a:solidFill>
                  <a:schemeClr val="tx1">
                    <a:lumMod val="75000"/>
                    <a:lumOff val="25000"/>
                  </a:schemeClr>
                </a:solidFill>
                <a:latin typeface="Roboto" panose="02000000000000000000" pitchFamily="2" charset="0"/>
                <a:ea typeface="Calibri" panose="020F0502020204030204" pitchFamily="34" charset="0"/>
                <a:cs typeface="Arial" panose="020B0604020202020204" pitchFamily="34" charset="0"/>
              </a:rPr>
              <a:t>. </a:t>
            </a:r>
            <a:r>
              <a:rPr lang="es-ES" sz="1100" dirty="0">
                <a:solidFill>
                  <a:schemeClr val="tx1">
                    <a:lumMod val="75000"/>
                    <a:lumOff val="25000"/>
                  </a:schemeClr>
                </a:solidFill>
                <a:latin typeface="Roboto" panose="02000000000000000000" pitchFamily="2" charset="0"/>
                <a:ea typeface="Calibri" panose="020F0502020204030204" pitchFamily="34" charset="0"/>
                <a:cs typeface="Arial" panose="020B0604020202020204" pitchFamily="34" charset="0"/>
              </a:rPr>
              <a:t>Obtienen </a:t>
            </a:r>
            <a:r>
              <a:rPr lang="es-ES" sz="1100" b="1" dirty="0">
                <a:solidFill>
                  <a:schemeClr val="tx1">
                    <a:lumMod val="75000"/>
                    <a:lumOff val="25000"/>
                  </a:schemeClr>
                </a:solidFill>
                <a:latin typeface="Roboto" panose="02000000000000000000" pitchFamily="2" charset="0"/>
                <a:ea typeface="Calibri" panose="020F0502020204030204" pitchFamily="34" charset="0"/>
                <a:cs typeface="Arial" panose="020B0604020202020204" pitchFamily="34" charset="0"/>
              </a:rPr>
              <a:t>muy buenos resultados en precisión</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a:t>
            </a:r>
            <a:endParaRPr lang="es-ES" sz="1100" dirty="0">
              <a:solidFill>
                <a:schemeClr val="tx1">
                  <a:lumMod val="75000"/>
                  <a:lumOff val="25000"/>
                </a:schemeClr>
              </a:solidFill>
              <a:latin typeface="Roboto" panose="02000000000000000000" pitchFamily="2" charset="0"/>
              <a:cs typeface="Arial" panose="020B0604020202020204" pitchFamily="34" charset="0"/>
            </a:endParaRPr>
          </a:p>
        </p:txBody>
      </p:sp>
      <p:pic>
        <p:nvPicPr>
          <p:cNvPr id="30" name="Imagen 29">
            <a:extLst>
              <a:ext uri="{FF2B5EF4-FFF2-40B4-BE49-F238E27FC236}">
                <a16:creationId xmlns:a16="http://schemas.microsoft.com/office/drawing/2014/main" id="{38426A8C-15E8-2024-23D2-E949CD7DF58E}"/>
              </a:ext>
            </a:extLst>
          </p:cNvPr>
          <p:cNvPicPr>
            <a:picLocks noChangeAspect="1"/>
          </p:cNvPicPr>
          <p:nvPr/>
        </p:nvPicPr>
        <p:blipFill>
          <a:blip r:embed="rId3"/>
          <a:stretch>
            <a:fillRect/>
          </a:stretch>
        </p:blipFill>
        <p:spPr>
          <a:xfrm>
            <a:off x="5288791" y="1714391"/>
            <a:ext cx="4320000" cy="1011682"/>
          </a:xfrm>
          <a:prstGeom prst="rect">
            <a:avLst/>
          </a:prstGeom>
        </p:spPr>
      </p:pic>
      <p:sp>
        <p:nvSpPr>
          <p:cNvPr id="31" name="CuadroTexto 30">
            <a:extLst>
              <a:ext uri="{FF2B5EF4-FFF2-40B4-BE49-F238E27FC236}">
                <a16:creationId xmlns:a16="http://schemas.microsoft.com/office/drawing/2014/main" id="{FCBF2B40-E56A-4800-ED89-444E5A75EF8A}"/>
              </a:ext>
            </a:extLst>
          </p:cNvPr>
          <p:cNvSpPr txBox="1"/>
          <p:nvPr/>
        </p:nvSpPr>
        <p:spPr>
          <a:xfrm>
            <a:off x="5289165" y="3858813"/>
            <a:ext cx="4314947" cy="261610"/>
          </a:xfrm>
          <a:prstGeom prst="rect">
            <a:avLst/>
          </a:prstGeom>
          <a:noFill/>
        </p:spPr>
        <p:txBody>
          <a:bodyPr wrap="square" rtlCol="0">
            <a:spAutoFit/>
          </a:bodyPr>
          <a:lstStyle/>
          <a:p>
            <a:pPr>
              <a:spcBef>
                <a:spcPts val="300"/>
              </a:spcBef>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Se han establecido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2 variantes </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con los siguientes resultados:</a:t>
            </a:r>
            <a:endParaRPr lang="es-ES" sz="1100" dirty="0">
              <a:solidFill>
                <a:schemeClr val="tx1">
                  <a:lumMod val="75000"/>
                  <a:lumOff val="25000"/>
                </a:schemeClr>
              </a:solidFill>
              <a:latin typeface="Roboto" panose="02000000000000000000" pitchFamily="2" charset="0"/>
              <a:cs typeface="Arial" panose="020B0604020202020204" pitchFamily="34" charset="0"/>
            </a:endParaRPr>
          </a:p>
        </p:txBody>
      </p:sp>
      <p:sp>
        <p:nvSpPr>
          <p:cNvPr id="33" name="CuadroTexto 32">
            <a:extLst>
              <a:ext uri="{FF2B5EF4-FFF2-40B4-BE49-F238E27FC236}">
                <a16:creationId xmlns:a16="http://schemas.microsoft.com/office/drawing/2014/main" id="{B69EFE3D-4664-5C1E-E999-4AB50B50A03A}"/>
              </a:ext>
            </a:extLst>
          </p:cNvPr>
          <p:cNvSpPr txBox="1"/>
          <p:nvPr/>
        </p:nvSpPr>
        <p:spPr>
          <a:xfrm>
            <a:off x="5280299" y="3591717"/>
            <a:ext cx="2862103" cy="261610"/>
          </a:xfrm>
          <a:prstGeom prst="rect">
            <a:avLst/>
          </a:prstGeom>
          <a:noFill/>
          <a:ln>
            <a:noFill/>
          </a:ln>
        </p:spPr>
        <p:txBody>
          <a:bodyPr wrap="square">
            <a:spAutoFit/>
          </a:bodyPr>
          <a:lstStyle/>
          <a:p>
            <a:r>
              <a:rPr lang="es-ES" sz="1100" b="1" dirty="0">
                <a:solidFill>
                  <a:schemeClr val="accent1">
                    <a:lumMod val="75000"/>
                  </a:schemeClr>
                </a:solidFill>
                <a:latin typeface="Roboto" panose="02000000000000000000" pitchFamily="2" charset="0"/>
                <a:cs typeface="Arial" panose="020B0604020202020204" pitchFamily="34" charset="0"/>
              </a:rPr>
              <a:t>7.3 ARBOLES DE DECISION</a:t>
            </a:r>
            <a:endParaRPr lang="es-ES_tradnl" sz="1100" b="1" dirty="0">
              <a:solidFill>
                <a:schemeClr val="accent1">
                  <a:lumMod val="75000"/>
                </a:schemeClr>
              </a:solidFill>
            </a:endParaRPr>
          </a:p>
        </p:txBody>
      </p:sp>
      <p:sp>
        <p:nvSpPr>
          <p:cNvPr id="35" name="CuadroTexto 34">
            <a:extLst>
              <a:ext uri="{FF2B5EF4-FFF2-40B4-BE49-F238E27FC236}">
                <a16:creationId xmlns:a16="http://schemas.microsoft.com/office/drawing/2014/main" id="{11022D4D-18E0-6A36-6159-7F19B907298B}"/>
              </a:ext>
            </a:extLst>
          </p:cNvPr>
          <p:cNvSpPr txBox="1"/>
          <p:nvPr/>
        </p:nvSpPr>
        <p:spPr>
          <a:xfrm>
            <a:off x="5288686" y="5040645"/>
            <a:ext cx="4314947" cy="430887"/>
          </a:xfrm>
          <a:prstGeom prst="rect">
            <a:avLst/>
          </a:prstGeom>
          <a:noFill/>
        </p:spPr>
        <p:txBody>
          <a:bodyPr wrap="square" rtlCol="0">
            <a:spAutoFit/>
          </a:bodyPr>
          <a:lstStyle/>
          <a:p>
            <a:pPr algn="just">
              <a:spcBef>
                <a:spcPts val="300"/>
              </a:spcBef>
            </a:pP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Se concluye </a:t>
            </a:r>
            <a:r>
              <a:rPr lang="es-ES"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en los dos casos son aceptables, pero </a:t>
            </a:r>
            <a:r>
              <a:rPr lang="es-ES" sz="1100" dirty="0">
                <a:solidFill>
                  <a:schemeClr val="tx1">
                    <a:lumMod val="75000"/>
                    <a:lumOff val="25000"/>
                  </a:schemeClr>
                </a:solidFill>
                <a:latin typeface="Roboto" panose="02000000000000000000" pitchFamily="2" charset="0"/>
                <a:ea typeface="Times New Roman" panose="02020603050405020304" pitchFamily="18" charset="0"/>
                <a:cs typeface="Arial" panose="020B0604020202020204" pitchFamily="34" charset="0"/>
              </a:rPr>
              <a:t>poseen peores </a:t>
            </a:r>
            <a:r>
              <a:rPr lang="es-ES"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valores que los modelos anteriores.</a:t>
            </a:r>
            <a:endParaRPr lang="es-ES_tradnl"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endParaRPr>
          </a:p>
        </p:txBody>
      </p:sp>
      <p:pic>
        <p:nvPicPr>
          <p:cNvPr id="38" name="Imagen 37">
            <a:extLst>
              <a:ext uri="{FF2B5EF4-FFF2-40B4-BE49-F238E27FC236}">
                <a16:creationId xmlns:a16="http://schemas.microsoft.com/office/drawing/2014/main" id="{FB964BEE-5255-4D8B-A3EA-45D497532375}"/>
              </a:ext>
            </a:extLst>
          </p:cNvPr>
          <p:cNvPicPr>
            <a:picLocks noChangeAspect="1"/>
          </p:cNvPicPr>
          <p:nvPr/>
        </p:nvPicPr>
        <p:blipFill>
          <a:blip r:embed="rId4"/>
          <a:stretch>
            <a:fillRect/>
          </a:stretch>
        </p:blipFill>
        <p:spPr>
          <a:xfrm>
            <a:off x="5612537" y="4233710"/>
            <a:ext cx="3626711" cy="682378"/>
          </a:xfrm>
          <a:prstGeom prst="rect">
            <a:avLst/>
          </a:prstGeom>
        </p:spPr>
      </p:pic>
      <p:cxnSp>
        <p:nvCxnSpPr>
          <p:cNvPr id="43" name="Conector recto 42">
            <a:extLst>
              <a:ext uri="{FF2B5EF4-FFF2-40B4-BE49-F238E27FC236}">
                <a16:creationId xmlns:a16="http://schemas.microsoft.com/office/drawing/2014/main" id="{E35499BA-5F80-F0EC-DD8F-22EA69C4D001}"/>
              </a:ext>
            </a:extLst>
          </p:cNvPr>
          <p:cNvCxnSpPr/>
          <p:nvPr/>
        </p:nvCxnSpPr>
        <p:spPr>
          <a:xfrm>
            <a:off x="260201" y="6489227"/>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44" name="Conector recto 43">
            <a:extLst>
              <a:ext uri="{FF2B5EF4-FFF2-40B4-BE49-F238E27FC236}">
                <a16:creationId xmlns:a16="http://schemas.microsoft.com/office/drawing/2014/main" id="{8988E110-9B89-F25B-6A2E-37B948FD494F}"/>
              </a:ext>
            </a:extLst>
          </p:cNvPr>
          <p:cNvCxnSpPr/>
          <p:nvPr/>
        </p:nvCxnSpPr>
        <p:spPr>
          <a:xfrm>
            <a:off x="5202463" y="6489953"/>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45" name="Conector recto 44">
            <a:extLst>
              <a:ext uri="{FF2B5EF4-FFF2-40B4-BE49-F238E27FC236}">
                <a16:creationId xmlns:a16="http://schemas.microsoft.com/office/drawing/2014/main" id="{2675908E-4BDA-BAEE-AC84-43D468BC239A}"/>
              </a:ext>
            </a:extLst>
          </p:cNvPr>
          <p:cNvCxnSpPr/>
          <p:nvPr/>
        </p:nvCxnSpPr>
        <p:spPr>
          <a:xfrm>
            <a:off x="266806" y="945755"/>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46" name="Conector recto 45">
            <a:extLst>
              <a:ext uri="{FF2B5EF4-FFF2-40B4-BE49-F238E27FC236}">
                <a16:creationId xmlns:a16="http://schemas.microsoft.com/office/drawing/2014/main" id="{F0C9E773-0D80-F261-46A7-FF13CFFBDBC6}"/>
              </a:ext>
            </a:extLst>
          </p:cNvPr>
          <p:cNvCxnSpPr/>
          <p:nvPr/>
        </p:nvCxnSpPr>
        <p:spPr>
          <a:xfrm>
            <a:off x="5209068" y="946481"/>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pic>
        <p:nvPicPr>
          <p:cNvPr id="47" name="Imagen 46" descr="Resultado de imagen de imf business logo">
            <a:extLst>
              <a:ext uri="{FF2B5EF4-FFF2-40B4-BE49-F238E27FC236}">
                <a16:creationId xmlns:a16="http://schemas.microsoft.com/office/drawing/2014/main" id="{06245417-DE7D-B098-B285-4E46BC4466D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129" y="264495"/>
            <a:ext cx="1144878" cy="432000"/>
          </a:xfrm>
          <a:prstGeom prst="rect">
            <a:avLst/>
          </a:prstGeom>
          <a:noFill/>
          <a:ln>
            <a:noFill/>
          </a:ln>
        </p:spPr>
      </p:pic>
      <p:sp>
        <p:nvSpPr>
          <p:cNvPr id="48" name="Rectangle 2">
            <a:extLst>
              <a:ext uri="{FF2B5EF4-FFF2-40B4-BE49-F238E27FC236}">
                <a16:creationId xmlns:a16="http://schemas.microsoft.com/office/drawing/2014/main" id="{B654D374-6B32-914F-3B14-FDB60C72E7BF}"/>
              </a:ext>
            </a:extLst>
          </p:cNvPr>
          <p:cNvSpPr>
            <a:spLocks noChangeArrowheads="1"/>
          </p:cNvSpPr>
          <p:nvPr/>
        </p:nvSpPr>
        <p:spPr bwMode="auto">
          <a:xfrm>
            <a:off x="6830477" y="321274"/>
            <a:ext cx="28100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r" defTabSz="914400" eaLnBrk="0" fontAlgn="base" hangingPunct="0">
              <a:spcBef>
                <a:spcPct val="0"/>
              </a:spcBef>
              <a:spcAft>
                <a:spcPct val="0"/>
              </a:spcAft>
            </a:pPr>
            <a:r>
              <a:rPr kumimoji="0" lang="es-ES"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MODELOS PARA LA PREDICCION DEL PRECIO </a:t>
            </a:r>
          </a:p>
          <a:p>
            <a:pPr algn="r" defTabSz="914400" eaLnBrk="0" fontAlgn="base" hangingPunct="0">
              <a:spcBef>
                <a:spcPct val="0"/>
              </a:spcBef>
              <a:spcAft>
                <a:spcPct val="0"/>
              </a:spcAft>
            </a:pPr>
            <a:r>
              <a:rPr kumimoji="0" lang="es-ES"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DE LA ELECTRICIDAD  EN EL MERCADO ESPÑOL</a:t>
            </a:r>
            <a:r>
              <a:rPr kumimoji="0" lang="es-ES_tradnl"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 </a:t>
            </a:r>
          </a:p>
        </p:txBody>
      </p:sp>
    </p:spTree>
    <p:extLst>
      <p:ext uri="{BB962C8B-B14F-4D97-AF65-F5344CB8AC3E}">
        <p14:creationId xmlns:p14="http://schemas.microsoft.com/office/powerpoint/2010/main" val="3592556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2"/>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E280E43-4070-71F9-24B8-9087C5130AA6}"/>
              </a:ext>
            </a:extLst>
          </p:cNvPr>
          <p:cNvSpPr txBox="1"/>
          <p:nvPr/>
        </p:nvSpPr>
        <p:spPr>
          <a:xfrm>
            <a:off x="346600" y="1084823"/>
            <a:ext cx="2862103" cy="261610"/>
          </a:xfrm>
          <a:prstGeom prst="rect">
            <a:avLst/>
          </a:prstGeom>
          <a:noFill/>
          <a:ln>
            <a:noFill/>
          </a:ln>
        </p:spPr>
        <p:txBody>
          <a:bodyPr wrap="square">
            <a:spAutoFit/>
          </a:bodyPr>
          <a:lstStyle/>
          <a:p>
            <a:r>
              <a:rPr lang="es-ES" sz="1100" b="1" dirty="0">
                <a:solidFill>
                  <a:schemeClr val="accent1">
                    <a:lumMod val="75000"/>
                  </a:schemeClr>
                </a:solidFill>
                <a:latin typeface="Roboto" panose="02000000000000000000" pitchFamily="2" charset="0"/>
                <a:cs typeface="Arial" panose="020B0604020202020204" pitchFamily="34" charset="0"/>
              </a:rPr>
              <a:t>7.4 RANDOM FOREST</a:t>
            </a:r>
            <a:endParaRPr lang="es-ES_tradnl" sz="1100" b="1" dirty="0">
              <a:solidFill>
                <a:schemeClr val="accent1">
                  <a:lumMod val="75000"/>
                </a:schemeClr>
              </a:solidFill>
            </a:endParaRPr>
          </a:p>
        </p:txBody>
      </p:sp>
      <p:sp>
        <p:nvSpPr>
          <p:cNvPr id="8" name="CuadroTexto 7">
            <a:extLst>
              <a:ext uri="{FF2B5EF4-FFF2-40B4-BE49-F238E27FC236}">
                <a16:creationId xmlns:a16="http://schemas.microsoft.com/office/drawing/2014/main" id="{DA91544B-CD47-62B8-3D46-58092F090010}"/>
              </a:ext>
            </a:extLst>
          </p:cNvPr>
          <p:cNvSpPr txBox="1"/>
          <p:nvPr/>
        </p:nvSpPr>
        <p:spPr>
          <a:xfrm>
            <a:off x="344898" y="4344525"/>
            <a:ext cx="4314947" cy="261610"/>
          </a:xfrm>
          <a:prstGeom prst="rect">
            <a:avLst/>
          </a:prstGeom>
          <a:noFill/>
        </p:spPr>
        <p:txBody>
          <a:bodyPr wrap="square" rtlCol="0">
            <a:spAutoFit/>
          </a:bodyPr>
          <a:lstStyle/>
          <a:p>
            <a:pPr>
              <a:spcBef>
                <a:spcPts val="300"/>
              </a:spcBef>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Se han establecido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4 variantes </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con los siguientes resultados:</a:t>
            </a:r>
            <a:endParaRPr lang="es-ES" sz="1100" dirty="0">
              <a:solidFill>
                <a:schemeClr val="tx1">
                  <a:lumMod val="75000"/>
                  <a:lumOff val="25000"/>
                </a:schemeClr>
              </a:solidFill>
              <a:latin typeface="Roboto" panose="02000000000000000000" pitchFamily="2" charset="0"/>
              <a:cs typeface="Arial" panose="020B0604020202020204" pitchFamily="34" charset="0"/>
            </a:endParaRPr>
          </a:p>
        </p:txBody>
      </p:sp>
      <p:sp>
        <p:nvSpPr>
          <p:cNvPr id="9" name="CuadroTexto 8">
            <a:extLst>
              <a:ext uri="{FF2B5EF4-FFF2-40B4-BE49-F238E27FC236}">
                <a16:creationId xmlns:a16="http://schemas.microsoft.com/office/drawing/2014/main" id="{74FB2EDD-0ABA-B68C-F52B-CDED6BC1D67B}"/>
              </a:ext>
            </a:extLst>
          </p:cNvPr>
          <p:cNvSpPr txBox="1"/>
          <p:nvPr/>
        </p:nvSpPr>
        <p:spPr>
          <a:xfrm>
            <a:off x="336032" y="4058379"/>
            <a:ext cx="2862103" cy="261610"/>
          </a:xfrm>
          <a:prstGeom prst="rect">
            <a:avLst/>
          </a:prstGeom>
          <a:noFill/>
          <a:ln>
            <a:noFill/>
          </a:ln>
        </p:spPr>
        <p:txBody>
          <a:bodyPr wrap="square">
            <a:spAutoFit/>
          </a:bodyPr>
          <a:lstStyle/>
          <a:p>
            <a:r>
              <a:rPr lang="es-ES" sz="1100" b="1" dirty="0">
                <a:solidFill>
                  <a:schemeClr val="accent1">
                    <a:lumMod val="75000"/>
                  </a:schemeClr>
                </a:solidFill>
                <a:latin typeface="Roboto" panose="02000000000000000000" pitchFamily="2" charset="0"/>
                <a:cs typeface="Arial" panose="020B0604020202020204" pitchFamily="34" charset="0"/>
              </a:rPr>
              <a:t>7.5 XG BOOST</a:t>
            </a:r>
            <a:endParaRPr lang="es-ES_tradnl" sz="1100" b="1" dirty="0">
              <a:solidFill>
                <a:schemeClr val="accent1">
                  <a:lumMod val="75000"/>
                </a:schemeClr>
              </a:solidFill>
            </a:endParaRPr>
          </a:p>
        </p:txBody>
      </p:sp>
      <p:sp>
        <p:nvSpPr>
          <p:cNvPr id="23" name="CuadroTexto 22">
            <a:extLst>
              <a:ext uri="{FF2B5EF4-FFF2-40B4-BE49-F238E27FC236}">
                <a16:creationId xmlns:a16="http://schemas.microsoft.com/office/drawing/2014/main" id="{797E3652-CB44-9BFA-F15C-CB481E945D86}"/>
              </a:ext>
            </a:extLst>
          </p:cNvPr>
          <p:cNvSpPr txBox="1"/>
          <p:nvPr/>
        </p:nvSpPr>
        <p:spPr>
          <a:xfrm>
            <a:off x="344419" y="5891482"/>
            <a:ext cx="4314947" cy="430887"/>
          </a:xfrm>
          <a:prstGeom prst="rect">
            <a:avLst/>
          </a:prstGeom>
          <a:noFill/>
        </p:spPr>
        <p:txBody>
          <a:bodyPr wrap="square" rtlCol="0">
            <a:spAutoFit/>
          </a:bodyPr>
          <a:lstStyle/>
          <a:p>
            <a:pPr algn="just">
              <a:spcBef>
                <a:spcPts val="300"/>
              </a:spcBef>
            </a:pP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Se concluye</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que los modelos XG Boost trabajan bien en predicción, aun teniendo outliers en los datos</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a:t>
            </a:r>
            <a:endParaRPr lang="es-ES" sz="1100" dirty="0">
              <a:solidFill>
                <a:schemeClr val="tx1">
                  <a:lumMod val="75000"/>
                  <a:lumOff val="25000"/>
                </a:schemeClr>
              </a:solidFill>
              <a:latin typeface="Roboto" panose="02000000000000000000" pitchFamily="2" charset="0"/>
              <a:cs typeface="Arial" panose="020B0604020202020204" pitchFamily="34" charset="0"/>
            </a:endParaRPr>
          </a:p>
        </p:txBody>
      </p:sp>
      <p:sp>
        <p:nvSpPr>
          <p:cNvPr id="24" name="CuadroTexto 23">
            <a:extLst>
              <a:ext uri="{FF2B5EF4-FFF2-40B4-BE49-F238E27FC236}">
                <a16:creationId xmlns:a16="http://schemas.microsoft.com/office/drawing/2014/main" id="{E6ADBEB3-BD14-0723-F30F-D340BAC52103}"/>
              </a:ext>
            </a:extLst>
          </p:cNvPr>
          <p:cNvSpPr txBox="1"/>
          <p:nvPr/>
        </p:nvSpPr>
        <p:spPr>
          <a:xfrm>
            <a:off x="5289165" y="1357658"/>
            <a:ext cx="4314947" cy="600164"/>
          </a:xfrm>
          <a:prstGeom prst="rect">
            <a:avLst/>
          </a:prstGeom>
          <a:noFill/>
        </p:spPr>
        <p:txBody>
          <a:bodyPr wrap="square" rtlCol="0">
            <a:spAutoFit/>
          </a:bodyPr>
          <a:lstStyle/>
          <a:p>
            <a:pPr algn="just">
              <a:spcBef>
                <a:spcPts val="300"/>
              </a:spcBef>
            </a:pPr>
            <a:r>
              <a:rPr lang="es-ES" sz="1100" dirty="0">
                <a:solidFill>
                  <a:schemeClr val="tx1">
                    <a:lumMod val="75000"/>
                    <a:lumOff val="25000"/>
                  </a:schemeClr>
                </a:solidFill>
                <a:latin typeface="Roboto" panose="02000000000000000000" pitchFamily="2" charset="0"/>
                <a:ea typeface="Calibri" panose="020F0502020204030204" pitchFamily="34" charset="0"/>
                <a:cs typeface="Arial" panose="020B0604020202020204" pitchFamily="34" charset="0"/>
              </a:rPr>
              <a:t>S</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e ha optado por crear numerosas variantes, modificando tanto el número de capas ocultas dentro de los modelos, como el número de neuronas que forman en cada una de esas capas</a:t>
            </a:r>
            <a:endParaRPr lang="es-ES" sz="1100" dirty="0">
              <a:solidFill>
                <a:schemeClr val="tx1">
                  <a:lumMod val="75000"/>
                  <a:lumOff val="25000"/>
                </a:schemeClr>
              </a:solidFill>
              <a:latin typeface="Roboto" panose="02000000000000000000" pitchFamily="2" charset="0"/>
              <a:cs typeface="Arial" panose="020B0604020202020204" pitchFamily="34" charset="0"/>
            </a:endParaRPr>
          </a:p>
        </p:txBody>
      </p:sp>
      <p:sp>
        <p:nvSpPr>
          <p:cNvPr id="25" name="CuadroTexto 24">
            <a:extLst>
              <a:ext uri="{FF2B5EF4-FFF2-40B4-BE49-F238E27FC236}">
                <a16:creationId xmlns:a16="http://schemas.microsoft.com/office/drawing/2014/main" id="{B721E9D0-255F-8413-2700-8859C5B94396}"/>
              </a:ext>
            </a:extLst>
          </p:cNvPr>
          <p:cNvSpPr txBox="1"/>
          <p:nvPr/>
        </p:nvSpPr>
        <p:spPr>
          <a:xfrm>
            <a:off x="5280299" y="1082942"/>
            <a:ext cx="2862103" cy="261610"/>
          </a:xfrm>
          <a:prstGeom prst="rect">
            <a:avLst/>
          </a:prstGeom>
          <a:noFill/>
          <a:ln>
            <a:noFill/>
          </a:ln>
        </p:spPr>
        <p:txBody>
          <a:bodyPr wrap="square">
            <a:spAutoFit/>
          </a:bodyPr>
          <a:lstStyle/>
          <a:p>
            <a:r>
              <a:rPr lang="es-ES" sz="1100" b="1" dirty="0">
                <a:solidFill>
                  <a:schemeClr val="accent1">
                    <a:lumMod val="75000"/>
                  </a:schemeClr>
                </a:solidFill>
                <a:latin typeface="Roboto" panose="02000000000000000000" pitchFamily="2" charset="0"/>
                <a:cs typeface="Arial" panose="020B0604020202020204" pitchFamily="34" charset="0"/>
              </a:rPr>
              <a:t>7.6 RED NEURONAL</a:t>
            </a:r>
            <a:endParaRPr lang="es-ES_tradnl" sz="1100" b="1" dirty="0">
              <a:solidFill>
                <a:schemeClr val="accent1">
                  <a:lumMod val="75000"/>
                </a:schemeClr>
              </a:solidFill>
            </a:endParaRPr>
          </a:p>
        </p:txBody>
      </p:sp>
      <p:sp>
        <p:nvSpPr>
          <p:cNvPr id="27" name="CuadroTexto 26">
            <a:extLst>
              <a:ext uri="{FF2B5EF4-FFF2-40B4-BE49-F238E27FC236}">
                <a16:creationId xmlns:a16="http://schemas.microsoft.com/office/drawing/2014/main" id="{6CE5E043-A38B-FFB3-C484-46B45C29969D}"/>
              </a:ext>
            </a:extLst>
          </p:cNvPr>
          <p:cNvSpPr txBox="1"/>
          <p:nvPr/>
        </p:nvSpPr>
        <p:spPr>
          <a:xfrm>
            <a:off x="5293119" y="4839567"/>
            <a:ext cx="4314947" cy="1485022"/>
          </a:xfrm>
          <a:prstGeom prst="rect">
            <a:avLst/>
          </a:prstGeom>
          <a:noFill/>
        </p:spPr>
        <p:txBody>
          <a:bodyPr wrap="square" rtlCol="0">
            <a:spAutoFit/>
          </a:bodyPr>
          <a:lstStyle/>
          <a:p>
            <a:pPr algn="just">
              <a:spcBef>
                <a:spcPts val="300"/>
              </a:spcBef>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De todas estas variantes creadas las</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5 que mejor resultados han logrado están formadas por 3 capas </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(1 de entrada, 1 oculta y 1 de salida), esto es,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las más simples de todas las configuraciones</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También se puede observar que, las redes con mayor número de capas y neuronas son las que peor se han comportado.</a:t>
            </a:r>
          </a:p>
          <a:p>
            <a:pPr algn="just">
              <a:spcBef>
                <a:spcPts val="300"/>
              </a:spcBef>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En cuanto a la división de los datos, claramente el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porcentaje 70-30% obtiene mejores resultados</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habiendo 6 de sus modelos, en las 7 primeras posiciones.</a:t>
            </a:r>
            <a:endParaRPr lang="es-ES" sz="1100" dirty="0">
              <a:solidFill>
                <a:schemeClr val="tx1">
                  <a:lumMod val="75000"/>
                  <a:lumOff val="25000"/>
                </a:schemeClr>
              </a:solidFill>
              <a:latin typeface="Roboto" panose="02000000000000000000" pitchFamily="2" charset="0"/>
              <a:cs typeface="Arial" panose="020B0604020202020204" pitchFamily="34" charset="0"/>
            </a:endParaRPr>
          </a:p>
        </p:txBody>
      </p:sp>
      <p:sp>
        <p:nvSpPr>
          <p:cNvPr id="2" name="CuadroTexto 1">
            <a:extLst>
              <a:ext uri="{FF2B5EF4-FFF2-40B4-BE49-F238E27FC236}">
                <a16:creationId xmlns:a16="http://schemas.microsoft.com/office/drawing/2014/main" id="{49DA0D78-ABE9-A3C5-39B1-EBA33A86C96D}"/>
              </a:ext>
            </a:extLst>
          </p:cNvPr>
          <p:cNvSpPr txBox="1"/>
          <p:nvPr/>
        </p:nvSpPr>
        <p:spPr>
          <a:xfrm>
            <a:off x="355517" y="1357250"/>
            <a:ext cx="4314947" cy="261610"/>
          </a:xfrm>
          <a:prstGeom prst="rect">
            <a:avLst/>
          </a:prstGeom>
          <a:noFill/>
        </p:spPr>
        <p:txBody>
          <a:bodyPr wrap="square" rtlCol="0">
            <a:spAutoFit/>
          </a:bodyPr>
          <a:lstStyle/>
          <a:p>
            <a:pPr>
              <a:spcBef>
                <a:spcPts val="300"/>
              </a:spcBef>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Se han establecido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4 variantes </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con los siguientes resultados:</a:t>
            </a:r>
            <a:endParaRPr lang="es-ES" sz="1100" dirty="0">
              <a:solidFill>
                <a:schemeClr val="tx1">
                  <a:lumMod val="75000"/>
                  <a:lumOff val="25000"/>
                </a:schemeClr>
              </a:solidFill>
              <a:latin typeface="Roboto" panose="02000000000000000000" pitchFamily="2" charset="0"/>
              <a:cs typeface="Arial" panose="020B0604020202020204" pitchFamily="34" charset="0"/>
            </a:endParaRPr>
          </a:p>
        </p:txBody>
      </p:sp>
      <p:sp>
        <p:nvSpPr>
          <p:cNvPr id="6" name="CuadroTexto 5">
            <a:extLst>
              <a:ext uri="{FF2B5EF4-FFF2-40B4-BE49-F238E27FC236}">
                <a16:creationId xmlns:a16="http://schemas.microsoft.com/office/drawing/2014/main" id="{9B3AD010-342E-013F-F5A3-F737D95EF2FE}"/>
              </a:ext>
            </a:extLst>
          </p:cNvPr>
          <p:cNvSpPr txBox="1"/>
          <p:nvPr/>
        </p:nvSpPr>
        <p:spPr>
          <a:xfrm>
            <a:off x="355038" y="2875632"/>
            <a:ext cx="4314947" cy="938719"/>
          </a:xfrm>
          <a:prstGeom prst="rect">
            <a:avLst/>
          </a:prstGeom>
          <a:noFill/>
        </p:spPr>
        <p:txBody>
          <a:bodyPr wrap="square" rtlCol="0">
            <a:spAutoFit/>
          </a:bodyPr>
          <a:lstStyle/>
          <a:p>
            <a:pPr algn="just">
              <a:spcBef>
                <a:spcPts val="300"/>
              </a:spcBef>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Las cuatro variantes creadas han mostrado una gran igualdad.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Los valores obtenidos son aceptables, aunque sus resultados sean inferiores a otros. </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También</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se puede concluir que los modelos random forest trabajan bien en predicción, aun teniendo outliers en los datos</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a:t>
            </a:r>
            <a:endParaRPr lang="es-ES" sz="1100" dirty="0">
              <a:solidFill>
                <a:schemeClr val="tx1">
                  <a:lumMod val="75000"/>
                  <a:lumOff val="25000"/>
                </a:schemeClr>
              </a:solidFill>
              <a:latin typeface="Roboto" panose="02000000000000000000" pitchFamily="2" charset="0"/>
              <a:cs typeface="Arial" panose="020B0604020202020204" pitchFamily="34" charset="0"/>
            </a:endParaRPr>
          </a:p>
        </p:txBody>
      </p:sp>
      <p:pic>
        <p:nvPicPr>
          <p:cNvPr id="21" name="Imagen 20">
            <a:extLst>
              <a:ext uri="{FF2B5EF4-FFF2-40B4-BE49-F238E27FC236}">
                <a16:creationId xmlns:a16="http://schemas.microsoft.com/office/drawing/2014/main" id="{E226E24B-EB04-EA84-19EB-0C9D12402A75}"/>
              </a:ext>
            </a:extLst>
          </p:cNvPr>
          <p:cNvPicPr>
            <a:picLocks noChangeAspect="1"/>
          </p:cNvPicPr>
          <p:nvPr/>
        </p:nvPicPr>
        <p:blipFill>
          <a:blip r:embed="rId2"/>
          <a:stretch>
            <a:fillRect/>
          </a:stretch>
        </p:blipFill>
        <p:spPr>
          <a:xfrm>
            <a:off x="451571" y="1715118"/>
            <a:ext cx="4104083" cy="1077090"/>
          </a:xfrm>
          <a:prstGeom prst="rect">
            <a:avLst/>
          </a:prstGeom>
        </p:spPr>
      </p:pic>
      <p:pic>
        <p:nvPicPr>
          <p:cNvPr id="34" name="Imagen 33">
            <a:extLst>
              <a:ext uri="{FF2B5EF4-FFF2-40B4-BE49-F238E27FC236}">
                <a16:creationId xmlns:a16="http://schemas.microsoft.com/office/drawing/2014/main" id="{C7043A87-421C-E760-7B63-467B6EFDC9B6}"/>
              </a:ext>
            </a:extLst>
          </p:cNvPr>
          <p:cNvPicPr>
            <a:picLocks noChangeAspect="1"/>
          </p:cNvPicPr>
          <p:nvPr/>
        </p:nvPicPr>
        <p:blipFill>
          <a:blip r:embed="rId3"/>
          <a:stretch>
            <a:fillRect/>
          </a:stretch>
        </p:blipFill>
        <p:spPr>
          <a:xfrm>
            <a:off x="446806" y="4711166"/>
            <a:ext cx="4104000" cy="1077068"/>
          </a:xfrm>
          <a:prstGeom prst="rect">
            <a:avLst/>
          </a:prstGeom>
        </p:spPr>
      </p:pic>
      <p:pic>
        <p:nvPicPr>
          <p:cNvPr id="39" name="Imagen 38">
            <a:extLst>
              <a:ext uri="{FF2B5EF4-FFF2-40B4-BE49-F238E27FC236}">
                <a16:creationId xmlns:a16="http://schemas.microsoft.com/office/drawing/2014/main" id="{E1E840AE-BA83-0CE8-CBDB-02FA8516D280}"/>
              </a:ext>
            </a:extLst>
          </p:cNvPr>
          <p:cNvPicPr>
            <a:picLocks noChangeAspect="1"/>
          </p:cNvPicPr>
          <p:nvPr/>
        </p:nvPicPr>
        <p:blipFill>
          <a:blip r:embed="rId4"/>
          <a:stretch>
            <a:fillRect/>
          </a:stretch>
        </p:blipFill>
        <p:spPr>
          <a:xfrm>
            <a:off x="5297917" y="2025176"/>
            <a:ext cx="4320000" cy="2738520"/>
          </a:xfrm>
          <a:prstGeom prst="rect">
            <a:avLst/>
          </a:prstGeom>
        </p:spPr>
      </p:pic>
      <p:cxnSp>
        <p:nvCxnSpPr>
          <p:cNvPr id="44" name="Conector recto 43">
            <a:extLst>
              <a:ext uri="{FF2B5EF4-FFF2-40B4-BE49-F238E27FC236}">
                <a16:creationId xmlns:a16="http://schemas.microsoft.com/office/drawing/2014/main" id="{767A2CC7-89C9-FC25-4FDB-A8E6465C3F03}"/>
              </a:ext>
            </a:extLst>
          </p:cNvPr>
          <p:cNvCxnSpPr/>
          <p:nvPr/>
        </p:nvCxnSpPr>
        <p:spPr>
          <a:xfrm>
            <a:off x="260201" y="6489227"/>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45" name="Conector recto 44">
            <a:extLst>
              <a:ext uri="{FF2B5EF4-FFF2-40B4-BE49-F238E27FC236}">
                <a16:creationId xmlns:a16="http://schemas.microsoft.com/office/drawing/2014/main" id="{22D1F3A4-2F0F-52B8-11F5-375A196FF404}"/>
              </a:ext>
            </a:extLst>
          </p:cNvPr>
          <p:cNvCxnSpPr/>
          <p:nvPr/>
        </p:nvCxnSpPr>
        <p:spPr>
          <a:xfrm>
            <a:off x="5202463" y="6489953"/>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46" name="Conector recto 45">
            <a:extLst>
              <a:ext uri="{FF2B5EF4-FFF2-40B4-BE49-F238E27FC236}">
                <a16:creationId xmlns:a16="http://schemas.microsoft.com/office/drawing/2014/main" id="{FD133F5C-2B28-9D37-A6E8-A05A00B17EEC}"/>
              </a:ext>
            </a:extLst>
          </p:cNvPr>
          <p:cNvCxnSpPr/>
          <p:nvPr/>
        </p:nvCxnSpPr>
        <p:spPr>
          <a:xfrm>
            <a:off x="266806" y="945755"/>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47" name="Conector recto 46">
            <a:extLst>
              <a:ext uri="{FF2B5EF4-FFF2-40B4-BE49-F238E27FC236}">
                <a16:creationId xmlns:a16="http://schemas.microsoft.com/office/drawing/2014/main" id="{29751427-777D-B1B6-CAEE-3F44726FE8E3}"/>
              </a:ext>
            </a:extLst>
          </p:cNvPr>
          <p:cNvCxnSpPr/>
          <p:nvPr/>
        </p:nvCxnSpPr>
        <p:spPr>
          <a:xfrm>
            <a:off x="5209068" y="946481"/>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pic>
        <p:nvPicPr>
          <p:cNvPr id="48" name="Imagen 47" descr="Resultado de imagen de imf business logo">
            <a:extLst>
              <a:ext uri="{FF2B5EF4-FFF2-40B4-BE49-F238E27FC236}">
                <a16:creationId xmlns:a16="http://schemas.microsoft.com/office/drawing/2014/main" id="{BC3CD284-60F5-0F83-E99B-DD2FC8AC3CC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129" y="264495"/>
            <a:ext cx="1144878" cy="432000"/>
          </a:xfrm>
          <a:prstGeom prst="rect">
            <a:avLst/>
          </a:prstGeom>
          <a:noFill/>
          <a:ln>
            <a:noFill/>
          </a:ln>
        </p:spPr>
      </p:pic>
      <p:sp>
        <p:nvSpPr>
          <p:cNvPr id="49" name="Rectangle 2">
            <a:extLst>
              <a:ext uri="{FF2B5EF4-FFF2-40B4-BE49-F238E27FC236}">
                <a16:creationId xmlns:a16="http://schemas.microsoft.com/office/drawing/2014/main" id="{6089DE54-D048-2BEB-E9F3-270A615EF027}"/>
              </a:ext>
            </a:extLst>
          </p:cNvPr>
          <p:cNvSpPr>
            <a:spLocks noChangeArrowheads="1"/>
          </p:cNvSpPr>
          <p:nvPr/>
        </p:nvSpPr>
        <p:spPr bwMode="auto">
          <a:xfrm>
            <a:off x="6830477" y="321274"/>
            <a:ext cx="28100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r" defTabSz="914400" eaLnBrk="0" fontAlgn="base" hangingPunct="0">
              <a:spcBef>
                <a:spcPct val="0"/>
              </a:spcBef>
              <a:spcAft>
                <a:spcPct val="0"/>
              </a:spcAft>
            </a:pPr>
            <a:r>
              <a:rPr kumimoji="0" lang="es-ES"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MODELOS PARA LA PREDICCION DEL PRECIO </a:t>
            </a:r>
          </a:p>
          <a:p>
            <a:pPr algn="r" defTabSz="914400" eaLnBrk="0" fontAlgn="base" hangingPunct="0">
              <a:spcBef>
                <a:spcPct val="0"/>
              </a:spcBef>
              <a:spcAft>
                <a:spcPct val="0"/>
              </a:spcAft>
            </a:pPr>
            <a:r>
              <a:rPr kumimoji="0" lang="es-ES"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DE LA ELECTRICIDAD  EN EL MERCADO ESPÑOL</a:t>
            </a:r>
            <a:r>
              <a:rPr kumimoji="0" lang="es-ES_tradnl"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 </a:t>
            </a:r>
          </a:p>
        </p:txBody>
      </p:sp>
    </p:spTree>
    <p:extLst>
      <p:ext uri="{BB962C8B-B14F-4D97-AF65-F5344CB8AC3E}">
        <p14:creationId xmlns:p14="http://schemas.microsoft.com/office/powerpoint/2010/main" val="3229102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2"/>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2" name="CuadroTexto 31">
            <a:extLst>
              <a:ext uri="{FF2B5EF4-FFF2-40B4-BE49-F238E27FC236}">
                <a16:creationId xmlns:a16="http://schemas.microsoft.com/office/drawing/2014/main" id="{0345E766-FC9C-91E8-A17C-71C5D92F06F5}"/>
              </a:ext>
            </a:extLst>
          </p:cNvPr>
          <p:cNvSpPr txBox="1"/>
          <p:nvPr/>
        </p:nvSpPr>
        <p:spPr>
          <a:xfrm>
            <a:off x="344644" y="1038641"/>
            <a:ext cx="2862103" cy="338554"/>
          </a:xfrm>
          <a:prstGeom prst="rect">
            <a:avLst/>
          </a:prstGeom>
          <a:noFill/>
          <a:ln>
            <a:noFill/>
          </a:ln>
        </p:spPr>
        <p:txBody>
          <a:bodyPr wrap="square">
            <a:spAutoFit/>
          </a:bodyPr>
          <a:lstStyle/>
          <a:p>
            <a:r>
              <a:rPr lang="es-ES" sz="1600" b="1" dirty="0">
                <a:solidFill>
                  <a:schemeClr val="accent1">
                    <a:lumMod val="75000"/>
                  </a:schemeClr>
                </a:solidFill>
                <a:latin typeface="Roboto" panose="02000000000000000000" pitchFamily="2" charset="0"/>
                <a:ea typeface="Calibri" panose="020F0502020204030204" pitchFamily="34" charset="0"/>
                <a:cs typeface="Arial" panose="020B0604020202020204" pitchFamily="34" charset="0"/>
              </a:rPr>
              <a:t>8</a:t>
            </a:r>
            <a:r>
              <a:rPr lang="es-ES" sz="1600" b="1" dirty="0">
                <a:solidFill>
                  <a:schemeClr val="accent1">
                    <a:lumMod val="75000"/>
                  </a:schemeClr>
                </a:solidFill>
                <a:effectLst/>
                <a:latin typeface="Roboto" panose="02000000000000000000" pitchFamily="2" charset="0"/>
                <a:ea typeface="Calibri" panose="020F0502020204030204" pitchFamily="34" charset="0"/>
                <a:cs typeface="Arial" panose="020B0604020202020204" pitchFamily="34" charset="0"/>
              </a:rPr>
              <a:t>. CONCLUSIONES</a:t>
            </a:r>
            <a:endParaRPr lang="es-ES_tradnl" sz="1600" b="1" dirty="0">
              <a:solidFill>
                <a:schemeClr val="accent1">
                  <a:lumMod val="75000"/>
                </a:schemeClr>
              </a:solidFill>
            </a:endParaRPr>
          </a:p>
        </p:txBody>
      </p:sp>
      <p:sp>
        <p:nvSpPr>
          <p:cNvPr id="76" name="CuadroTexto 75">
            <a:extLst>
              <a:ext uri="{FF2B5EF4-FFF2-40B4-BE49-F238E27FC236}">
                <a16:creationId xmlns:a16="http://schemas.microsoft.com/office/drawing/2014/main" id="{E96BD8D7-B7F3-1A04-EA2D-7085DD3CB0FD}"/>
              </a:ext>
            </a:extLst>
          </p:cNvPr>
          <p:cNvSpPr txBox="1"/>
          <p:nvPr/>
        </p:nvSpPr>
        <p:spPr>
          <a:xfrm>
            <a:off x="5286700" y="3711404"/>
            <a:ext cx="4323385" cy="2693045"/>
          </a:xfrm>
          <a:prstGeom prst="rect">
            <a:avLst/>
          </a:prstGeom>
          <a:noFill/>
        </p:spPr>
        <p:txBody>
          <a:bodyPr wrap="square" rtlCol="0">
            <a:spAutoFit/>
          </a:bodyPr>
          <a:lstStyle/>
          <a:p>
            <a:pPr algn="just">
              <a:spcBef>
                <a:spcPts val="600"/>
              </a:spcBef>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La clasificación nos revela que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los mejores modelos para predecir el precio de la electricidad en España </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son los</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k vecinos más cercanos, </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en los casos en que los</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outliers han sido eliminados</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a:t>
            </a:r>
          </a:p>
          <a:p>
            <a:pPr algn="just">
              <a:spcBef>
                <a:spcPts val="600"/>
              </a:spcBef>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El siguiente modelo ha sido claramente las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redes neuronales</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y dentro de ellas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las más simples</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(las que menos capas y neuronas tienen). Estas han tenido muy buenos valores de predicción, aunque a lo que se refiere a las métricas de errores, poseen valores más elevados que las dos mejores variantes de los modelos de KNN.</a:t>
            </a:r>
          </a:p>
          <a:p>
            <a:pPr algn="just">
              <a:spcBef>
                <a:spcPts val="600"/>
              </a:spcBef>
            </a:pPr>
            <a:r>
              <a:rPr lang="es-ES" sz="1100" dirty="0">
                <a:solidFill>
                  <a:schemeClr val="tx1">
                    <a:lumMod val="75000"/>
                    <a:lumOff val="25000"/>
                  </a:schemeClr>
                </a:solidFill>
                <a:latin typeface="Roboto" panose="02000000000000000000" pitchFamily="2" charset="0"/>
                <a:ea typeface="Calibri" panose="020F0502020204030204" pitchFamily="34" charset="0"/>
                <a:cs typeface="Arial" panose="020B0604020202020204" pitchFamily="34" charset="0"/>
              </a:rPr>
              <a:t>Posteriormente están los algoritmos </a:t>
            </a:r>
            <a:r>
              <a:rPr lang="es-ES" sz="1100" b="1" dirty="0">
                <a:solidFill>
                  <a:schemeClr val="tx1">
                    <a:lumMod val="75000"/>
                    <a:lumOff val="25000"/>
                  </a:schemeClr>
                </a:solidFill>
                <a:latin typeface="Roboto" panose="02000000000000000000" pitchFamily="2" charset="0"/>
                <a:ea typeface="Calibri" panose="020F0502020204030204" pitchFamily="34" charset="0"/>
                <a:cs typeface="Arial" panose="020B0604020202020204" pitchFamily="34" charset="0"/>
              </a:rPr>
              <a:t>random forest</a:t>
            </a:r>
            <a:r>
              <a:rPr lang="es-ES" sz="1100" dirty="0">
                <a:solidFill>
                  <a:schemeClr val="tx1">
                    <a:lumMod val="75000"/>
                    <a:lumOff val="25000"/>
                  </a:schemeClr>
                </a:solidFill>
                <a:latin typeface="Roboto" panose="02000000000000000000" pitchFamily="2" charset="0"/>
                <a:ea typeface="Calibri" panose="020F0502020204030204" pitchFamily="34" charset="0"/>
                <a:cs typeface="Arial" panose="020B0604020202020204" pitchFamily="34" charset="0"/>
              </a:rPr>
              <a:t>, aunque no alcanzan los mejores resultados en precisión de las redes neuronales.</a:t>
            </a:r>
            <a:endPar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endParaRPr>
          </a:p>
          <a:p>
            <a:pPr algn="just">
              <a:spcBef>
                <a:spcPts val="600"/>
              </a:spcBef>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El resto de modelos, aunque tienen valores que pueden ser aceptables están claramente por debajo de los ya mencionados.</a:t>
            </a:r>
            <a:endParaRPr lang="es-ES_tradnl" sz="1100"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6" name="CuadroTexto 5">
            <a:extLst>
              <a:ext uri="{FF2B5EF4-FFF2-40B4-BE49-F238E27FC236}">
                <a16:creationId xmlns:a16="http://schemas.microsoft.com/office/drawing/2014/main" id="{D200CAAE-C69B-4C8E-8DF0-F7247C4EFAB5}"/>
              </a:ext>
            </a:extLst>
          </p:cNvPr>
          <p:cNvSpPr txBox="1"/>
          <p:nvPr/>
        </p:nvSpPr>
        <p:spPr>
          <a:xfrm>
            <a:off x="346157" y="1377195"/>
            <a:ext cx="4314947" cy="261610"/>
          </a:xfrm>
          <a:prstGeom prst="rect">
            <a:avLst/>
          </a:prstGeom>
          <a:noFill/>
        </p:spPr>
        <p:txBody>
          <a:bodyPr wrap="square" rtlCol="0">
            <a:spAutoFit/>
          </a:bodyPr>
          <a:lstStyle/>
          <a:p>
            <a:pPr>
              <a:spcBef>
                <a:spcPts val="300"/>
              </a:spcBef>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Los resultados obtenidos de todos los modelos creados han sido:</a:t>
            </a:r>
            <a:endParaRPr lang="es-ES" sz="1100" dirty="0">
              <a:solidFill>
                <a:schemeClr val="tx1">
                  <a:lumMod val="75000"/>
                  <a:lumOff val="25000"/>
                </a:schemeClr>
              </a:solidFill>
              <a:latin typeface="Roboto" panose="02000000000000000000" pitchFamily="2" charset="0"/>
              <a:cs typeface="Arial" panose="020B0604020202020204" pitchFamily="34" charset="0"/>
            </a:endParaRPr>
          </a:p>
        </p:txBody>
      </p:sp>
      <p:pic>
        <p:nvPicPr>
          <p:cNvPr id="9" name="Imagen 8">
            <a:extLst>
              <a:ext uri="{FF2B5EF4-FFF2-40B4-BE49-F238E27FC236}">
                <a16:creationId xmlns:a16="http://schemas.microsoft.com/office/drawing/2014/main" id="{5032579A-F0AB-9B2B-86FB-E0650E694306}"/>
              </a:ext>
            </a:extLst>
          </p:cNvPr>
          <p:cNvPicPr>
            <a:picLocks noChangeAspect="1"/>
          </p:cNvPicPr>
          <p:nvPr/>
        </p:nvPicPr>
        <p:blipFill>
          <a:blip r:embed="rId2"/>
          <a:stretch>
            <a:fillRect/>
          </a:stretch>
        </p:blipFill>
        <p:spPr>
          <a:xfrm>
            <a:off x="349985" y="1700684"/>
            <a:ext cx="4320000" cy="4604579"/>
          </a:xfrm>
          <a:prstGeom prst="rect">
            <a:avLst/>
          </a:prstGeom>
        </p:spPr>
      </p:pic>
      <p:pic>
        <p:nvPicPr>
          <p:cNvPr id="10" name="Imagen 9">
            <a:extLst>
              <a:ext uri="{FF2B5EF4-FFF2-40B4-BE49-F238E27FC236}">
                <a16:creationId xmlns:a16="http://schemas.microsoft.com/office/drawing/2014/main" id="{FDC715A0-0692-B2B3-33B2-85648BBB4709}"/>
              </a:ext>
            </a:extLst>
          </p:cNvPr>
          <p:cNvPicPr>
            <a:picLocks noChangeAspect="1"/>
          </p:cNvPicPr>
          <p:nvPr/>
        </p:nvPicPr>
        <p:blipFill>
          <a:blip r:embed="rId3"/>
          <a:stretch>
            <a:fillRect/>
          </a:stretch>
        </p:blipFill>
        <p:spPr>
          <a:xfrm>
            <a:off x="5286135" y="1122549"/>
            <a:ext cx="4320000" cy="2537883"/>
          </a:xfrm>
          <a:prstGeom prst="rect">
            <a:avLst/>
          </a:prstGeom>
        </p:spPr>
      </p:pic>
      <p:cxnSp>
        <p:nvCxnSpPr>
          <p:cNvPr id="27" name="Conector recto 26">
            <a:extLst>
              <a:ext uri="{FF2B5EF4-FFF2-40B4-BE49-F238E27FC236}">
                <a16:creationId xmlns:a16="http://schemas.microsoft.com/office/drawing/2014/main" id="{DC5701C8-8640-E8CC-0EA7-6E9BDBA95599}"/>
              </a:ext>
            </a:extLst>
          </p:cNvPr>
          <p:cNvCxnSpPr/>
          <p:nvPr/>
        </p:nvCxnSpPr>
        <p:spPr>
          <a:xfrm>
            <a:off x="260201" y="6489227"/>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115E1BC1-FE69-B5B4-497C-4BEA29AD6C62}"/>
              </a:ext>
            </a:extLst>
          </p:cNvPr>
          <p:cNvCxnSpPr/>
          <p:nvPr/>
        </p:nvCxnSpPr>
        <p:spPr>
          <a:xfrm>
            <a:off x="5202463" y="6489953"/>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29" name="Conector recto 28">
            <a:extLst>
              <a:ext uri="{FF2B5EF4-FFF2-40B4-BE49-F238E27FC236}">
                <a16:creationId xmlns:a16="http://schemas.microsoft.com/office/drawing/2014/main" id="{996B32DF-6C36-76F1-58BF-0409792C912D}"/>
              </a:ext>
            </a:extLst>
          </p:cNvPr>
          <p:cNvCxnSpPr/>
          <p:nvPr/>
        </p:nvCxnSpPr>
        <p:spPr>
          <a:xfrm>
            <a:off x="266806" y="945755"/>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30" name="Conector recto 29">
            <a:extLst>
              <a:ext uri="{FF2B5EF4-FFF2-40B4-BE49-F238E27FC236}">
                <a16:creationId xmlns:a16="http://schemas.microsoft.com/office/drawing/2014/main" id="{696AA1E5-DE39-8ECD-0FA3-5A7E5DEDBF36}"/>
              </a:ext>
            </a:extLst>
          </p:cNvPr>
          <p:cNvCxnSpPr/>
          <p:nvPr/>
        </p:nvCxnSpPr>
        <p:spPr>
          <a:xfrm>
            <a:off x="5209068" y="946481"/>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pic>
        <p:nvPicPr>
          <p:cNvPr id="31" name="Imagen 30" descr="Resultado de imagen de imf business logo">
            <a:extLst>
              <a:ext uri="{FF2B5EF4-FFF2-40B4-BE49-F238E27FC236}">
                <a16:creationId xmlns:a16="http://schemas.microsoft.com/office/drawing/2014/main" id="{65DAB40D-DF97-D193-2228-55268FB2738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129" y="264495"/>
            <a:ext cx="1144878" cy="432000"/>
          </a:xfrm>
          <a:prstGeom prst="rect">
            <a:avLst/>
          </a:prstGeom>
          <a:noFill/>
          <a:ln>
            <a:noFill/>
          </a:ln>
        </p:spPr>
      </p:pic>
      <p:sp>
        <p:nvSpPr>
          <p:cNvPr id="33" name="Rectangle 2">
            <a:extLst>
              <a:ext uri="{FF2B5EF4-FFF2-40B4-BE49-F238E27FC236}">
                <a16:creationId xmlns:a16="http://schemas.microsoft.com/office/drawing/2014/main" id="{F08308DE-B55F-C2E8-C8CC-DE01C30F0BE7}"/>
              </a:ext>
            </a:extLst>
          </p:cNvPr>
          <p:cNvSpPr>
            <a:spLocks noChangeArrowheads="1"/>
          </p:cNvSpPr>
          <p:nvPr/>
        </p:nvSpPr>
        <p:spPr bwMode="auto">
          <a:xfrm>
            <a:off x="6830477" y="321274"/>
            <a:ext cx="28100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r" defTabSz="914400" eaLnBrk="0" fontAlgn="base" hangingPunct="0">
              <a:spcBef>
                <a:spcPct val="0"/>
              </a:spcBef>
              <a:spcAft>
                <a:spcPct val="0"/>
              </a:spcAft>
            </a:pPr>
            <a:r>
              <a:rPr kumimoji="0" lang="es-ES"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MODELOS PARA LA PREDICCION DEL PRECIO </a:t>
            </a:r>
          </a:p>
          <a:p>
            <a:pPr algn="r" defTabSz="914400" eaLnBrk="0" fontAlgn="base" hangingPunct="0">
              <a:spcBef>
                <a:spcPct val="0"/>
              </a:spcBef>
              <a:spcAft>
                <a:spcPct val="0"/>
              </a:spcAft>
            </a:pPr>
            <a:r>
              <a:rPr kumimoji="0" lang="es-ES"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DE LA ELECTRICIDAD  EN EL MERCADO ESPÑOL</a:t>
            </a:r>
            <a:r>
              <a:rPr kumimoji="0" lang="es-ES_tradnl"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 </a:t>
            </a:r>
          </a:p>
        </p:txBody>
      </p:sp>
    </p:spTree>
    <p:extLst>
      <p:ext uri="{BB962C8B-B14F-4D97-AF65-F5344CB8AC3E}">
        <p14:creationId xmlns:p14="http://schemas.microsoft.com/office/powerpoint/2010/main" val="231784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2"/>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D2B6341-D656-121F-3034-138A4FEF31EE}"/>
              </a:ext>
            </a:extLst>
          </p:cNvPr>
          <p:cNvSpPr txBox="1"/>
          <p:nvPr/>
        </p:nvSpPr>
        <p:spPr>
          <a:xfrm>
            <a:off x="5298163" y="1424820"/>
            <a:ext cx="4314947" cy="3062377"/>
          </a:xfrm>
          <a:prstGeom prst="rect">
            <a:avLst/>
          </a:prstGeom>
          <a:noFill/>
        </p:spPr>
        <p:txBody>
          <a:bodyPr wrap="square" rtlCol="0">
            <a:spAutoFit/>
          </a:bodyPr>
          <a:lstStyle/>
          <a:p>
            <a:pPr algn="just">
              <a:spcBef>
                <a:spcPts val="600"/>
              </a:spcBef>
              <a:spcAft>
                <a:spcPts val="600"/>
              </a:spcAft>
            </a:pPr>
            <a:r>
              <a:rPr lang="es-ES_tradnl" sz="1100" b="1"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Se ha logrado el objetivo marcado de desarrollar algoritmos capaces de predecir los precios de la energía eléctrica en el mercado español, con valores de error (MAPE) dentro de los varemos establecidos en estudios especializados en la materia.</a:t>
            </a:r>
          </a:p>
          <a:p>
            <a:pPr algn="just">
              <a:spcBef>
                <a:spcPts val="600"/>
              </a:spcBef>
              <a:spcAft>
                <a:spcPts val="600"/>
              </a:spcAft>
            </a:pPr>
            <a:endParaRPr lang="es-ES_tradnl" sz="1100" b="1" dirty="0">
              <a:solidFill>
                <a:schemeClr val="tx1">
                  <a:lumMod val="75000"/>
                  <a:lumOff val="25000"/>
                </a:schemeClr>
              </a:solidFill>
              <a:latin typeface="Roboto" panose="02000000000000000000" pitchFamily="2" charset="0"/>
              <a:ea typeface="Times New Roman" panose="02020603050405020304" pitchFamily="18" charset="0"/>
              <a:cs typeface="Arial" panose="020B0604020202020204" pitchFamily="34" charset="0"/>
            </a:endParaRPr>
          </a:p>
          <a:p>
            <a:pPr algn="just">
              <a:spcBef>
                <a:spcPts val="600"/>
              </a:spcBef>
              <a:spcAft>
                <a:spcPts val="600"/>
              </a:spcAft>
            </a:pPr>
            <a:endParaRPr lang="es-ES_tradnl" sz="1100" b="1"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endParaRPr>
          </a:p>
          <a:p>
            <a:pPr algn="just">
              <a:spcBef>
                <a:spcPts val="600"/>
              </a:spcBef>
              <a:spcAft>
                <a:spcPts val="600"/>
              </a:spcAft>
            </a:pPr>
            <a:endParaRPr lang="es-ES_tradnl"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endParaRPr>
          </a:p>
          <a:p>
            <a:pPr algn="just">
              <a:spcBef>
                <a:spcPts val="600"/>
              </a:spcBef>
              <a:spcAft>
                <a:spcPts val="600"/>
              </a:spcAft>
            </a:pPr>
            <a:endPar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endParaRPr>
          </a:p>
          <a:p>
            <a:pPr algn="just">
              <a:spcBef>
                <a:spcPts val="600"/>
              </a:spcBef>
              <a:spcAft>
                <a:spcPts val="600"/>
              </a:spcAft>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Estos modelos han sido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2 algoritmos basados en</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k vecinos más cercanos </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y otros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2 basados en regresión lineal múltiple, habiéndose eliminado en los 4 casos los valores anormales</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presentando los primeros un nivel de precisión muy alto y los segundos, aceptable.</a:t>
            </a:r>
            <a:endParaRPr lang="es-ES" sz="1100" dirty="0">
              <a:solidFill>
                <a:schemeClr val="tx1">
                  <a:lumMod val="75000"/>
                  <a:lumOff val="25000"/>
                </a:schemeClr>
              </a:solidFill>
              <a:latin typeface="Roboto" panose="02000000000000000000" pitchFamily="2" charset="0"/>
              <a:cs typeface="Arial" panose="020B0604020202020204" pitchFamily="34" charset="0"/>
            </a:endParaRPr>
          </a:p>
        </p:txBody>
      </p:sp>
      <p:pic>
        <p:nvPicPr>
          <p:cNvPr id="3" name="Imagen 2">
            <a:extLst>
              <a:ext uri="{FF2B5EF4-FFF2-40B4-BE49-F238E27FC236}">
                <a16:creationId xmlns:a16="http://schemas.microsoft.com/office/drawing/2014/main" id="{510DD402-CAC0-4F01-B7E8-E0295C6FB77D}"/>
              </a:ext>
            </a:extLst>
          </p:cNvPr>
          <p:cNvPicPr>
            <a:picLocks noChangeAspect="1"/>
          </p:cNvPicPr>
          <p:nvPr/>
        </p:nvPicPr>
        <p:blipFill>
          <a:blip r:embed="rId2"/>
          <a:stretch>
            <a:fillRect/>
          </a:stretch>
        </p:blipFill>
        <p:spPr>
          <a:xfrm>
            <a:off x="5301448" y="2427703"/>
            <a:ext cx="4320000" cy="811749"/>
          </a:xfrm>
          <a:prstGeom prst="rect">
            <a:avLst/>
          </a:prstGeom>
        </p:spPr>
      </p:pic>
      <p:sp>
        <p:nvSpPr>
          <p:cNvPr id="9" name="CuadroTexto 8">
            <a:extLst>
              <a:ext uri="{FF2B5EF4-FFF2-40B4-BE49-F238E27FC236}">
                <a16:creationId xmlns:a16="http://schemas.microsoft.com/office/drawing/2014/main" id="{626D0313-D525-4678-FB95-6BECDA246688}"/>
              </a:ext>
            </a:extLst>
          </p:cNvPr>
          <p:cNvSpPr txBox="1"/>
          <p:nvPr/>
        </p:nvSpPr>
        <p:spPr>
          <a:xfrm>
            <a:off x="5298606" y="1113398"/>
            <a:ext cx="2862103" cy="261610"/>
          </a:xfrm>
          <a:prstGeom prst="rect">
            <a:avLst/>
          </a:prstGeom>
          <a:noFill/>
          <a:ln>
            <a:noFill/>
          </a:ln>
        </p:spPr>
        <p:txBody>
          <a:bodyPr wrap="square">
            <a:spAutoFit/>
          </a:bodyPr>
          <a:lstStyle/>
          <a:p>
            <a:r>
              <a:rPr lang="es-ES" sz="1100" b="1" dirty="0">
                <a:solidFill>
                  <a:schemeClr val="accent1">
                    <a:lumMod val="75000"/>
                  </a:schemeClr>
                </a:solidFill>
                <a:latin typeface="Roboto" panose="02000000000000000000" pitchFamily="2" charset="0"/>
                <a:cs typeface="Arial" panose="020B0604020202020204" pitchFamily="34" charset="0"/>
              </a:rPr>
              <a:t>8.1 CONCLUSION FINAL</a:t>
            </a:r>
            <a:endParaRPr lang="es-ES_tradnl" sz="1100" b="1" dirty="0">
              <a:solidFill>
                <a:schemeClr val="accent1">
                  <a:lumMod val="75000"/>
                </a:schemeClr>
              </a:solidFill>
            </a:endParaRPr>
          </a:p>
        </p:txBody>
      </p:sp>
      <p:sp>
        <p:nvSpPr>
          <p:cNvPr id="10" name="CuadroTexto 9">
            <a:extLst>
              <a:ext uri="{FF2B5EF4-FFF2-40B4-BE49-F238E27FC236}">
                <a16:creationId xmlns:a16="http://schemas.microsoft.com/office/drawing/2014/main" id="{12214527-4DBE-973F-EDA0-4432C88F284B}"/>
              </a:ext>
            </a:extLst>
          </p:cNvPr>
          <p:cNvSpPr txBox="1"/>
          <p:nvPr/>
        </p:nvSpPr>
        <p:spPr>
          <a:xfrm>
            <a:off x="333662" y="1428348"/>
            <a:ext cx="4314947" cy="3431709"/>
          </a:xfrm>
          <a:prstGeom prst="rect">
            <a:avLst/>
          </a:prstGeom>
          <a:noFill/>
        </p:spPr>
        <p:txBody>
          <a:bodyPr wrap="square" rtlCol="0">
            <a:spAutoFit/>
          </a:bodyPr>
          <a:lstStyle/>
          <a:p>
            <a:pPr algn="just">
              <a:spcBef>
                <a:spcPts val="600"/>
              </a:spcBef>
            </a:pPr>
            <a:r>
              <a:rPr lang="es-ES_tradnl" sz="1100" b="1" dirty="0">
                <a:solidFill>
                  <a:schemeClr val="tx1">
                    <a:lumMod val="75000"/>
                    <a:lumOff val="25000"/>
                  </a:schemeClr>
                </a:solidFill>
                <a:latin typeface="Roboto" panose="02000000000000000000" pitchFamily="2" charset="0"/>
                <a:ea typeface="Times New Roman" panose="02020603050405020304" pitchFamily="18" charset="0"/>
                <a:cs typeface="Arial" panose="020B0604020202020204" pitchFamily="34" charset="0"/>
              </a:rPr>
              <a:t>L</a:t>
            </a:r>
            <a:r>
              <a:rPr lang="es-ES_tradnl" sz="1100" b="1"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os modelos más rápidos son los algoritmos de regresión lineal múltiple</a:t>
            </a:r>
            <a:r>
              <a:rPr lang="es-ES_tradnl"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 seguidos de los </a:t>
            </a:r>
            <a:r>
              <a:rPr lang="es-ES_tradnl" sz="1100" b="1"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arboles de decisión, </a:t>
            </a:r>
            <a:r>
              <a:rPr lang="es-ES_tradnl"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que invierten en los dos casos </a:t>
            </a:r>
            <a:r>
              <a:rPr lang="es-ES_tradnl" sz="1100" b="1"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menos de medio segundo </a:t>
            </a:r>
            <a:r>
              <a:rPr lang="es-ES_tradnl"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en realizar los cálculos.</a:t>
            </a:r>
          </a:p>
          <a:p>
            <a:pPr algn="just">
              <a:spcBef>
                <a:spcPts val="600"/>
              </a:spcBef>
            </a:pPr>
            <a:r>
              <a:rPr lang="es-ES_tradnl"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Los </a:t>
            </a:r>
            <a:r>
              <a:rPr lang="es-ES_tradnl" sz="1100" b="1"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k vecinos más cercanos </a:t>
            </a:r>
            <a:r>
              <a:rPr lang="es-ES_tradnl"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se mueven en una horquilla de</a:t>
            </a:r>
            <a:r>
              <a:rPr lang="es-ES_tradnl" sz="1100" b="1"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 entre 1 y 4 segundos.</a:t>
            </a:r>
            <a:endParaRPr lang="es-ES_tradnl"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endParaRPr>
          </a:p>
          <a:p>
            <a:pPr algn="just">
              <a:spcBef>
                <a:spcPts val="600"/>
              </a:spcBef>
            </a:pPr>
            <a:r>
              <a:rPr lang="es-ES_tradnl"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Las </a:t>
            </a:r>
            <a:r>
              <a:rPr lang="es-ES_tradnl" sz="1100" b="1"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redes neuronales</a:t>
            </a:r>
            <a:r>
              <a:rPr lang="es-ES_tradnl"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 aumentan considerablemente el tiempo tardando entre los </a:t>
            </a:r>
            <a:r>
              <a:rPr lang="es-ES_tradnl" sz="1100" b="1"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24 segundos y los 5 minutos</a:t>
            </a:r>
            <a:r>
              <a:rPr lang="es-ES_tradnl"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a:t>
            </a:r>
          </a:p>
          <a:p>
            <a:pPr algn="just">
              <a:spcBef>
                <a:spcPts val="600"/>
              </a:spcBef>
            </a:pPr>
            <a:r>
              <a:rPr lang="es-ES_tradnl"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En cuanto los modelos </a:t>
            </a:r>
            <a:r>
              <a:rPr lang="es-ES_tradnl" sz="1100" b="1"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random forest</a:t>
            </a:r>
            <a:r>
              <a:rPr lang="es-ES_tradnl"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 los simples emplean </a:t>
            </a:r>
            <a:r>
              <a:rPr lang="es-ES_tradnl" sz="1100" b="1"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25 segundos</a:t>
            </a:r>
            <a:r>
              <a:rPr lang="es-ES_tradnl"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 pero los optimizados llegan a tener un coste de </a:t>
            </a:r>
            <a:r>
              <a:rPr lang="es-ES_tradnl" sz="1100" b="1"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8 minutos</a:t>
            </a:r>
            <a:r>
              <a:rPr lang="es-ES_tradnl" sz="1100" dirty="0">
                <a:solidFill>
                  <a:schemeClr val="tx1">
                    <a:lumMod val="75000"/>
                    <a:lumOff val="25000"/>
                  </a:schemeClr>
                </a:solidFill>
                <a:effectLst/>
                <a:latin typeface="Roboto" panose="02000000000000000000" pitchFamily="2" charset="0"/>
                <a:ea typeface="Times New Roman" panose="02020603050405020304" pitchFamily="18" charset="0"/>
                <a:cs typeface="Arial" panose="020B0604020202020204" pitchFamily="34" charset="0"/>
              </a:rPr>
              <a:t>.</a:t>
            </a:r>
          </a:p>
          <a:p>
            <a:pPr algn="just">
              <a:spcBef>
                <a:spcPts val="600"/>
              </a:spcBef>
            </a:pP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Los modelos basados en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XG Boost</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 poseen un coste no muy excesivo presentando una </a:t>
            </a:r>
            <a:r>
              <a:rPr lang="es-ES" sz="1100" b="1"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media de 1,7 minutos</a:t>
            </a:r>
            <a:r>
              <a:rPr lang="es-ES" sz="1100" dirty="0">
                <a:solidFill>
                  <a:schemeClr val="tx1">
                    <a:lumMod val="75000"/>
                    <a:lumOff val="25000"/>
                  </a:schemeClr>
                </a:solidFill>
                <a:effectLst/>
                <a:latin typeface="Roboto" panose="02000000000000000000" pitchFamily="2" charset="0"/>
                <a:ea typeface="Calibri" panose="020F0502020204030204" pitchFamily="34" charset="0"/>
                <a:cs typeface="Arial" panose="020B0604020202020204" pitchFamily="34" charset="0"/>
              </a:rPr>
              <a:t>.</a:t>
            </a:r>
          </a:p>
          <a:p>
            <a:pPr algn="just">
              <a:spcBef>
                <a:spcPts val="600"/>
              </a:spcBef>
            </a:pPr>
            <a:endParaRPr lang="es-ES" sz="1100" dirty="0">
              <a:solidFill>
                <a:schemeClr val="tx1">
                  <a:lumMod val="75000"/>
                  <a:lumOff val="25000"/>
                </a:schemeClr>
              </a:solidFill>
              <a:latin typeface="Roboto" panose="02000000000000000000" pitchFamily="2" charset="0"/>
              <a:cs typeface="Arial" panose="020B0604020202020204" pitchFamily="34" charset="0"/>
            </a:endParaRPr>
          </a:p>
          <a:p>
            <a:pPr algn="just">
              <a:spcBef>
                <a:spcPts val="600"/>
              </a:spcBef>
            </a:pPr>
            <a:r>
              <a:rPr lang="es-ES" sz="1100" b="1" dirty="0">
                <a:solidFill>
                  <a:schemeClr val="tx1">
                    <a:lumMod val="75000"/>
                    <a:lumOff val="25000"/>
                  </a:schemeClr>
                </a:solidFill>
                <a:latin typeface="Roboto" panose="02000000000000000000" pitchFamily="2" charset="0"/>
                <a:cs typeface="Arial" panose="020B0604020202020204" pitchFamily="34" charset="0"/>
              </a:rPr>
              <a:t>Estos tiempos no son demasiado dramáticos debido a que se ha trabajado con un dataset con poco más de 100.000 datos, pero cuando el dataset tenga millones de datos estos tiempos pueden ser un factor limitante.</a:t>
            </a:r>
          </a:p>
        </p:txBody>
      </p:sp>
      <p:sp>
        <p:nvSpPr>
          <p:cNvPr id="21" name="CuadroTexto 20">
            <a:extLst>
              <a:ext uri="{FF2B5EF4-FFF2-40B4-BE49-F238E27FC236}">
                <a16:creationId xmlns:a16="http://schemas.microsoft.com/office/drawing/2014/main" id="{50441579-52DB-A239-5389-C8F9B82B6577}"/>
              </a:ext>
            </a:extLst>
          </p:cNvPr>
          <p:cNvSpPr txBox="1"/>
          <p:nvPr/>
        </p:nvSpPr>
        <p:spPr>
          <a:xfrm>
            <a:off x="334105" y="1116926"/>
            <a:ext cx="2862103" cy="261610"/>
          </a:xfrm>
          <a:prstGeom prst="rect">
            <a:avLst/>
          </a:prstGeom>
          <a:noFill/>
          <a:ln>
            <a:noFill/>
          </a:ln>
        </p:spPr>
        <p:txBody>
          <a:bodyPr wrap="square">
            <a:spAutoFit/>
          </a:bodyPr>
          <a:lstStyle/>
          <a:p>
            <a:r>
              <a:rPr lang="es-ES" sz="1100" b="1" dirty="0">
                <a:solidFill>
                  <a:schemeClr val="accent1">
                    <a:lumMod val="75000"/>
                  </a:schemeClr>
                </a:solidFill>
              </a:rPr>
              <a:t>COSTE COMPUTACIONAL</a:t>
            </a:r>
            <a:endParaRPr lang="es-ES_tradnl" sz="1100" b="1" dirty="0">
              <a:solidFill>
                <a:schemeClr val="accent1">
                  <a:lumMod val="75000"/>
                </a:schemeClr>
              </a:solidFill>
            </a:endParaRPr>
          </a:p>
        </p:txBody>
      </p:sp>
      <p:cxnSp>
        <p:nvCxnSpPr>
          <p:cNvPr id="35" name="Conector recto 34">
            <a:extLst>
              <a:ext uri="{FF2B5EF4-FFF2-40B4-BE49-F238E27FC236}">
                <a16:creationId xmlns:a16="http://schemas.microsoft.com/office/drawing/2014/main" id="{9D608535-2AE0-F0EE-E9DA-DB789E96B64F}"/>
              </a:ext>
            </a:extLst>
          </p:cNvPr>
          <p:cNvCxnSpPr/>
          <p:nvPr/>
        </p:nvCxnSpPr>
        <p:spPr>
          <a:xfrm>
            <a:off x="260201" y="6489227"/>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36" name="Conector recto 35">
            <a:extLst>
              <a:ext uri="{FF2B5EF4-FFF2-40B4-BE49-F238E27FC236}">
                <a16:creationId xmlns:a16="http://schemas.microsoft.com/office/drawing/2014/main" id="{D25BB094-24D3-1E86-0014-0FC1FA7895A8}"/>
              </a:ext>
            </a:extLst>
          </p:cNvPr>
          <p:cNvCxnSpPr/>
          <p:nvPr/>
        </p:nvCxnSpPr>
        <p:spPr>
          <a:xfrm>
            <a:off x="5202463" y="6489953"/>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37" name="Conector recto 36">
            <a:extLst>
              <a:ext uri="{FF2B5EF4-FFF2-40B4-BE49-F238E27FC236}">
                <a16:creationId xmlns:a16="http://schemas.microsoft.com/office/drawing/2014/main" id="{5F2562F5-2BAC-39AC-E60E-AF8D52F0FB2B}"/>
              </a:ext>
            </a:extLst>
          </p:cNvPr>
          <p:cNvCxnSpPr/>
          <p:nvPr/>
        </p:nvCxnSpPr>
        <p:spPr>
          <a:xfrm>
            <a:off x="266806" y="945755"/>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38" name="Conector recto 37">
            <a:extLst>
              <a:ext uri="{FF2B5EF4-FFF2-40B4-BE49-F238E27FC236}">
                <a16:creationId xmlns:a16="http://schemas.microsoft.com/office/drawing/2014/main" id="{E34D9685-39AD-AF0F-C838-C303F7D3742F}"/>
              </a:ext>
            </a:extLst>
          </p:cNvPr>
          <p:cNvCxnSpPr/>
          <p:nvPr/>
        </p:nvCxnSpPr>
        <p:spPr>
          <a:xfrm>
            <a:off x="5209068" y="946481"/>
            <a:ext cx="4464000" cy="0"/>
          </a:xfrm>
          <a:prstGeom prst="line">
            <a:avLst/>
          </a:prstGeom>
          <a:ln w="28575">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pic>
        <p:nvPicPr>
          <p:cNvPr id="39" name="Imagen 38" descr="Resultado de imagen de imf business logo">
            <a:extLst>
              <a:ext uri="{FF2B5EF4-FFF2-40B4-BE49-F238E27FC236}">
                <a16:creationId xmlns:a16="http://schemas.microsoft.com/office/drawing/2014/main" id="{672E3920-1A8D-0451-7829-A3A63EDF0E1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29" y="264495"/>
            <a:ext cx="1144878" cy="432000"/>
          </a:xfrm>
          <a:prstGeom prst="rect">
            <a:avLst/>
          </a:prstGeom>
          <a:noFill/>
          <a:ln>
            <a:noFill/>
          </a:ln>
        </p:spPr>
      </p:pic>
      <p:sp>
        <p:nvSpPr>
          <p:cNvPr id="40" name="Rectangle 2">
            <a:extLst>
              <a:ext uri="{FF2B5EF4-FFF2-40B4-BE49-F238E27FC236}">
                <a16:creationId xmlns:a16="http://schemas.microsoft.com/office/drawing/2014/main" id="{1944A42A-A955-4659-3D4B-ADBB9057571A}"/>
              </a:ext>
            </a:extLst>
          </p:cNvPr>
          <p:cNvSpPr>
            <a:spLocks noChangeArrowheads="1"/>
          </p:cNvSpPr>
          <p:nvPr/>
        </p:nvSpPr>
        <p:spPr bwMode="auto">
          <a:xfrm>
            <a:off x="6830477" y="321274"/>
            <a:ext cx="28100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r" defTabSz="914400" eaLnBrk="0" fontAlgn="base" hangingPunct="0">
              <a:spcBef>
                <a:spcPct val="0"/>
              </a:spcBef>
              <a:spcAft>
                <a:spcPct val="0"/>
              </a:spcAft>
            </a:pPr>
            <a:r>
              <a:rPr kumimoji="0" lang="es-ES"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MODELOS PARA LA PREDICCION DEL PRECIO </a:t>
            </a:r>
          </a:p>
          <a:p>
            <a:pPr algn="r" defTabSz="914400" eaLnBrk="0" fontAlgn="base" hangingPunct="0">
              <a:spcBef>
                <a:spcPct val="0"/>
              </a:spcBef>
              <a:spcAft>
                <a:spcPct val="0"/>
              </a:spcAft>
            </a:pPr>
            <a:r>
              <a:rPr kumimoji="0" lang="es-ES"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DE LA ELECTRICIDAD  EN EL MERCADO ESPÑOL</a:t>
            </a:r>
            <a:r>
              <a:rPr kumimoji="0" lang="es-ES_tradnl" altLang="es-ES_tradnl" sz="1000" b="1" i="0" u="none" strike="noStrike" cap="none" normalizeH="0" baseline="0" dirty="0">
                <a:ln>
                  <a:noFill/>
                </a:ln>
                <a:solidFill>
                  <a:srgbClr val="8F3237"/>
                </a:solidFill>
                <a:effectLst/>
                <a:latin typeface="Roboto" panose="02000000000000000000" pitchFamily="2" charset="0"/>
                <a:ea typeface="Roboto" panose="02000000000000000000" pitchFamily="2" charset="0"/>
                <a:cs typeface="Roboto" panose="02000000000000000000" pitchFamily="2" charset="0"/>
              </a:rPr>
              <a:t> </a:t>
            </a:r>
          </a:p>
        </p:txBody>
      </p:sp>
    </p:spTree>
    <p:extLst>
      <p:ext uri="{BB962C8B-B14F-4D97-AF65-F5344CB8AC3E}">
        <p14:creationId xmlns:p14="http://schemas.microsoft.com/office/powerpoint/2010/main" val="787380368"/>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1276</TotalTime>
  <Words>2270</Words>
  <Application>Microsoft Office PowerPoint</Application>
  <PresentationFormat>A4 (210 x 297 mm)</PresentationFormat>
  <Paragraphs>147</Paragraphs>
  <Slides>9</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9</vt:i4>
      </vt:variant>
    </vt:vector>
  </HeadingPairs>
  <TitlesOfParts>
    <vt:vector size="18" baseType="lpstr">
      <vt:lpstr>Arial</vt:lpstr>
      <vt:lpstr>Calibri</vt:lpstr>
      <vt:lpstr>Calibri Light</vt:lpstr>
      <vt:lpstr>Consolas</vt:lpstr>
      <vt:lpstr>Roboto</vt:lpstr>
      <vt:lpstr>Roboto Light</vt:lpstr>
      <vt:lpstr>Symbol</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21</cp:revision>
  <dcterms:created xsi:type="dcterms:W3CDTF">2023-07-29T21:08:05Z</dcterms:created>
  <dcterms:modified xsi:type="dcterms:W3CDTF">2023-07-31T11:41:06Z</dcterms:modified>
</cp:coreProperties>
</file>