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rukaatie Burti" charset="1" panose="03080602030402030204"/>
      <p:regular r:id="rId19"/>
    </p:embeddedFont>
    <p:embeddedFont>
      <p:font typeface="Hangyaboly" charset="1" panose="00000500000000000000"/>
      <p:regular r:id="rId20"/>
    </p:embeddedFont>
    <p:embeddedFont>
      <p:font typeface="Aileron Bold" charset="1" panose="00000800000000000000"/>
      <p:regular r:id="rId21"/>
    </p:embeddedFont>
    <p:embeddedFont>
      <p:font typeface="Aileron Thin" charset="1" panose="00000300000000000000"/>
      <p:regular r:id="rId22"/>
    </p:embeddedFont>
    <p:embeddedFont>
      <p:font typeface="Drukaatie Burti Bold" charset="1" panose="03080802040502030204"/>
      <p:regular r:id="rId23"/>
    </p:embeddedFont>
    <p:embeddedFont>
      <p:font typeface="Aileron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7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7844575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5934" y="5299242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5934" y="2701075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90230" y="155742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7" y="0"/>
                </a:lnTo>
                <a:lnTo>
                  <a:pt x="18771277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939917" y="1786463"/>
            <a:ext cx="14445137" cy="6976104"/>
            <a:chOff x="0" y="0"/>
            <a:chExt cx="3804481" cy="18373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4481" cy="1837328"/>
            </a:xfrm>
            <a:custGeom>
              <a:avLst/>
              <a:gdLst/>
              <a:ahLst/>
              <a:cxnLst/>
              <a:rect r="r" b="b" t="t" l="l"/>
              <a:pathLst>
                <a:path h="1837328" w="3804481">
                  <a:moveTo>
                    <a:pt x="16079" y="0"/>
                  </a:moveTo>
                  <a:lnTo>
                    <a:pt x="3788402" y="0"/>
                  </a:lnTo>
                  <a:cubicBezTo>
                    <a:pt x="3797282" y="0"/>
                    <a:pt x="3804481" y="7199"/>
                    <a:pt x="3804481" y="16079"/>
                  </a:cubicBezTo>
                  <a:lnTo>
                    <a:pt x="3804481" y="1821249"/>
                  </a:lnTo>
                  <a:cubicBezTo>
                    <a:pt x="3804481" y="1830129"/>
                    <a:pt x="3797282" y="1837328"/>
                    <a:pt x="3788402" y="1837328"/>
                  </a:cubicBezTo>
                  <a:lnTo>
                    <a:pt x="16079" y="1837328"/>
                  </a:lnTo>
                  <a:cubicBezTo>
                    <a:pt x="7199" y="1837328"/>
                    <a:pt x="0" y="1830129"/>
                    <a:pt x="0" y="1821249"/>
                  </a:cubicBezTo>
                  <a:lnTo>
                    <a:pt x="0" y="16079"/>
                  </a:lnTo>
                  <a:cubicBezTo>
                    <a:pt x="0" y="7199"/>
                    <a:pt x="7199" y="0"/>
                    <a:pt x="16079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04481" cy="1875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30652" y="3354524"/>
            <a:ext cx="14063667" cy="3056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08"/>
              </a:lnSpc>
              <a:spcBef>
                <a:spcPct val="0"/>
              </a:spcBef>
            </a:pPr>
            <a:r>
              <a:rPr lang="en-US" sz="8648">
                <a:solidFill>
                  <a:srgbClr val="42291F"/>
                </a:solidFill>
                <a:latin typeface="Drukaatie Burti"/>
                <a:ea typeface="Drukaatie Burti"/>
                <a:cs typeface="Drukaatie Burti"/>
                <a:sym typeface="Drukaatie Burti"/>
              </a:rPr>
              <a:t>Clasificacion de imagenes de rocas mediante CNN (ResNet50)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12166" y="6972650"/>
            <a:ext cx="1406366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42291F"/>
                </a:solidFill>
                <a:latin typeface="Hangyaboly"/>
                <a:ea typeface="Hangyaboly"/>
                <a:cs typeface="Hangyaboly"/>
                <a:sym typeface="Hangyaboly"/>
              </a:rPr>
              <a:t>Realizado por</a:t>
            </a:r>
            <a:r>
              <a:rPr lang="en-US" sz="4500">
                <a:solidFill>
                  <a:srgbClr val="42291F"/>
                </a:solidFill>
                <a:latin typeface="Hangyaboly"/>
                <a:ea typeface="Hangyaboly"/>
                <a:cs typeface="Hangyaboly"/>
                <a:sym typeface="Hangyaboly"/>
              </a:rPr>
              <a:t>: Inigo Lopez Ayala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94104" y="3505024"/>
            <a:ext cx="7299791" cy="6113575"/>
          </a:xfrm>
          <a:custGeom>
            <a:avLst/>
            <a:gdLst/>
            <a:ahLst/>
            <a:cxnLst/>
            <a:rect r="r" b="b" t="t" l="l"/>
            <a:pathLst>
              <a:path h="6113575" w="7299791">
                <a:moveTo>
                  <a:pt x="0" y="0"/>
                </a:moveTo>
                <a:lnTo>
                  <a:pt x="7299792" y="0"/>
                </a:lnTo>
                <a:lnTo>
                  <a:pt x="7299792" y="6113575"/>
                </a:lnTo>
                <a:lnTo>
                  <a:pt x="0" y="6113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93896" y="5470609"/>
            <a:ext cx="1269431" cy="253886"/>
          </a:xfrm>
          <a:custGeom>
            <a:avLst/>
            <a:gdLst/>
            <a:ahLst/>
            <a:cxnLst/>
            <a:rect r="r" b="b" t="t" l="l"/>
            <a:pathLst>
              <a:path h="253886" w="1269431">
                <a:moveTo>
                  <a:pt x="0" y="0"/>
                </a:moveTo>
                <a:lnTo>
                  <a:pt x="1269430" y="0"/>
                </a:lnTo>
                <a:lnTo>
                  <a:pt x="1269430" y="253886"/>
                </a:lnTo>
                <a:lnTo>
                  <a:pt x="0" y="2538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Análisis de los resultados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8458" y="2979078"/>
            <a:ext cx="1687601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Después del segundo entrenamiento obtenemos una precisión en el test del 88% ⟶ Muy buen </a:t>
            </a:r>
            <a:r>
              <a:rPr lang="en-US" b="true" sz="2299" u="sng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modelo de clasificación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4538953" y="4578008"/>
            <a:ext cx="1269431" cy="253886"/>
          </a:xfrm>
          <a:custGeom>
            <a:avLst/>
            <a:gdLst/>
            <a:ahLst/>
            <a:cxnLst/>
            <a:rect r="r" b="b" t="t" l="l"/>
            <a:pathLst>
              <a:path h="253886" w="1269431">
                <a:moveTo>
                  <a:pt x="0" y="0"/>
                </a:moveTo>
                <a:lnTo>
                  <a:pt x="1269430" y="0"/>
                </a:lnTo>
                <a:lnTo>
                  <a:pt x="1269430" y="253886"/>
                </a:lnTo>
                <a:lnTo>
                  <a:pt x="0" y="2538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943709" y="5401280"/>
            <a:ext cx="26929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Mejor clase predicha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80650" y="4508679"/>
            <a:ext cx="26929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Peor clase predicha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8839" y="2711540"/>
            <a:ext cx="11700050" cy="7575460"/>
          </a:xfrm>
          <a:custGeom>
            <a:avLst/>
            <a:gdLst/>
            <a:ahLst/>
            <a:cxnLst/>
            <a:rect r="r" b="b" t="t" l="l"/>
            <a:pathLst>
              <a:path h="7575460" w="11700050">
                <a:moveTo>
                  <a:pt x="0" y="0"/>
                </a:moveTo>
                <a:lnTo>
                  <a:pt x="11700050" y="0"/>
                </a:lnTo>
                <a:lnTo>
                  <a:pt x="11700050" y="7575460"/>
                </a:lnTo>
                <a:lnTo>
                  <a:pt x="0" y="7575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30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25377" y="4192094"/>
            <a:ext cx="5800899" cy="4614351"/>
          </a:xfrm>
          <a:custGeom>
            <a:avLst/>
            <a:gdLst/>
            <a:ahLst/>
            <a:cxnLst/>
            <a:rect r="r" b="b" t="t" l="l"/>
            <a:pathLst>
              <a:path h="4614351" w="5800899">
                <a:moveTo>
                  <a:pt x="0" y="0"/>
                </a:moveTo>
                <a:lnTo>
                  <a:pt x="5800899" y="0"/>
                </a:lnTo>
                <a:lnTo>
                  <a:pt x="5800899" y="4614352"/>
                </a:lnTo>
                <a:lnTo>
                  <a:pt x="0" y="46143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Análisis de los resultados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Conclusiones y aplicaciones a futuro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147565"/>
            <a:ext cx="1755954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ResNet50 es un tipo de red CNN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muy competente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 la hora de realizar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clasificaciones de imágenes de rocas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77740"/>
            <a:ext cx="1755954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Las predicciones poseen un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altísimo nivel de confianza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⟶ detecta los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patrones de reconocimiento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muy bien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604815"/>
            <a:ext cx="1755954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La técnica del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fine-tuning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ayuda a aumentar la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precisión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del modelo al utilizar filtros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muy complejos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para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detectar </a:t>
            </a:r>
            <a:r>
              <a:rPr lang="en-US" sz="24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texturas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o características </a:t>
            </a:r>
            <a:r>
              <a:rPr lang="en-US" sz="24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difíciles de identificar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8814" y="7500491"/>
            <a:ext cx="17559542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b="true" sz="2899" u="sng">
                <a:solidFill>
                  <a:srgbClr val="FF3131"/>
                </a:solidFill>
                <a:latin typeface="Aileron Bold"/>
                <a:ea typeface="Aileron Bold"/>
                <a:cs typeface="Aileron Bold"/>
                <a:sym typeface="Aileron Bold"/>
              </a:rPr>
              <a:t>APLICACIONES A FUTURO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6188378" y="7041236"/>
            <a:ext cx="2339833" cy="7177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6188003" y="7777030"/>
            <a:ext cx="2334246" cy="7689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1146924" y="5770041"/>
            <a:ext cx="1755954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Las rocas que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mejor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identifica el modelo son las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calizas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y las que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peor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identifica son las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dolomitas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96271" y="6868591"/>
            <a:ext cx="831488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Enriquecer este modelo con nuevas clases e imágenes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96271" y="8145309"/>
            <a:ext cx="8314883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Aplicación en otros ámbitos como la detección de trazas de minerales en la superficie de otros cuerpos celestes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94" r="0" b="-96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1489" y="4175958"/>
            <a:ext cx="15885021" cy="1935084"/>
          </a:xfrm>
          <a:custGeom>
            <a:avLst/>
            <a:gdLst/>
            <a:ahLst/>
            <a:cxnLst/>
            <a:rect r="r" b="b" t="t" l="l"/>
            <a:pathLst>
              <a:path h="1935084" w="15885021">
                <a:moveTo>
                  <a:pt x="0" y="0"/>
                </a:moveTo>
                <a:lnTo>
                  <a:pt x="15885022" y="0"/>
                </a:lnTo>
                <a:lnTo>
                  <a:pt x="15885022" y="1935084"/>
                </a:lnTo>
                <a:lnTo>
                  <a:pt x="0" y="1935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4229" y="45056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GRACIAS POR VUESTRA ATENCIÓN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1652"/>
            <a:ext cx="16230600" cy="9498810"/>
            <a:chOff x="0" y="0"/>
            <a:chExt cx="4274726" cy="2501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1744"/>
            </a:xfrm>
            <a:custGeom>
              <a:avLst/>
              <a:gdLst/>
              <a:ahLst/>
              <a:cxnLst/>
              <a:rect r="r" b="b" t="t" l="l"/>
              <a:pathLst>
                <a:path h="2501744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487434"/>
                  </a:lnTo>
                  <a:cubicBezTo>
                    <a:pt x="4274726" y="2491230"/>
                    <a:pt x="4273218" y="2494869"/>
                    <a:pt x="4270535" y="2497553"/>
                  </a:cubicBezTo>
                  <a:cubicBezTo>
                    <a:pt x="4267851" y="2500237"/>
                    <a:pt x="4264211" y="2501744"/>
                    <a:pt x="4260416" y="2501744"/>
                  </a:cubicBezTo>
                  <a:lnTo>
                    <a:pt x="14310" y="2501744"/>
                  </a:lnTo>
                  <a:cubicBezTo>
                    <a:pt x="10515" y="2501744"/>
                    <a:pt x="6875" y="2500237"/>
                    <a:pt x="4191" y="2497553"/>
                  </a:cubicBezTo>
                  <a:cubicBezTo>
                    <a:pt x="1508" y="2494869"/>
                    <a:pt x="0" y="2491230"/>
                    <a:pt x="0" y="2487434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39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79884" y="3484897"/>
            <a:ext cx="15328232" cy="334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Descripción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del dataset y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contexto geológico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¿En qué consiste la red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ResNet50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?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Primer entrenamiento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del modelo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Fine-tuning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y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segundo entrenamiento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del modelo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Análisis de los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resultados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Conclusiones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y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aplicaciones a futuro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37277" y="5759311"/>
            <a:ext cx="3090674" cy="2146614"/>
          </a:xfrm>
          <a:custGeom>
            <a:avLst/>
            <a:gdLst/>
            <a:ahLst/>
            <a:cxnLst/>
            <a:rect r="r" b="b" t="t" l="l"/>
            <a:pathLst>
              <a:path h="2146614" w="3090674">
                <a:moveTo>
                  <a:pt x="0" y="0"/>
                </a:moveTo>
                <a:lnTo>
                  <a:pt x="3090674" y="0"/>
                </a:lnTo>
                <a:lnTo>
                  <a:pt x="3090674" y="2146614"/>
                </a:lnTo>
                <a:lnTo>
                  <a:pt x="0" y="2146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35095" y="1465184"/>
            <a:ext cx="2895038" cy="2573952"/>
          </a:xfrm>
          <a:custGeom>
            <a:avLst/>
            <a:gdLst/>
            <a:ahLst/>
            <a:cxnLst/>
            <a:rect r="r" b="b" t="t" l="l"/>
            <a:pathLst>
              <a:path h="2573952" w="2895038">
                <a:moveTo>
                  <a:pt x="0" y="0"/>
                </a:moveTo>
                <a:lnTo>
                  <a:pt x="2895038" y="0"/>
                </a:lnTo>
                <a:lnTo>
                  <a:pt x="2895038" y="2573952"/>
                </a:lnTo>
                <a:lnTo>
                  <a:pt x="0" y="257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56625" y="828675"/>
            <a:ext cx="12974750" cy="140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39"/>
              </a:lnSpc>
              <a:spcBef>
                <a:spcPct val="0"/>
              </a:spcBef>
            </a:pPr>
            <a:r>
              <a:rPr lang="en-US" b="true" sz="7956" u="sng">
                <a:solidFill>
                  <a:srgbClr val="42291F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Indice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644267" y="2915470"/>
            <a:ext cx="1909434" cy="1620632"/>
          </a:xfrm>
          <a:custGeom>
            <a:avLst/>
            <a:gdLst/>
            <a:ahLst/>
            <a:cxnLst/>
            <a:rect r="r" b="b" t="t" l="l"/>
            <a:pathLst>
              <a:path h="1620632" w="1909434">
                <a:moveTo>
                  <a:pt x="0" y="0"/>
                </a:moveTo>
                <a:lnTo>
                  <a:pt x="1909434" y="0"/>
                </a:lnTo>
                <a:lnTo>
                  <a:pt x="1909434" y="1620633"/>
                </a:lnTo>
                <a:lnTo>
                  <a:pt x="0" y="162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7671" y="8040923"/>
            <a:ext cx="1784884" cy="1518774"/>
          </a:xfrm>
          <a:custGeom>
            <a:avLst/>
            <a:gdLst/>
            <a:ahLst/>
            <a:cxnLst/>
            <a:rect r="r" b="b" t="t" l="l"/>
            <a:pathLst>
              <a:path h="1518774" w="1784884">
                <a:moveTo>
                  <a:pt x="0" y="0"/>
                </a:moveTo>
                <a:lnTo>
                  <a:pt x="1784884" y="0"/>
                </a:lnTo>
                <a:lnTo>
                  <a:pt x="1784884" y="1518773"/>
                </a:lnTo>
                <a:lnTo>
                  <a:pt x="0" y="1518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25453" y="3505441"/>
            <a:ext cx="1649675" cy="499027"/>
          </a:xfrm>
          <a:custGeom>
            <a:avLst/>
            <a:gdLst/>
            <a:ahLst/>
            <a:cxnLst/>
            <a:rect r="r" b="b" t="t" l="l"/>
            <a:pathLst>
              <a:path h="499027" w="1649675">
                <a:moveTo>
                  <a:pt x="0" y="0"/>
                </a:moveTo>
                <a:lnTo>
                  <a:pt x="1649674" y="0"/>
                </a:lnTo>
                <a:lnTo>
                  <a:pt x="1649674" y="499027"/>
                </a:lnTo>
                <a:lnTo>
                  <a:pt x="0" y="4990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54986" y="4667356"/>
            <a:ext cx="10227249" cy="5062488"/>
          </a:xfrm>
          <a:custGeom>
            <a:avLst/>
            <a:gdLst/>
            <a:ahLst/>
            <a:cxnLst/>
            <a:rect r="r" b="b" t="t" l="l"/>
            <a:pathLst>
              <a:path h="5062488" w="10227249">
                <a:moveTo>
                  <a:pt x="0" y="0"/>
                </a:moveTo>
                <a:lnTo>
                  <a:pt x="10227249" y="0"/>
                </a:lnTo>
                <a:lnTo>
                  <a:pt x="10227249" y="5062488"/>
                </a:lnTo>
                <a:lnTo>
                  <a:pt x="0" y="50624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Descripción del dataset y contexto geológico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973" y="3448291"/>
            <a:ext cx="4096445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 u="sng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6480</a:t>
            </a:r>
            <a:r>
              <a:rPr lang="en-US" sz="2899" u="sng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2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imágenes de rocas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37052" y="3072358"/>
            <a:ext cx="10187263" cy="1308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238" indent="-270119" lvl="1">
              <a:lnSpc>
                <a:spcPts val="3503"/>
              </a:lnSpc>
              <a:buAutoNum type="arabicPeriod" startAt="1"/>
            </a:pPr>
            <a:r>
              <a:rPr lang="en-US" sz="2502" u="sng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5667 imágenes</a:t>
            </a:r>
            <a:r>
              <a:rPr lang="en-US" sz="2502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 en el conjunto de </a:t>
            </a:r>
            <a:r>
              <a:rPr lang="en-US" b="true" sz="2502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entrenamiento</a:t>
            </a:r>
          </a:p>
          <a:p>
            <a:pPr algn="l" marL="540238" indent="-270119" lvl="1">
              <a:lnSpc>
                <a:spcPts val="3503"/>
              </a:lnSpc>
              <a:buAutoNum type="arabicPeriod" startAt="1"/>
            </a:pPr>
            <a:r>
              <a:rPr lang="en-US" sz="2502" u="sng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274 imágenes</a:t>
            </a:r>
            <a:r>
              <a:rPr lang="en-US" sz="2502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 en el conjunto de </a:t>
            </a:r>
            <a:r>
              <a:rPr lang="en-US" b="true" sz="2502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prueba</a:t>
            </a:r>
          </a:p>
          <a:p>
            <a:pPr algn="l" marL="540238" indent="-270119" lvl="1">
              <a:lnSpc>
                <a:spcPts val="3503"/>
              </a:lnSpc>
              <a:buAutoNum type="arabicPeriod" startAt="1"/>
            </a:pPr>
            <a:r>
              <a:rPr lang="en-US" sz="2502" u="sng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539 imágenes</a:t>
            </a:r>
            <a:r>
              <a:rPr lang="en-US" sz="2502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 en el conjunto de </a:t>
            </a:r>
            <a:r>
              <a:rPr lang="en-US" b="true" sz="2502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validación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7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76641" y="3087194"/>
            <a:ext cx="3232119" cy="2657885"/>
          </a:xfrm>
          <a:custGeom>
            <a:avLst/>
            <a:gdLst/>
            <a:ahLst/>
            <a:cxnLst/>
            <a:rect r="r" b="b" t="t" l="l"/>
            <a:pathLst>
              <a:path h="2657885" w="3232119">
                <a:moveTo>
                  <a:pt x="0" y="0"/>
                </a:moveTo>
                <a:lnTo>
                  <a:pt x="3232119" y="0"/>
                </a:lnTo>
                <a:lnTo>
                  <a:pt x="3232119" y="2657884"/>
                </a:lnTo>
                <a:lnTo>
                  <a:pt x="0" y="2657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88" t="-17429" r="-6703" b="-1973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79868" y="6113985"/>
            <a:ext cx="3620528" cy="2652037"/>
          </a:xfrm>
          <a:custGeom>
            <a:avLst/>
            <a:gdLst/>
            <a:ahLst/>
            <a:cxnLst/>
            <a:rect r="r" b="b" t="t" l="l"/>
            <a:pathLst>
              <a:path h="2652037" w="3620528">
                <a:moveTo>
                  <a:pt x="0" y="0"/>
                </a:moveTo>
                <a:lnTo>
                  <a:pt x="3620528" y="0"/>
                </a:lnTo>
                <a:lnTo>
                  <a:pt x="3620528" y="2652037"/>
                </a:lnTo>
                <a:lnTo>
                  <a:pt x="0" y="2652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73923" y="6730882"/>
            <a:ext cx="3410703" cy="2527418"/>
          </a:xfrm>
          <a:custGeom>
            <a:avLst/>
            <a:gdLst/>
            <a:ahLst/>
            <a:cxnLst/>
            <a:rect r="r" b="b" t="t" l="l"/>
            <a:pathLst>
              <a:path h="2527418" w="3410703">
                <a:moveTo>
                  <a:pt x="0" y="0"/>
                </a:moveTo>
                <a:lnTo>
                  <a:pt x="3410703" y="0"/>
                </a:lnTo>
                <a:lnTo>
                  <a:pt x="3410703" y="2527418"/>
                </a:lnTo>
                <a:lnTo>
                  <a:pt x="0" y="25274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58154" y="5879511"/>
            <a:ext cx="3290096" cy="2886511"/>
          </a:xfrm>
          <a:custGeom>
            <a:avLst/>
            <a:gdLst/>
            <a:ahLst/>
            <a:cxnLst/>
            <a:rect r="r" b="b" t="t" l="l"/>
            <a:pathLst>
              <a:path h="2886511" w="3290096">
                <a:moveTo>
                  <a:pt x="0" y="0"/>
                </a:moveTo>
                <a:lnTo>
                  <a:pt x="3290096" y="0"/>
                </a:lnTo>
                <a:lnTo>
                  <a:pt x="3290096" y="2886511"/>
                </a:lnTo>
                <a:lnTo>
                  <a:pt x="0" y="28865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26657" y="3007830"/>
            <a:ext cx="3353090" cy="2430990"/>
          </a:xfrm>
          <a:custGeom>
            <a:avLst/>
            <a:gdLst/>
            <a:ahLst/>
            <a:cxnLst/>
            <a:rect r="r" b="b" t="t" l="l"/>
            <a:pathLst>
              <a:path h="2430990" w="3353090">
                <a:moveTo>
                  <a:pt x="0" y="0"/>
                </a:moveTo>
                <a:lnTo>
                  <a:pt x="3353090" y="0"/>
                </a:lnTo>
                <a:lnTo>
                  <a:pt x="3353090" y="2430991"/>
                </a:lnTo>
                <a:lnTo>
                  <a:pt x="0" y="24309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463259" y="2795701"/>
            <a:ext cx="2889986" cy="2889986"/>
          </a:xfrm>
          <a:custGeom>
            <a:avLst/>
            <a:gdLst/>
            <a:ahLst/>
            <a:cxnLst/>
            <a:rect r="r" b="b" t="t" l="l"/>
            <a:pathLst>
              <a:path h="2889986" w="2889986">
                <a:moveTo>
                  <a:pt x="0" y="0"/>
                </a:moveTo>
                <a:lnTo>
                  <a:pt x="2889985" y="0"/>
                </a:lnTo>
                <a:lnTo>
                  <a:pt x="2889985" y="2889986"/>
                </a:lnTo>
                <a:lnTo>
                  <a:pt x="0" y="28899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Descripción del dataset y contexto geológico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31893" y="5687928"/>
            <a:ext cx="5326261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 u="sng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El dataset se divide en 6 clases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804387"/>
            <a:ext cx="11301259" cy="4153213"/>
          </a:xfrm>
          <a:custGeom>
            <a:avLst/>
            <a:gdLst/>
            <a:ahLst/>
            <a:cxnLst/>
            <a:rect r="r" b="b" t="t" l="l"/>
            <a:pathLst>
              <a:path h="4153213" w="11301259">
                <a:moveTo>
                  <a:pt x="0" y="0"/>
                </a:moveTo>
                <a:lnTo>
                  <a:pt x="11301258" y="0"/>
                </a:lnTo>
                <a:lnTo>
                  <a:pt x="11301258" y="4153212"/>
                </a:lnTo>
                <a:lnTo>
                  <a:pt x="0" y="415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2926955" y="4880993"/>
            <a:ext cx="2232279" cy="446456"/>
          </a:xfrm>
          <a:custGeom>
            <a:avLst/>
            <a:gdLst/>
            <a:ahLst/>
            <a:cxnLst/>
            <a:rect r="r" b="b" t="t" l="l"/>
            <a:pathLst>
              <a:path h="446456" w="2232279">
                <a:moveTo>
                  <a:pt x="0" y="0"/>
                </a:moveTo>
                <a:lnTo>
                  <a:pt x="2232279" y="0"/>
                </a:lnTo>
                <a:lnTo>
                  <a:pt x="2232279" y="446456"/>
                </a:lnTo>
                <a:lnTo>
                  <a:pt x="0" y="4464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043542" y="6375489"/>
            <a:ext cx="970183" cy="194037"/>
          </a:xfrm>
          <a:custGeom>
            <a:avLst/>
            <a:gdLst/>
            <a:ahLst/>
            <a:cxnLst/>
            <a:rect r="r" b="b" t="t" l="l"/>
            <a:pathLst>
              <a:path h="194037" w="970183">
                <a:moveTo>
                  <a:pt x="0" y="0"/>
                </a:moveTo>
                <a:lnTo>
                  <a:pt x="970183" y="0"/>
                </a:lnTo>
                <a:lnTo>
                  <a:pt x="970183" y="194037"/>
                </a:lnTo>
                <a:lnTo>
                  <a:pt x="0" y="194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60245" y="3405354"/>
            <a:ext cx="1604116" cy="2131716"/>
          </a:xfrm>
          <a:custGeom>
            <a:avLst/>
            <a:gdLst/>
            <a:ahLst/>
            <a:cxnLst/>
            <a:rect r="r" b="b" t="t" l="l"/>
            <a:pathLst>
              <a:path h="2131716" w="1604116">
                <a:moveTo>
                  <a:pt x="0" y="0"/>
                </a:moveTo>
                <a:lnTo>
                  <a:pt x="1604116" y="0"/>
                </a:lnTo>
                <a:lnTo>
                  <a:pt x="1604116" y="2131716"/>
                </a:lnTo>
                <a:lnTo>
                  <a:pt x="0" y="21317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¿ En qué consiste la red ResNet50?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17981" y="7083566"/>
            <a:ext cx="11301259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 u="sng">
                <a:solidFill>
                  <a:srgbClr val="FF3131"/>
                </a:solidFill>
                <a:latin typeface="Aileron Bold"/>
                <a:ea typeface="Aileron Bold"/>
                <a:cs typeface="Aileron Bold"/>
                <a:sym typeface="Aileron Bold"/>
              </a:rPr>
              <a:t>¿Que ventaja tiene esta red?</a:t>
            </a:r>
            <a:r>
              <a:rPr lang="en-US" sz="1899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 ⟶ </a:t>
            </a:r>
            <a:r>
              <a:rPr lang="en-US" b="true" sz="1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“Bloques residuales” </a:t>
            </a:r>
            <a:r>
              <a:rPr lang="en-US" sz="1899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→  Evitan que el modelo empeore cuando se agregan muchas capas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4974" y="4256813"/>
            <a:ext cx="2701981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Primera capa que aplica un </a:t>
            </a:r>
            <a:r>
              <a:rPr lang="en-US" b="true" sz="1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filtro 7 x 7</a:t>
            </a: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y se va deslizando sobre la imagen con </a:t>
            </a:r>
            <a:r>
              <a:rPr lang="en-US" b="true" sz="1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saltos de 2 píxeles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974" y="6995699"/>
            <a:ext cx="270198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64 filtros</a:t>
            </a: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diferentes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3907" y="8149731"/>
            <a:ext cx="16494577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Antes de entrar al bloque el modelo se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guarda una “copia”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 los datos de entrada </a:t>
            </a:r>
          </a:p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ace los cálculos para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detectar patrones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uma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la salida de esos datos con la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“copia” original</a:t>
            </a:r>
          </a:p>
          <a:p>
            <a:pPr algn="l" marL="474978" indent="-237489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ñade los nuevos conocimientos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adquiridos en el bloque a los datos previos (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no “olvida”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804387"/>
            <a:ext cx="11233719" cy="3657761"/>
          </a:xfrm>
          <a:custGeom>
            <a:avLst/>
            <a:gdLst/>
            <a:ahLst/>
            <a:cxnLst/>
            <a:rect r="r" b="b" t="t" l="l"/>
            <a:pathLst>
              <a:path h="3657761" w="11233719">
                <a:moveTo>
                  <a:pt x="0" y="0"/>
                </a:moveTo>
                <a:lnTo>
                  <a:pt x="11233719" y="0"/>
                </a:lnTo>
                <a:lnTo>
                  <a:pt x="11233719" y="3657761"/>
                </a:lnTo>
                <a:lnTo>
                  <a:pt x="0" y="3657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01" b="-1354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8576703" y="3516009"/>
            <a:ext cx="509610" cy="5096097"/>
          </a:xfrm>
          <a:custGeom>
            <a:avLst/>
            <a:gdLst/>
            <a:ahLst/>
            <a:cxnLst/>
            <a:rect r="r" b="b" t="t" l="l"/>
            <a:pathLst>
              <a:path h="5096097" w="509610">
                <a:moveTo>
                  <a:pt x="0" y="0"/>
                </a:moveTo>
                <a:lnTo>
                  <a:pt x="509610" y="0"/>
                </a:lnTo>
                <a:lnTo>
                  <a:pt x="509610" y="5096097"/>
                </a:lnTo>
                <a:lnTo>
                  <a:pt x="0" y="50960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¿ En qué consiste la red ResNet50?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39064" y="6414523"/>
            <a:ext cx="11009299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 todos los bloques </a:t>
            </a:r>
            <a:r>
              <a:rPr lang="en-US" sz="23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se recibe un número de filtros 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 </a:t>
            </a:r>
            <a:r>
              <a:rPr lang="en-US" sz="23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reduce su dimensión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(a 128 canales por ejemplo) 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 </a:t>
            </a:r>
            <a:r>
              <a:rPr lang="en-US" sz="23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extrae información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 </a:t>
            </a:r>
            <a:r>
              <a:rPr lang="en-US" b="true" sz="23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expande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(a 512 canales por ejemplo) ⟶ siempre a una dimensión mayor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560245" y="3405354"/>
            <a:ext cx="1604116" cy="2131716"/>
          </a:xfrm>
          <a:custGeom>
            <a:avLst/>
            <a:gdLst/>
            <a:ahLst/>
            <a:cxnLst/>
            <a:rect r="r" b="b" t="t" l="l"/>
            <a:pathLst>
              <a:path h="2131716" w="1604116">
                <a:moveTo>
                  <a:pt x="0" y="0"/>
                </a:moveTo>
                <a:lnTo>
                  <a:pt x="1604116" y="0"/>
                </a:lnTo>
                <a:lnTo>
                  <a:pt x="1604116" y="2131716"/>
                </a:lnTo>
                <a:lnTo>
                  <a:pt x="0" y="21317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864342" y="6522306"/>
            <a:ext cx="557062" cy="278531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864342" y="6934187"/>
            <a:ext cx="557062" cy="278531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64342" y="7346068"/>
            <a:ext cx="557062" cy="278531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864342" y="7760957"/>
            <a:ext cx="557062" cy="278531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804387"/>
            <a:ext cx="11165367" cy="3606497"/>
          </a:xfrm>
          <a:custGeom>
            <a:avLst/>
            <a:gdLst/>
            <a:ahLst/>
            <a:cxnLst/>
            <a:rect r="r" b="b" t="t" l="l"/>
            <a:pathLst>
              <a:path h="3606497" w="11165367">
                <a:moveTo>
                  <a:pt x="0" y="0"/>
                </a:moveTo>
                <a:lnTo>
                  <a:pt x="11165366" y="0"/>
                </a:lnTo>
                <a:lnTo>
                  <a:pt x="11165366" y="3606497"/>
                </a:lnTo>
                <a:lnTo>
                  <a:pt x="0" y="360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17" b="-1515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60245" y="3405354"/>
            <a:ext cx="1604116" cy="2131716"/>
          </a:xfrm>
          <a:custGeom>
            <a:avLst/>
            <a:gdLst/>
            <a:ahLst/>
            <a:cxnLst/>
            <a:rect r="r" b="b" t="t" l="l"/>
            <a:pathLst>
              <a:path h="2131716" w="1604116">
                <a:moveTo>
                  <a:pt x="0" y="0"/>
                </a:moveTo>
                <a:lnTo>
                  <a:pt x="1604116" y="0"/>
                </a:lnTo>
                <a:lnTo>
                  <a:pt x="1604116" y="2131716"/>
                </a:lnTo>
                <a:lnTo>
                  <a:pt x="0" y="21317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0864610" y="3465329"/>
            <a:ext cx="2995386" cy="2011766"/>
          </a:xfrm>
          <a:custGeom>
            <a:avLst/>
            <a:gdLst/>
            <a:ahLst/>
            <a:cxnLst/>
            <a:rect r="r" b="b" t="t" l="l"/>
            <a:pathLst>
              <a:path h="2011766" w="2995386">
                <a:moveTo>
                  <a:pt x="0" y="0"/>
                </a:moveTo>
                <a:lnTo>
                  <a:pt x="2995386" y="0"/>
                </a:lnTo>
                <a:lnTo>
                  <a:pt x="2995386" y="2011766"/>
                </a:lnTo>
                <a:lnTo>
                  <a:pt x="0" y="20117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68627">
            <a:off x="11480713" y="6278548"/>
            <a:ext cx="1505132" cy="599316"/>
          </a:xfrm>
          <a:custGeom>
            <a:avLst/>
            <a:gdLst/>
            <a:ahLst/>
            <a:cxnLst/>
            <a:rect r="r" b="b" t="t" l="l"/>
            <a:pathLst>
              <a:path h="599316" w="1505132">
                <a:moveTo>
                  <a:pt x="0" y="0"/>
                </a:moveTo>
                <a:lnTo>
                  <a:pt x="1505132" y="0"/>
                </a:lnTo>
                <a:lnTo>
                  <a:pt x="1505132" y="599316"/>
                </a:lnTo>
                <a:lnTo>
                  <a:pt x="0" y="599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04178" y="7200893"/>
            <a:ext cx="871483" cy="435741"/>
            <a:chOff x="0" y="0"/>
            <a:chExt cx="81280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¿ En qué consiste la red ResNet50?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55593" y="6372784"/>
            <a:ext cx="760876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Por defecto el modelo devuelve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77 clases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12365" y="7213341"/>
            <a:ext cx="119248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Eliminamos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estas últimas capas y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añadimos otras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para adecuarse a nuestro número de clases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904178" y="7900112"/>
            <a:ext cx="871483" cy="435741"/>
            <a:chOff x="0" y="0"/>
            <a:chExt cx="812800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912365" y="7912560"/>
            <a:ext cx="119248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Añadimos una capa de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128 neuronas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(cada una conectada a los 2048 valores de salida)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904178" y="8602553"/>
            <a:ext cx="871483" cy="435741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12365" y="8609155"/>
            <a:ext cx="119248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Apagamos aleatoriamente el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30%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 las neuronas para evitar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overfitting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164658"/>
            <a:ext cx="11301259" cy="4209719"/>
          </a:xfrm>
          <a:custGeom>
            <a:avLst/>
            <a:gdLst/>
            <a:ahLst/>
            <a:cxnLst/>
            <a:rect r="r" b="b" t="t" l="l"/>
            <a:pathLst>
              <a:path h="4209719" w="11301259">
                <a:moveTo>
                  <a:pt x="0" y="0"/>
                </a:moveTo>
                <a:lnTo>
                  <a:pt x="11301259" y="0"/>
                </a:lnTo>
                <a:lnTo>
                  <a:pt x="11301259" y="4209719"/>
                </a:lnTo>
                <a:lnTo>
                  <a:pt x="0" y="420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Primer entrenamiento del modelo</a:t>
            </a:r>
          </a:p>
        </p:txBody>
      </p:sp>
      <p:sp>
        <p:nvSpPr>
          <p:cNvPr name="AutoShape 8" id="8"/>
          <p:cNvSpPr/>
          <p:nvPr/>
        </p:nvSpPr>
        <p:spPr>
          <a:xfrm>
            <a:off x="12329959" y="5162550"/>
            <a:ext cx="11778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12329959" y="6716174"/>
            <a:ext cx="11778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2088162" y="3327254"/>
            <a:ext cx="1755954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Al principio no queremos usar los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pesos preentrenados intrínsecos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 ResNet50 (los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“congelamos”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3314806"/>
            <a:ext cx="871483" cy="435741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638321" y="4957127"/>
            <a:ext cx="1755954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Pesos preentrenados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38321" y="6510751"/>
            <a:ext cx="1755954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Parámetros entrenables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12329959" y="6716174"/>
            <a:ext cx="588921" cy="12407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3223520" y="8677500"/>
            <a:ext cx="11890180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Este primer entrenamiento no devuelve un mal resultado, pero podemos seguir afinando aprovechando los filtros preentrenados de ResNet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314806"/>
            <a:ext cx="871483" cy="435741"/>
            <a:chOff x="0" y="0"/>
            <a:chExt cx="812800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270347"/>
            <a:ext cx="871483" cy="435741"/>
            <a:chOff x="0" y="0"/>
            <a:chExt cx="81280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5143500"/>
            <a:ext cx="871483" cy="435741"/>
            <a:chOff x="0" y="0"/>
            <a:chExt cx="8128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549339" y="5959447"/>
            <a:ext cx="1189321" cy="118932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39426" y="4222722"/>
            <a:ext cx="17559542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Antes del </a:t>
            </a:r>
            <a:r>
              <a:rPr lang="en-US" sz="24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descongelamiento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⟶ 263 043 parámetros entrenables // 23 587 712 no entrenables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7846" y="697442"/>
            <a:ext cx="18260154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Fine-tuning y segundo entrenamiento del modelo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39426" y="3267181"/>
            <a:ext cx="1755954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Ahora vamos a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“descongelar”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las últimas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55 capas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 ResNet50 (las más especializadas)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39426" y="5126420"/>
            <a:ext cx="1755954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Después del </a:t>
            </a:r>
            <a:r>
              <a:rPr lang="en-US" sz="24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descongelamiento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⟶ 17 478 534 parámetros entrenables // 6 372 224 no entrenables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770485" y="7264403"/>
            <a:ext cx="1277487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Reentrenamos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el modelo con estos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nuevos parámetros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y un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learning rate más bajo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770485" y="7961643"/>
            <a:ext cx="871483" cy="435741"/>
            <a:chOff x="0" y="0"/>
            <a:chExt cx="812800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777290" y="7944563"/>
            <a:ext cx="1277487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El fine-tuning ajusta suavemente algunos pesos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770485" y="8673609"/>
            <a:ext cx="871483" cy="435741"/>
            <a:chOff x="0" y="0"/>
            <a:chExt cx="812800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777290" y="8656530"/>
            <a:ext cx="1277487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Si se usa un LR alto puede haber riesgo de sobrescribir lo ya aprendido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DAGn5jsySUE</dc:identifier>
  <dcterms:modified xsi:type="dcterms:W3CDTF">2011-08-01T06:04:30Z</dcterms:modified>
  <cp:revision>1</cp:revision>
  <dc:title>Presentación proyecto ML Clasificación rocas</dc:title>
</cp:coreProperties>
</file>