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IBM Plex Sans" panose="020B0503050203000203" pitchFamily="34" charset="0"/>
      <p:regular r:id="rId41"/>
      <p:bold r:id="rId42"/>
      <p:italic r:id="rId43"/>
      <p:boldItalic r:id="rId44"/>
    </p:embeddedFont>
    <p:embeddedFont>
      <p:font typeface="IBM Plex Sans SemiBold" panose="020B070305020300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F8EA9A-7A2A-407C-AB76-4D2E0D300F8E}">
  <a:tblStyle styleId="{68F8EA9A-7A2A-407C-AB76-4D2E0D300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94" y="126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68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88ad15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88ad15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4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a88ad15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7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722c526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722c526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722c5261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7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88ad15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88ad15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81ba7d4a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081ba7d4a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4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081ba7d4a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4722c5261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05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9292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0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a5021ff6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a5021ff68_0_16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Стандартный слайд знакомства. Не меняем его, меняем текст в нем.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Добавьте его, если впервые работаете с группой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4722c5261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68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1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722c526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14722c5261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53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722c5261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4722c5261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56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722c526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722c526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4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722c526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4722c526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82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02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0903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9cf357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g139cf357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2344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81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273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6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1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88ad15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88ad15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0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7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2_Карточка преподавателя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32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9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</a:t>
            </a:r>
            <a:r>
              <a:rPr lang="ru-RU" dirty="0"/>
              <a:t> 1.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3E979-2C22-4F17-BC17-9914479B5B40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</a:t>
            </a: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Orders</a:t>
            </a: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500"/>
          </a:p>
        </p:txBody>
      </p:sp>
      <p:sp>
        <p:nvSpPr>
          <p:cNvPr id="372" name="Google Shape;372;p56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* 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Есть ли ошибка в запросе?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Запрос составлен правильно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Mike необходимо записать в кавычках 'Mike'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Нужно убрать лишние поля из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Строчку с where поменять местами с from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605975"/>
            <a:ext cx="8839204" cy="59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2" name="Google Shape;392;p5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Какой тип полей называют логическим?</a:t>
            </a:r>
            <a:endParaRPr sz="2500"/>
          </a:p>
        </p:txBody>
      </p:sp>
      <p:sp>
        <p:nvSpPr>
          <p:cNvPr id="398" name="Google Shape;398;p60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содержащие числовые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которые содержат разные последовательности символов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лишь два значения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Поля, в которых данные могут принимать любые характеристики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Начало работы - установка MySQL</a:t>
            </a:r>
            <a:endParaRPr/>
          </a:p>
        </p:txBody>
      </p:sp>
      <p:sp>
        <p:nvSpPr>
          <p:cNvPr id="404" name="Google Shape;404;p61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 dirty="0"/>
              <a:t>Ссылка на MySQL: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700" dirty="0"/>
              <a:t>https://dev.mysql.com/downloads/installer/</a:t>
            </a:r>
            <a:endParaRPr sz="1700" dirty="0"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00" y="1892150"/>
            <a:ext cx="4557600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>
            <a:spLocks noGrp="1"/>
          </p:cNvSpPr>
          <p:nvPr>
            <p:ph type="subTitle" idx="2"/>
          </p:nvPr>
        </p:nvSpPr>
        <p:spPr>
          <a:xfrm>
            <a:off x="459557" y="1085356"/>
            <a:ext cx="6246044" cy="385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математике, который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посещает курс по математике, которые преподает профессор Смит.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Том посещает курс по языку </a:t>
            </a:r>
            <a:r>
              <a:rPr lang="ru-RU" sz="1700" dirty="0" err="1"/>
              <a:t>JavaScript</a:t>
            </a:r>
            <a:r>
              <a:rPr lang="ru-RU" sz="1700" dirty="0"/>
              <a:t>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Боб посещает курс по алгоритмам, который преподает ассистент Адамс.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/>
              <a:t>Сэм имеет следующие электронный адрес sam@gmail.com и телефон +1235768789.</a:t>
            </a:r>
            <a:endParaRPr sz="17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459557" y="464635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Какие данные можно сохранить из заданного текста?</a:t>
            </a:r>
            <a:endParaRPr dirty="0"/>
          </a:p>
        </p:txBody>
      </p:sp>
      <p:pic>
        <p:nvPicPr>
          <p:cNvPr id="412" name="Google Shape;41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Сущности и атрибуты</a:t>
            </a:r>
            <a:endParaRPr dirty="0"/>
          </a:p>
        </p:txBody>
      </p:sp>
      <p:graphicFrame>
        <p:nvGraphicFramePr>
          <p:cNvPr id="419" name="Google Shape;419;p63"/>
          <p:cNvGraphicFramePr/>
          <p:nvPr>
            <p:extLst>
              <p:ext uri="{D42A27DB-BD31-4B8C-83A1-F6EECF244321}">
                <p14:modId xmlns:p14="http://schemas.microsoft.com/office/powerpoint/2010/main" val="2280462615"/>
              </p:ext>
            </p:extLst>
          </p:nvPr>
        </p:nvGraphicFramePr>
        <p:xfrm>
          <a:off x="316787" y="1590089"/>
          <a:ext cx="2723125" cy="160382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" name="Google Shape;420;p63"/>
          <p:cNvGraphicFramePr/>
          <p:nvPr>
            <p:extLst>
              <p:ext uri="{D42A27DB-BD31-4B8C-83A1-F6EECF244321}">
                <p14:modId xmlns:p14="http://schemas.microsoft.com/office/powerpoint/2010/main" val="1836906676"/>
              </p:ext>
            </p:extLst>
          </p:nvPr>
        </p:nvGraphicFramePr>
        <p:xfrm>
          <a:off x="3263125" y="1581474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Google Shape;421;p63"/>
          <p:cNvGraphicFramePr/>
          <p:nvPr>
            <p:extLst>
              <p:ext uri="{D42A27DB-BD31-4B8C-83A1-F6EECF244321}">
                <p14:modId xmlns:p14="http://schemas.microsoft.com/office/powerpoint/2010/main" val="3281782444"/>
              </p:ext>
            </p:extLst>
          </p:nvPr>
        </p:nvGraphicFramePr>
        <p:xfrm>
          <a:off x="6209463" y="1581474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502499" y="360375"/>
            <a:ext cx="6832365" cy="17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1: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Реализуйте заданную схему в </a:t>
            </a:r>
            <a:endParaRPr dirty="0"/>
          </a:p>
          <a:p>
            <a:pPr lvl="0"/>
            <a:r>
              <a:rPr lang="ru-RU" dirty="0" err="1"/>
              <a:t>MySQL</a:t>
            </a:r>
            <a:r>
              <a:rPr lang="ru-RU" dirty="0"/>
              <a:t>, используя </a:t>
            </a:r>
            <a:r>
              <a:rPr lang="ru-RU" dirty="0" err="1"/>
              <a:t>MySQL</a:t>
            </a:r>
            <a:r>
              <a:rPr lang="en-US" dirty="0"/>
              <a:t> </a:t>
            </a:r>
            <a:r>
              <a:rPr lang="ru-RU" dirty="0" err="1"/>
              <a:t>Workbench</a:t>
            </a:r>
            <a:r>
              <a:rPr lang="ru-RU" dirty="0"/>
              <a:t>. Заполните БД тестовыми значениями</a:t>
            </a:r>
            <a:endParaRPr dirty="0"/>
          </a:p>
        </p:txBody>
      </p:sp>
      <p:pic>
        <p:nvPicPr>
          <p:cNvPr id="434" name="Google Shape;43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8" name="Google Shape;419;p63"/>
          <p:cNvGraphicFramePr/>
          <p:nvPr>
            <p:extLst>
              <p:ext uri="{D42A27DB-BD31-4B8C-83A1-F6EECF244321}">
                <p14:modId xmlns:p14="http://schemas.microsoft.com/office/powerpoint/2010/main" val="664208972"/>
              </p:ext>
            </p:extLst>
          </p:nvPr>
        </p:nvGraphicFramePr>
        <p:xfrm>
          <a:off x="136456" y="2362498"/>
          <a:ext cx="2723125" cy="1635238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student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email</a:t>
                      </a: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phone_number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20;p63"/>
          <p:cNvGraphicFramePr/>
          <p:nvPr>
            <p:extLst>
              <p:ext uri="{D42A27DB-BD31-4B8C-83A1-F6EECF244321}">
                <p14:modId xmlns:p14="http://schemas.microsoft.com/office/powerpoint/2010/main" val="3382248008"/>
              </p:ext>
            </p:extLst>
          </p:nvPr>
        </p:nvGraphicFramePr>
        <p:xfrm>
          <a:off x="3200606" y="2362498"/>
          <a:ext cx="2723125" cy="118863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teacher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ru-RU" b="0" dirty="0" err="1"/>
                        <a:t>name</a:t>
                      </a:r>
                      <a:r>
                        <a:rPr lang="ru-RU" b="0" dirty="0"/>
                        <a:t>_</a:t>
                      </a:r>
                      <a:r>
                        <a:rPr lang="en-US" b="0" dirty="0"/>
                        <a:t>teacher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-RU" dirty="0" err="1"/>
                        <a:t>post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421;p63"/>
          <p:cNvGraphicFramePr/>
          <p:nvPr>
            <p:extLst>
              <p:ext uri="{D42A27DB-BD31-4B8C-83A1-F6EECF244321}">
                <p14:modId xmlns:p14="http://schemas.microsoft.com/office/powerpoint/2010/main" val="4037598555"/>
              </p:ext>
            </p:extLst>
          </p:nvPr>
        </p:nvGraphicFramePr>
        <p:xfrm>
          <a:off x="6264756" y="2362498"/>
          <a:ext cx="2723125" cy="1584840"/>
        </p:xfrm>
        <a:graphic>
          <a:graphicData uri="http://schemas.openxmlformats.org/drawingml/2006/table">
            <a:tbl>
              <a:tblPr>
                <a:noFill/>
                <a:tableStyleId>{68F8EA9A-7A2A-407C-AB76-4D2E0D300F8E}</a:tableStyleId>
              </a:tblPr>
              <a:tblGrid>
                <a:gridCol w="27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err="1"/>
                        <a:t>course</a:t>
                      </a:r>
                      <a:r>
                        <a:rPr lang="en-U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name_course</a:t>
                      </a:r>
                      <a:endParaRPr lang="en-US"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name_student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dirty="0" err="1"/>
                        <a:t>name_teacher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l="6117" r="6109"/>
          <a:stretch/>
        </p:blipFill>
        <p:spPr>
          <a:xfrm>
            <a:off x="540000" y="720011"/>
            <a:ext cx="2659800" cy="397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74" name="Google Shape;274;p39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Давайте знакомиться!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3805200" y="860000"/>
            <a:ext cx="4798800" cy="31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Линцов Иван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3"/>
          </p:nvPr>
        </p:nvSpPr>
        <p:spPr>
          <a:xfrm>
            <a:off x="3825900" y="1976775"/>
            <a:ext cx="4757400" cy="31014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302399" lvl="0" indent="-319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⚡"/>
            </a:pPr>
            <a:r>
              <a:rPr lang="en-US" dirty="0"/>
              <a:t>В GB </a:t>
            </a:r>
            <a:r>
              <a:rPr lang="en-US" dirty="0" err="1"/>
              <a:t>работаю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семинарах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курсам</a:t>
            </a:r>
            <a:r>
              <a:rPr lang="en-US" dirty="0"/>
              <a:t> </a:t>
            </a:r>
            <a:r>
              <a:rPr lang="en-US" dirty="0" err="1"/>
              <a:t>вводного</a:t>
            </a:r>
            <a:r>
              <a:rPr lang="en-US" dirty="0"/>
              <a:t> </a:t>
            </a:r>
            <a:r>
              <a:rPr lang="en-US" dirty="0" err="1"/>
              <a:t>блока</a:t>
            </a:r>
            <a:r>
              <a:rPr lang="en-US" dirty="0"/>
              <a:t> + “</a:t>
            </a:r>
            <a:r>
              <a:rPr lang="en-US" dirty="0" err="1"/>
              <a:t>Базы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и SQL”</a:t>
            </a:r>
            <a:endParaRPr dirty="0"/>
          </a:p>
          <a:p>
            <a:pPr marL="302399" lvl="0" indent="-3192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BM Plex Sans"/>
              <a:buChar char="⚡"/>
            </a:pPr>
            <a:r>
              <a:rPr lang="ru-RU" dirty="0"/>
              <a:t>Инженер по внедрению прикладного программного обеспечения</a:t>
            </a:r>
            <a:endParaRPr lang="ru-RU" sz="1400" dirty="0"/>
          </a:p>
          <a:p>
            <a:pPr marL="302399" lvl="0" indent="-31929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IBM Plex Sans"/>
              <a:buChar char="⚡"/>
            </a:pPr>
            <a:r>
              <a:rPr lang="en-US" dirty="0"/>
              <a:t>В </a:t>
            </a:r>
            <a:r>
              <a:rPr lang="en-US" dirty="0" err="1"/>
              <a:t>разработке</a:t>
            </a:r>
            <a:r>
              <a:rPr lang="en-US" dirty="0"/>
              <a:t> </a:t>
            </a:r>
            <a:r>
              <a:rPr lang="en-US" dirty="0" err="1"/>
              <a:t>платежная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IT-</a:t>
            </a:r>
            <a:r>
              <a:rPr lang="en-US" dirty="0" err="1"/>
              <a:t>платформы</a:t>
            </a:r>
            <a:r>
              <a:rPr lang="en-US" dirty="0"/>
              <a:t> </a:t>
            </a:r>
            <a:r>
              <a:rPr lang="en-US" dirty="0" err="1"/>
              <a:t>зарядки</a:t>
            </a:r>
            <a:r>
              <a:rPr lang="en-US" dirty="0"/>
              <a:t> </a:t>
            </a:r>
            <a:r>
              <a:rPr lang="en-US" dirty="0" err="1"/>
              <a:t>электротранспорта</a:t>
            </a:r>
            <a:endParaRPr sz="1400" dirty="0"/>
          </a:p>
        </p:txBody>
      </p:sp>
      <p:sp>
        <p:nvSpPr>
          <p:cNvPr id="277" name="Google Shape;277;p39"/>
          <p:cNvSpPr txBox="1"/>
          <p:nvPr/>
        </p:nvSpPr>
        <p:spPr>
          <a:xfrm>
            <a:off x="3682625" y="1375325"/>
            <a:ext cx="28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Backend-разработчик, 22 года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Выполните следующие запросы: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7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Получить список с информацией обо всех студентах</a:t>
            </a:r>
            <a:endParaRPr lang="en-US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algn="just">
              <a:buSzPts val="1100"/>
            </a:pPr>
            <a:r>
              <a:rPr lang="ru-RU" sz="1800" dirty="0"/>
              <a:t>2. Получить список всех студентов с именем "Антон"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800" dirty="0"/>
              <a:t>3. Вывести имя и почту из таблички "Студенты"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3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/>
              <a:t>4*. </a:t>
            </a:r>
            <a:r>
              <a:rPr lang="ru-RU" sz="1800" dirty="0"/>
              <a:t>Выбрать студентов, имена которых начинаются с буквы «А».</a:t>
            </a: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74070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1. Получить список с информацией обо всех студентах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</a:rPr>
              <a:t>-- SELECT *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ru-RU" sz="1600" b="1" dirty="0">
              <a:solidFill>
                <a:schemeClr val="accent1"/>
              </a:solidFill>
            </a:endParaRPr>
          </a:p>
          <a:p>
            <a:pPr algn="just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algn="just"/>
            <a:endParaRPr lang="ru-RU" sz="1600" b="1" dirty="0">
              <a:solidFill>
                <a:schemeClr val="accent1"/>
              </a:solidFill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ru-RU" sz="1600" dirty="0"/>
              <a:t>2. Получить список всех студентов с именем “Антон”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endParaRPr sz="1600" dirty="0"/>
          </a:p>
          <a:p>
            <a:pPr lvl="0"/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= 'Антон';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06502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№2: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65" name="Google Shape;465;p68"/>
          <p:cNvSpPr txBox="1">
            <a:spLocks noGrp="1"/>
          </p:cNvSpPr>
          <p:nvPr>
            <p:ph type="subTitle" idx="2"/>
          </p:nvPr>
        </p:nvSpPr>
        <p:spPr>
          <a:xfrm>
            <a:off x="770150" y="1398983"/>
            <a:ext cx="62901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ru-RU" sz="1600" dirty="0"/>
              <a:t>3. Вывести имя и почту из таблички "Студент" по всем студентам</a:t>
            </a:r>
          </a:p>
          <a:p>
            <a:pPr lvl="0" algn="just"/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email 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</a:t>
            </a:r>
            <a:r>
              <a:rPr lang="ru-RU" sz="1600" b="1" dirty="0">
                <a:solidFill>
                  <a:schemeClr val="accent1"/>
                </a:solidFill>
              </a:rPr>
              <a:t>;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dirty="0"/>
              <a:t>4*.</a:t>
            </a:r>
            <a:r>
              <a:rPr lang="en-US" sz="1600" dirty="0"/>
              <a:t> </a:t>
            </a:r>
            <a:r>
              <a:rPr lang="ru-RU" sz="1600" dirty="0"/>
              <a:t>Выбрать информацию о студентах</a:t>
            </a:r>
            <a:r>
              <a:rPr lang="ru-RU" sz="1600"/>
              <a:t>, имена </a:t>
            </a:r>
            <a:r>
              <a:rPr lang="ru-RU" sz="1600" dirty="0"/>
              <a:t>которых начинаются с буквы «А».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SELECT </a:t>
            </a:r>
            <a:r>
              <a:rPr lang="en-US" sz="1600" b="1" dirty="0">
                <a:solidFill>
                  <a:schemeClr val="accent1"/>
                </a:solidFill>
              </a:rPr>
              <a:t>id,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email</a:t>
            </a:r>
            <a:r>
              <a:rPr lang="ru-RU" sz="1600" b="1" dirty="0">
                <a:solidFill>
                  <a:schemeClr val="accent1"/>
                </a:solidFill>
              </a:rPr>
              <a:t>, </a:t>
            </a:r>
            <a:r>
              <a:rPr lang="ru-RU" sz="1600" b="1" dirty="0" err="1">
                <a:solidFill>
                  <a:schemeClr val="accent1"/>
                </a:solidFill>
              </a:rPr>
              <a:t>phone_number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endParaRPr sz="1600" b="1" dirty="0">
              <a:solidFill>
                <a:schemeClr val="accent1"/>
              </a:solidFill>
            </a:endParaRPr>
          </a:p>
          <a:p>
            <a:pPr lvl="0" algn="just">
              <a:buSzPts val="1100"/>
            </a:pPr>
            <a:r>
              <a:rPr lang="ru-RU" sz="1600" b="1" dirty="0">
                <a:solidFill>
                  <a:schemeClr val="accent1"/>
                </a:solidFill>
              </a:rPr>
              <a:t>FROM </a:t>
            </a:r>
            <a:r>
              <a:rPr lang="ru-RU" sz="1600" b="1" dirty="0" err="1">
                <a:solidFill>
                  <a:schemeClr val="accent1"/>
                </a:solidFill>
              </a:rPr>
              <a:t>student</a:t>
            </a:r>
            <a:r>
              <a:rPr lang="en-US" sz="1600" b="1" dirty="0">
                <a:solidFill>
                  <a:schemeClr val="accent1"/>
                </a:solidFill>
              </a:rPr>
              <a:t>s </a:t>
            </a:r>
            <a:r>
              <a:rPr lang="ru-RU" sz="1600" b="1" dirty="0">
                <a:solidFill>
                  <a:schemeClr val="accent1"/>
                </a:solidFill>
              </a:rPr>
              <a:t>WHERE </a:t>
            </a:r>
            <a:r>
              <a:rPr lang="en-US" sz="1600" b="1" dirty="0" err="1">
                <a:solidFill>
                  <a:schemeClr val="accent1"/>
                </a:solidFill>
              </a:rPr>
              <a:t>name_student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LIKE 'A%';</a:t>
            </a:r>
            <a:endParaRPr sz="16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Таблица </a:t>
            </a:r>
            <a:r>
              <a:rPr lang="en-US" dirty="0"/>
              <a:t>workers</a:t>
            </a:r>
            <a:r>
              <a:rPr lang="ru-RU" dirty="0"/>
              <a:t> для работы: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36696"/>
              </p:ext>
            </p:extLst>
          </p:nvPr>
        </p:nvGraphicFramePr>
        <p:xfrm>
          <a:off x="672789" y="921210"/>
          <a:ext cx="5194300" cy="3075940"/>
        </p:xfrm>
        <a:graphic>
          <a:graphicData uri="http://schemas.openxmlformats.org/drawingml/2006/table">
            <a:tbl>
              <a:tblPr>
                <a:tableStyleId>{68F8EA9A-7A2A-407C-AB76-4D2E0D300F8E}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id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name</a:t>
                      </a:r>
                      <a:r>
                        <a:rPr lang="en-US" sz="1600" b="1" i="0" dirty="0">
                          <a:effectLst/>
                        </a:rPr>
                        <a:t>_worker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dept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err="1">
                          <a:effectLst/>
                        </a:rPr>
                        <a:t>salary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AndreyEx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Sales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Boris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IT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300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Ann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IT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Anton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Marketing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Dima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IT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6000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501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Maxs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Accounting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NULL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№3: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Для заданной БД выполните: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0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2"/>
          </p:nvPr>
        </p:nvSpPr>
        <p:spPr>
          <a:xfrm>
            <a:off x="539750" y="1320325"/>
            <a:ext cx="5654573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 Выбрать всех сотрудников, у которых зарплата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 Покажите всех сотрудников, которые принадлежат к отделу IT.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sz="1800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 Отобразите  всех сотрудников, который НЕ принадлежат к отделу IT</a:t>
            </a: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Итерация №3: решение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489" name="Google Shape;489;p71"/>
          <p:cNvSpPr txBox="1">
            <a:spLocks noGrp="1"/>
          </p:cNvSpPr>
          <p:nvPr>
            <p:ph type="subTitle" idx="2"/>
          </p:nvPr>
        </p:nvSpPr>
        <p:spPr>
          <a:xfrm>
            <a:off x="539749" y="1320324"/>
            <a:ext cx="7896327" cy="34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1.</a:t>
            </a:r>
            <a:r>
              <a:rPr lang="en-US" sz="1800" dirty="0"/>
              <a:t> </a:t>
            </a:r>
            <a:r>
              <a:rPr lang="ru-RU" sz="1800" dirty="0"/>
              <a:t>Выбрать всех сотрудников,</a:t>
            </a:r>
            <a:r>
              <a:rPr lang="en-US" sz="1800" dirty="0"/>
              <a:t> </a:t>
            </a:r>
            <a:r>
              <a:rPr lang="ru-RU" sz="1800" dirty="0"/>
              <a:t>у которых зарплата 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больше 6000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 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salary</a:t>
            </a:r>
            <a:r>
              <a:rPr lang="ru-RU" sz="1800" b="1" dirty="0">
                <a:solidFill>
                  <a:schemeClr val="accent1"/>
                </a:solidFill>
              </a:rPr>
              <a:t> &gt; 6000;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 dirty="0"/>
              <a:t>2.</a:t>
            </a:r>
            <a:r>
              <a:rPr lang="en-US" sz="1800" dirty="0"/>
              <a:t> </a:t>
            </a:r>
            <a:r>
              <a:rPr lang="ru-RU" sz="1800" dirty="0"/>
              <a:t>Покажите всех сотрудников, которые принадлежат к отделу IT.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 dirty="0">
                <a:solidFill>
                  <a:schemeClr val="accent1"/>
                </a:solidFill>
              </a:rPr>
              <a:t>s</a:t>
            </a:r>
            <a:r>
              <a:rPr lang="ru-RU" sz="1800" b="1" dirty="0">
                <a:solidFill>
                  <a:schemeClr val="accent1"/>
                </a:solidFill>
              </a:rPr>
              <a:t> 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= 'IT';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chemeClr val="accent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dirty="0"/>
              <a:t>3.</a:t>
            </a:r>
            <a:r>
              <a:rPr lang="en-US" sz="1800" dirty="0"/>
              <a:t> </a:t>
            </a:r>
            <a:r>
              <a:rPr lang="ru-RU" sz="1800" dirty="0"/>
              <a:t>Отобразите  всех сотрудников, который НЕ принадлежат к отделу IT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chemeClr val="accent1"/>
                </a:solidFill>
              </a:rPr>
              <a:t>SELECT * FROM </a:t>
            </a:r>
            <a:r>
              <a:rPr lang="ru-RU" sz="1800" b="1" dirty="0" err="1">
                <a:solidFill>
                  <a:schemeClr val="accent1"/>
                </a:solidFill>
              </a:rPr>
              <a:t>worker</a:t>
            </a:r>
            <a:r>
              <a:rPr lang="en-US" sz="1800" b="1">
                <a:solidFill>
                  <a:schemeClr val="accent1"/>
                </a:solidFill>
              </a:rPr>
              <a:t>s</a:t>
            </a:r>
            <a:r>
              <a:rPr lang="ru-RU" sz="1800" b="1">
                <a:solidFill>
                  <a:schemeClr val="accent1"/>
                </a:solidFill>
              </a:rPr>
              <a:t> </a:t>
            </a:r>
            <a:r>
              <a:rPr lang="ru-RU" sz="1800" b="1" dirty="0">
                <a:solidFill>
                  <a:schemeClr val="accent1"/>
                </a:solidFill>
              </a:rPr>
              <a:t>WHERE </a:t>
            </a:r>
            <a:r>
              <a:rPr lang="ru-RU" sz="1800" b="1" dirty="0" err="1">
                <a:solidFill>
                  <a:schemeClr val="accent1"/>
                </a:solidFill>
              </a:rPr>
              <a:t>dept</a:t>
            </a:r>
            <a:r>
              <a:rPr lang="ru-RU" sz="1800" b="1" dirty="0">
                <a:solidFill>
                  <a:schemeClr val="accent1"/>
                </a:solidFill>
              </a:rPr>
              <a:t> != 'IT';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73"/>
          <p:cNvSpPr txBox="1"/>
          <p:nvPr/>
        </p:nvSpPr>
        <p:spPr>
          <a:xfrm>
            <a:off x="539749" y="999226"/>
            <a:ext cx="812246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1. Создайте таблицу с мобильными телефонами (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mobile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_</a:t>
            </a:r>
            <a:r>
              <a:rPr lang="en-US" sz="1800" dirty="0">
                <a:latin typeface="IBM Plex Sans"/>
                <a:ea typeface="IBM Plex Sans"/>
                <a:cs typeface="IBM Plex Sans"/>
                <a:sym typeface="IBM Plex Sans"/>
              </a:rPr>
              <a:t>phones)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, используя графический интерфейс. Заполните БД данными. Добавьте скриншот на платформу в качестве ответа на ДЗ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539750" y="3515794"/>
            <a:ext cx="823062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2. Выведите название, производителя и цену для товаров, количество которых превышает 2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510765" y="4306989"/>
            <a:ext cx="812246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3.  Выведите весь ассортимент товаров марки “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”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33870"/>
              </p:ext>
            </p:extLst>
          </p:nvPr>
        </p:nvGraphicFramePr>
        <p:xfrm>
          <a:off x="674565" y="1925264"/>
          <a:ext cx="7794870" cy="1680124"/>
        </p:xfrm>
        <a:graphic>
          <a:graphicData uri="http://schemas.openxmlformats.org/drawingml/2006/table">
            <a:tbl>
              <a:tblPr/>
              <a:tblGrid>
                <a:gridCol w="76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product_name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manufacturer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product_count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price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iPhone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iPhone 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Galaxy S8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P20 Pro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Huawei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4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p74"/>
          <p:cNvSpPr txBox="1"/>
          <p:nvPr/>
        </p:nvSpPr>
        <p:spPr>
          <a:xfrm>
            <a:off x="960150" y="1439875"/>
            <a:ext cx="67629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4. (по желанию)* С помощью регулярных выражений найти: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4.1.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Iphone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4.2. Товары, в которых есть упоминание "</a:t>
            </a:r>
            <a:r>
              <a:rPr lang="ru-RU" sz="1800" dirty="0" err="1">
                <a:latin typeface="IBM Plex Sans"/>
                <a:ea typeface="IBM Plex Sans"/>
                <a:cs typeface="IBM Plex Sans"/>
                <a:sym typeface="IBM Plex Sans"/>
              </a:rPr>
              <a:t>Samsung</a:t>
            </a: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4.3.  Товары, в которых есть ЦИФРЫ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IBM Plex Sans"/>
                <a:ea typeface="IBM Plex Sans"/>
                <a:cs typeface="IBM Plex Sans"/>
                <a:sym typeface="IBM Plex Sans"/>
              </a:rPr>
              <a:t>	4.4.  Товары, в которых есть ЦИФРА "8"  </a:t>
            </a:r>
            <a:endParaRPr sz="18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515" name="Google Shape;515;p75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517" name="Google Shape;517;p75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8" name="Google Shape;518;p75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519" name="Google Shape;51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/>
              <a:t>Вопросы по лекции «Инструменты для работы с базами данных»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Проектирование базы данных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indent="-342900">
              <a:spcBef>
                <a:spcPts val="1200"/>
              </a:spcBef>
              <a:buSzPts val="1800"/>
              <a:buFont typeface="IBM Plex Sans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Реализация схемы БД в </a:t>
            </a:r>
            <a:r>
              <a:rPr lang="ru-RU" sz="1800" dirty="0" err="1">
                <a:solidFill>
                  <a:schemeClr val="dk1"/>
                </a:solidFill>
              </a:rPr>
              <a:t>MySQL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Workbench.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Выборки из заданных схем: запросы с помощью SELECT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2438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  <p:sp>
        <p:nvSpPr>
          <p:cNvPr id="342" name="Google Shape;342;p51"/>
          <p:cNvSpPr txBox="1"/>
          <p:nvPr/>
        </p:nvSpPr>
        <p:spPr>
          <a:xfrm>
            <a:off x="652975" y="2494000"/>
            <a:ext cx="810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False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True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Язык SQL является декларативным языком?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реляционные базы данных?</a:t>
            </a:r>
            <a:endParaRPr sz="2500"/>
          </a:p>
        </p:txBody>
      </p:sp>
      <p:sp>
        <p:nvSpPr>
          <p:cNvPr id="354" name="Google Shape;354;p53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chemeClr val="lt1"/>
                </a:highlight>
              </a:rPr>
              <a:t>Что такое реляционные базы данных?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652975" y="24940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информация хранится в виде двумерных таблиц, связанных между собой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данных, в которой одна ни с чем не связанная таблица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Любая база данных - реляционная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Совокупность данных, не связанных между собой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 выглядит запрос, для вывода ВСЕХ значений из таблицы Orders?</a:t>
            </a:r>
            <a:endParaRPr sz="2500"/>
          </a:p>
        </p:txBody>
      </p:sp>
      <p:sp>
        <p:nvSpPr>
          <p:cNvPr id="366" name="Google Shape;366;p55"/>
          <p:cNvSpPr txBox="1"/>
          <p:nvPr/>
        </p:nvSpPr>
        <p:spPr>
          <a:xfrm>
            <a:off x="652975" y="2494000"/>
            <a:ext cx="8107200" cy="15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ALL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%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*.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1128</Words>
  <Application>Microsoft Office PowerPoint</Application>
  <PresentationFormat>Экран (16:9)</PresentationFormat>
  <Paragraphs>264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Calibri</vt:lpstr>
      <vt:lpstr>IBM Plex Sans</vt:lpstr>
      <vt:lpstr>Arial</vt:lpstr>
      <vt:lpstr>IBM Plex Sans SemiBold</vt:lpstr>
      <vt:lpstr>Consolas</vt:lpstr>
      <vt:lpstr>Макет шаблона GB</vt:lpstr>
      <vt:lpstr>Базы данных и SQL</vt:lpstr>
      <vt:lpstr>Линцов Иван</vt:lpstr>
      <vt:lpstr>План на сегодня:</vt:lpstr>
      <vt:lpstr>Викторина</vt:lpstr>
      <vt:lpstr>Язык SQL является декларативным языком?</vt:lpstr>
      <vt:lpstr>Язык SQL является декларативным языком?</vt:lpstr>
      <vt:lpstr>Что такое реляционные базы данных?</vt:lpstr>
      <vt:lpstr>Что такое реляционные базы данных?</vt:lpstr>
      <vt:lpstr>Как выглядит запрос, для вывода ВСЕХ значений из таблицы Orders?</vt:lpstr>
      <vt:lpstr>Как выглядит запрос, для вывода ВСЕХ значений из таблицы Orders?</vt:lpstr>
      <vt:lpstr>Есть ли ошибка в запросе?  </vt:lpstr>
      <vt:lpstr>Есть ли ошибка в запросе?  </vt:lpstr>
      <vt:lpstr>Какой тип полей называют логическим?</vt:lpstr>
      <vt:lpstr>Какой тип полей называют логическим?</vt:lpstr>
      <vt:lpstr>Начало работы - установка MySQL</vt:lpstr>
      <vt:lpstr>Какие данные можно сохранить из заданного текста?</vt:lpstr>
      <vt:lpstr>Сущности и атрибуты</vt:lpstr>
      <vt:lpstr>Ваши вопросы?  Перерыв</vt:lpstr>
      <vt:lpstr>Итерация 1: Реализуйте заданную схему в  MySQL, используя MySQL Workbench. Заполните БД тестовыми значениями</vt:lpstr>
      <vt:lpstr>Итерация №2: Выполните следующие запросы:     </vt:lpstr>
      <vt:lpstr>Итерация №2: Решение:     </vt:lpstr>
      <vt:lpstr>Итерация №2: Решение:     </vt:lpstr>
      <vt:lpstr>Таблица workers для работы:</vt:lpstr>
      <vt:lpstr>Итерация №3: Для заданной БД выполните:     </vt:lpstr>
      <vt:lpstr>Итерация №3: решение     </vt:lpstr>
      <vt:lpstr>Ваши вопросы?</vt:lpstr>
      <vt:lpstr>Презентация PowerPoint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user</cp:lastModifiedBy>
  <cp:revision>49</cp:revision>
  <dcterms:modified xsi:type="dcterms:W3CDTF">2023-06-19T18:13:33Z</dcterms:modified>
</cp:coreProperties>
</file>