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5" r:id="rId3"/>
    <p:sldId id="398" r:id="rId4"/>
    <p:sldId id="399" r:id="rId5"/>
    <p:sldId id="319" r:id="rId6"/>
    <p:sldId id="318" r:id="rId7"/>
    <p:sldId id="369" r:id="rId8"/>
    <p:sldId id="317" r:id="rId9"/>
    <p:sldId id="280" r:id="rId10"/>
    <p:sldId id="281" r:id="rId11"/>
    <p:sldId id="282" r:id="rId12"/>
    <p:sldId id="346" r:id="rId13"/>
    <p:sldId id="34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27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16" name="tianshun" initials="t" lastIdx="3" clrIdx="15"/>
  <p:cmAuthor id="20" name="作者" initials="A" lastIdx="0" clrIdx="20"/>
  <p:cmAuthor id="21" name="nkcigs" initials="n" lastIdx="1" clrIdx="2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&#35268;&#21010;&#39033;&#30446;\&#26131;&#21463;&#35775;\&#31532;&#19968;&#29256;\&#23383;&#27573;&#21517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95434\AppData\Roaming\ThinkMail\TempImage\20210517\3-&#27827;&#21271;-&#26131;&#21463;&#35775;&#27169;&#22411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95434\AppData\Roaming\ThinkMail\TempImage\20210517\3-&#27827;&#21271;-&#26131;&#21463;&#35775;&#27169;&#22411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2312;&#24314;&#39033;&#30446;\&#29992;&#25143;&#31283;&#23450;&#24230;&#27169;&#22411;\0507&#31532;&#19977;&#29256;\&#36755;&#20986;\&#32467;&#26524;&#25972;&#20307;&#32479;&#3574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2312;&#24314;&#39033;&#30446;\&#29992;&#25143;&#31283;&#23450;&#24230;&#27169;&#22411;\0507&#31532;&#19977;&#29256;\&#36755;&#20986;\&#32467;&#26524;&#25972;&#20307;&#32479;&#3574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2312;&#24314;&#39033;&#30446;\&#29992;&#25143;&#31283;&#23450;&#24230;&#27169;&#22411;\0507&#31532;&#19977;&#29256;\&#36755;&#20986;\&#32467;&#26524;&#25972;&#20307;&#32479;&#3574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2312;&#24314;&#39033;&#30446;\&#29992;&#25143;&#31283;&#23450;&#24230;&#27169;&#22411;\0507&#31532;&#19977;&#29256;\&#36755;&#20986;\&#32467;&#26524;&#25972;&#20307;&#32479;&#3574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&#22312;&#24314;&#39033;&#30446;\&#29992;&#25143;&#31283;&#23450;&#24230;&#27169;&#22411;\0507&#31532;&#19977;&#29256;\&#36755;&#20986;\&#32467;&#26524;&#25972;&#20307;&#32479;&#3574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yz\Desktop\&#20998;&#26512;&#24605;&#36335;-0528_&#21069;5&#26376;&#25968;&#25454;--&#26631;&#2788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重要性!$A$1:$A$10</c:f>
              <c:strCache>
                <c:ptCount val="10"/>
                <c:pt idx="0">
                  <c:v>called_dur        </c:v>
                </c:pt>
                <c:pt idx="1">
                  <c:v>neto_called_dur   </c:v>
                </c:pt>
                <c:pt idx="2">
                  <c:v>called_cnt        </c:v>
                </c:pt>
                <c:pt idx="3">
                  <c:v>age               </c:v>
                </c:pt>
                <c:pt idx="4">
                  <c:v>region_id         </c:v>
                </c:pt>
                <c:pt idx="5">
                  <c:v>gprs_tot_cnt      </c:v>
                </c:pt>
                <c:pt idx="6">
                  <c:v>neto_called_num   </c:v>
                </c:pt>
                <c:pt idx="7">
                  <c:v>ineff_int         </c:v>
                </c:pt>
                <c:pt idx="8">
                  <c:v>real_fee2         </c:v>
                </c:pt>
                <c:pt idx="9">
                  <c:v>gprs_tot_chrg_flux</c:v>
                </c:pt>
              </c:strCache>
            </c:strRef>
          </c:cat>
          <c:val>
            <c:numRef>
              <c:f>重要性!$B$1:$B$10</c:f>
              <c:numCache>
                <c:formatCode>General</c:formatCode>
                <c:ptCount val="10"/>
                <c:pt idx="0">
                  <c:v>0.30380000000000001</c:v>
                </c:pt>
                <c:pt idx="1">
                  <c:v>7.1999999999999995E-2</c:v>
                </c:pt>
                <c:pt idx="2">
                  <c:v>6.6000000000000003E-2</c:v>
                </c:pt>
                <c:pt idx="3">
                  <c:v>6.2100000000000002E-2</c:v>
                </c:pt>
                <c:pt idx="4">
                  <c:v>5.8500000000000003E-2</c:v>
                </c:pt>
                <c:pt idx="5">
                  <c:v>3.3399999999999999E-2</c:v>
                </c:pt>
                <c:pt idx="6">
                  <c:v>3.2899999999999999E-2</c:v>
                </c:pt>
                <c:pt idx="7">
                  <c:v>3.2599999999999997E-2</c:v>
                </c:pt>
                <c:pt idx="8">
                  <c:v>2.87E-2</c:v>
                </c:pt>
                <c:pt idx="9">
                  <c:v>2.3599999999999999E-2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04-4F4B-9B34-95F1CE37E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834016"/>
        <c:axId val="1227911744"/>
      </c:barChart>
      <c:catAx>
        <c:axId val="156083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27911744"/>
        <c:crosses val="autoZero"/>
        <c:auto val="1"/>
        <c:lblAlgn val="ctr"/>
        <c:lblOffset val="100"/>
        <c:noMultiLvlLbl val="0"/>
      </c:catAx>
      <c:valAx>
        <c:axId val="122791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6083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072225752254106E-2"/>
          <c:y val="0.108564976177098"/>
          <c:w val="0.86385554849549195"/>
          <c:h val="0.52310910818962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辽宁引用效果!$C$33</c:f>
              <c:strCache>
                <c:ptCount val="1"/>
                <c:pt idx="0">
                  <c:v>非易受访客户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辽宁引用效果!$D$32</c:f>
              <c:strCache>
                <c:ptCount val="1"/>
                <c:pt idx="0">
                  <c:v>辽宁</c:v>
                </c:pt>
              </c:strCache>
            </c:strRef>
          </c:cat>
          <c:val>
            <c:numRef>
              <c:f>辽宁引用效果!$D$33</c:f>
              <c:numCache>
                <c:formatCode>0.00%</c:formatCode>
                <c:ptCount val="1"/>
                <c:pt idx="0">
                  <c:v>4.3E-3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6-4D5E-8441-D5F266A9D8EF}"/>
            </c:ext>
          </c:extLst>
        </c:ser>
        <c:ser>
          <c:idx val="1"/>
          <c:order val="1"/>
          <c:tx>
            <c:strRef>
              <c:f>辽宁引用效果!$C$34</c:f>
              <c:strCache>
                <c:ptCount val="1"/>
                <c:pt idx="0">
                  <c:v>易受访客户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辽宁引用效果!$D$32</c:f>
              <c:strCache>
                <c:ptCount val="1"/>
                <c:pt idx="0">
                  <c:v>辽宁</c:v>
                </c:pt>
              </c:strCache>
            </c:strRef>
          </c:cat>
          <c:val>
            <c:numRef>
              <c:f>辽宁引用效果!$D$34</c:f>
              <c:numCache>
                <c:formatCode>0.00%</c:formatCode>
                <c:ptCount val="1"/>
                <c:pt idx="0">
                  <c:v>2.5600000000000001E-2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46-4D5E-8441-D5F266A9D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1799760"/>
        <c:axId val="2010945888"/>
      </c:barChart>
      <c:catAx>
        <c:axId val="1881799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0945888"/>
        <c:crosses val="autoZero"/>
        <c:auto val="1"/>
        <c:lblAlgn val="ctr"/>
        <c:lblOffset val="100"/>
        <c:noMultiLvlLbl val="0"/>
      </c:catAx>
      <c:valAx>
        <c:axId val="201094588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88179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1429545977257897E-2"/>
          <c:y val="0.81297681745308303"/>
          <c:w val="0.86951767636407595"/>
          <c:h val="0.1574145526804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816785218233102E-2"/>
          <c:y val="0.10856489180813"/>
          <c:w val="0.86636642956353405"/>
          <c:h val="0.52310947879526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辽宁引用效果!$C$40</c:f>
              <c:strCache>
                <c:ptCount val="1"/>
                <c:pt idx="0">
                  <c:v>非易受访客户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43.7%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C4D-46D2-B3B3-B17F8E004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辽宁引用效果!$D$39</c:f>
              <c:strCache>
                <c:ptCount val="1"/>
                <c:pt idx="0">
                  <c:v>安徽</c:v>
                </c:pt>
              </c:strCache>
            </c:strRef>
          </c:cat>
          <c:val>
            <c:numRef>
              <c:f>辽宁引用效果!$D$40</c:f>
              <c:numCache>
                <c:formatCode>0.00%</c:formatCode>
                <c:ptCount val="1"/>
                <c:pt idx="0">
                  <c:v>0.437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D-46D2-B3B3-B17F8E004EC2}"/>
            </c:ext>
          </c:extLst>
        </c:ser>
        <c:ser>
          <c:idx val="1"/>
          <c:order val="1"/>
          <c:tx>
            <c:strRef>
              <c:f>辽宁引用效果!$C$41</c:f>
              <c:strCache>
                <c:ptCount val="1"/>
                <c:pt idx="0">
                  <c:v>易受访客户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辽宁引用效果!$D$39</c:f>
              <c:strCache>
                <c:ptCount val="1"/>
                <c:pt idx="0">
                  <c:v>安徽</c:v>
                </c:pt>
              </c:strCache>
            </c:strRef>
          </c:cat>
          <c:val>
            <c:numRef>
              <c:f>辽宁引用效果!$D$41</c:f>
              <c:numCache>
                <c:formatCode>0%</c:formatCode>
                <c:ptCount val="1"/>
                <c:pt idx="0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D-46D2-B3B3-B17F8E004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951328"/>
        <c:axId val="2010954048"/>
      </c:barChart>
      <c:catAx>
        <c:axId val="201095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0954048"/>
        <c:crosses val="autoZero"/>
        <c:auto val="1"/>
        <c:lblAlgn val="ctr"/>
        <c:lblOffset val="100"/>
        <c:noMultiLvlLbl val="0"/>
      </c:catAx>
      <c:valAx>
        <c:axId val="201095404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1095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259319913219503E-2"/>
          <c:y val="0.79323789155633995"/>
          <c:w val="0.85348136017356102"/>
          <c:h val="0.157414430349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变量重要性整合!$B$15:$B$24</c:f>
              <c:strCache>
                <c:ptCount val="10"/>
                <c:pt idx="0">
                  <c:v>查询申请携转</c:v>
                </c:pt>
                <c:pt idx="1">
                  <c:v>历史投诉携转</c:v>
                </c:pt>
                <c:pt idx="2">
                  <c:v>被叫人数</c:v>
                </c:pt>
                <c:pt idx="3">
                  <c:v>近三月平均金额</c:v>
                </c:pt>
                <c:pt idx="4">
                  <c:v>网间被叫次数</c:v>
                </c:pt>
                <c:pt idx="5">
                  <c:v>10086短信次数</c:v>
                </c:pt>
                <c:pt idx="6">
                  <c:v>平均通话时长</c:v>
                </c:pt>
                <c:pt idx="7">
                  <c:v>语音主套餐不饱和量</c:v>
                </c:pt>
                <c:pt idx="8">
                  <c:v>宽带使用次数</c:v>
                </c:pt>
                <c:pt idx="9">
                  <c:v>下行流量</c:v>
                </c:pt>
              </c:strCache>
            </c:strRef>
          </c:cat>
          <c:val>
            <c:numRef>
              <c:f>变量重要性整合!$C$15:$C$24</c:f>
              <c:numCache>
                <c:formatCode>General</c:formatCode>
                <c:ptCount val="10"/>
                <c:pt idx="0">
                  <c:v>0.355906</c:v>
                </c:pt>
                <c:pt idx="1">
                  <c:v>8.2695000000000005E-2</c:v>
                </c:pt>
                <c:pt idx="2">
                  <c:v>6.0967E-2</c:v>
                </c:pt>
                <c:pt idx="3">
                  <c:v>5.7033E-2</c:v>
                </c:pt>
                <c:pt idx="4">
                  <c:v>5.4225000000000002E-2</c:v>
                </c:pt>
                <c:pt idx="5">
                  <c:v>3.7232000000000001E-2</c:v>
                </c:pt>
                <c:pt idx="6">
                  <c:v>2.2249000000000001E-2</c:v>
                </c:pt>
                <c:pt idx="7">
                  <c:v>2.1326000000000001E-2</c:v>
                </c:pt>
                <c:pt idx="8">
                  <c:v>2.1319000000000001E-2</c:v>
                </c:pt>
                <c:pt idx="9">
                  <c:v>2.0160000000000001E-2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4-44EB-A611-799B8C953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505376"/>
        <c:axId val="493505920"/>
      </c:barChart>
      <c:catAx>
        <c:axId val="49350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505920"/>
        <c:crosses val="autoZero"/>
        <c:auto val="1"/>
        <c:lblAlgn val="ctr"/>
        <c:lblOffset val="100"/>
        <c:noMultiLvlLbl val="0"/>
      </c:catAx>
      <c:valAx>
        <c:axId val="4935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350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变量重要性整合!$B$3:$B$12</c:f>
              <c:strCache>
                <c:ptCount val="10"/>
                <c:pt idx="0">
                  <c:v>近三月平均金额</c:v>
                </c:pt>
                <c:pt idx="1">
                  <c:v>被叫次数</c:v>
                </c:pt>
                <c:pt idx="2">
                  <c:v>在网时长</c:v>
                </c:pt>
                <c:pt idx="3">
                  <c:v>通话次数</c:v>
                </c:pt>
                <c:pt idx="4">
                  <c:v>网内被叫次数</c:v>
                </c:pt>
                <c:pt idx="5">
                  <c:v>被叫人数</c:v>
                </c:pt>
                <c:pt idx="6">
                  <c:v>是否一证多卡</c:v>
                </c:pt>
                <c:pt idx="7">
                  <c:v>年龄</c:v>
                </c:pt>
                <c:pt idx="8">
                  <c:v>流量主套餐近三月不饱和次数</c:v>
                </c:pt>
                <c:pt idx="9">
                  <c:v>本月通话次数占近三月比例</c:v>
                </c:pt>
              </c:strCache>
            </c:strRef>
          </c:cat>
          <c:val>
            <c:numRef>
              <c:f>变量重要性整合!$C$3:$C$12</c:f>
              <c:numCache>
                <c:formatCode>General</c:formatCode>
                <c:ptCount val="10"/>
                <c:pt idx="0">
                  <c:v>0.32273400000000002</c:v>
                </c:pt>
                <c:pt idx="1">
                  <c:v>0.16975799999999999</c:v>
                </c:pt>
                <c:pt idx="2">
                  <c:v>0.10932799999999999</c:v>
                </c:pt>
                <c:pt idx="3">
                  <c:v>0.105616</c:v>
                </c:pt>
                <c:pt idx="4">
                  <c:v>4.8562000000000001E-2</c:v>
                </c:pt>
                <c:pt idx="5">
                  <c:v>2.6721999999999999E-2</c:v>
                </c:pt>
                <c:pt idx="6">
                  <c:v>2.2235999999999999E-2</c:v>
                </c:pt>
                <c:pt idx="7">
                  <c:v>2.1506999999999998E-2</c:v>
                </c:pt>
                <c:pt idx="8">
                  <c:v>2.0670000000000001E-2</c:v>
                </c:pt>
                <c:pt idx="9">
                  <c:v>2.0322E-2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8-46BF-8BD7-6BB0134B6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3949520"/>
        <c:axId val="603950064"/>
      </c:barChart>
      <c:catAx>
        <c:axId val="60394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950064"/>
        <c:crosses val="autoZero"/>
        <c:auto val="1"/>
        <c:lblAlgn val="ctr"/>
        <c:lblOffset val="100"/>
        <c:noMultiLvlLbl val="0"/>
      </c:catAx>
      <c:valAx>
        <c:axId val="60395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94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变量重要性整合!$B$28:$B$37</c:f>
              <c:strCache>
                <c:ptCount val="10"/>
                <c:pt idx="0">
                  <c:v>流量主套餐不饱和次数</c:v>
                </c:pt>
                <c:pt idx="1">
                  <c:v>语音主套餐不饱和量</c:v>
                </c:pt>
                <c:pt idx="2">
                  <c:v>近三月平均金额</c:v>
                </c:pt>
                <c:pt idx="3">
                  <c:v>流量总计不饱和量</c:v>
                </c:pt>
                <c:pt idx="4">
                  <c:v>语音总计不饱和次数</c:v>
                </c:pt>
                <c:pt idx="5">
                  <c:v>语音总计不饱和量</c:v>
                </c:pt>
                <c:pt idx="6">
                  <c:v>流量主套餐不饱和量</c:v>
                </c:pt>
                <c:pt idx="7">
                  <c:v>流量总计超套次数</c:v>
                </c:pt>
                <c:pt idx="8">
                  <c:v>网间被叫人数</c:v>
                </c:pt>
                <c:pt idx="9">
                  <c:v>10086通话时长</c:v>
                </c:pt>
              </c:strCache>
            </c:strRef>
          </c:cat>
          <c:val>
            <c:numRef>
              <c:f>变量重要性整合!$C$28:$C$37</c:f>
              <c:numCache>
                <c:formatCode>General</c:formatCode>
                <c:ptCount val="10"/>
                <c:pt idx="0">
                  <c:v>0.16761999999999999</c:v>
                </c:pt>
                <c:pt idx="1">
                  <c:v>9.7876000000000005E-2</c:v>
                </c:pt>
                <c:pt idx="2">
                  <c:v>8.3083000000000004E-2</c:v>
                </c:pt>
                <c:pt idx="3">
                  <c:v>7.6435000000000003E-2</c:v>
                </c:pt>
                <c:pt idx="4">
                  <c:v>6.8315000000000001E-2</c:v>
                </c:pt>
                <c:pt idx="5">
                  <c:v>5.7070999999999997E-2</c:v>
                </c:pt>
                <c:pt idx="6">
                  <c:v>5.2686999999999998E-2</c:v>
                </c:pt>
                <c:pt idx="7">
                  <c:v>5.0328999999999999E-2</c:v>
                </c:pt>
                <c:pt idx="8">
                  <c:v>2.7215E-2</c:v>
                </c:pt>
                <c:pt idx="9">
                  <c:v>2.5048000000000001E-2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5-4457-A1E0-CFCCA5923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3942992"/>
        <c:axId val="603944080"/>
      </c:barChart>
      <c:catAx>
        <c:axId val="60394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944080"/>
        <c:crosses val="autoZero"/>
        <c:auto val="1"/>
        <c:lblAlgn val="ctr"/>
        <c:lblOffset val="100"/>
        <c:noMultiLvlLbl val="0"/>
      </c:catAx>
      <c:valAx>
        <c:axId val="60394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94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总计不稳定比率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'预测效果（全量得分v3)'!$K$1</c:f>
              <c:strCache>
                <c:ptCount val="1"/>
                <c:pt idx="0">
                  <c:v>总计比率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'预测效果（全量得分v3)'!$A$2:$A$9</c:f>
              <c:strCache>
                <c:ptCount val="7"/>
                <c:pt idx="0">
                  <c:v>95-100</c:v>
                </c:pt>
                <c:pt idx="1">
                  <c:v>90-95</c:v>
                </c:pt>
                <c:pt idx="2">
                  <c:v>85-90</c:v>
                </c:pt>
                <c:pt idx="3">
                  <c:v>75-85</c:v>
                </c:pt>
                <c:pt idx="4">
                  <c:v>65-75</c:v>
                </c:pt>
                <c:pt idx="5">
                  <c:v>50-65</c:v>
                </c:pt>
                <c:pt idx="6">
                  <c:v>0-50</c:v>
                </c:pt>
              </c:strCache>
            </c:strRef>
          </c:cat>
          <c:val>
            <c:numRef>
              <c:f>'预测效果（全量得分v3)'!$K$2:$K$9</c:f>
              <c:numCache>
                <c:formatCode>0.00%</c:formatCode>
                <c:ptCount val="8"/>
                <c:pt idx="0">
                  <c:v>1.0752198466455799E-3</c:v>
                </c:pt>
                <c:pt idx="1">
                  <c:v>3.6004170224796499E-3</c:v>
                </c:pt>
                <c:pt idx="2">
                  <c:v>8.1087412020671105E-3</c:v>
                </c:pt>
                <c:pt idx="3">
                  <c:v>1.7475639241109599E-2</c:v>
                </c:pt>
                <c:pt idx="4">
                  <c:v>2.1118394828341502E-2</c:v>
                </c:pt>
                <c:pt idx="5">
                  <c:v>3.7722374863375499E-2</c:v>
                </c:pt>
                <c:pt idx="6">
                  <c:v>5.7955410429237998E-2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D3-46BC-BA4E-6329238A1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3945712"/>
        <c:axId val="399845392"/>
      </c:barChart>
      <c:catAx>
        <c:axId val="60394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845392"/>
        <c:crosses val="autoZero"/>
        <c:auto val="1"/>
        <c:lblAlgn val="ctr"/>
        <c:lblOffset val="100"/>
        <c:noMultiLvlLbl val="0"/>
      </c:catAx>
      <c:valAx>
        <c:axId val="39984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394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>
                <a:solidFill>
                  <a:schemeClr val="bg1"/>
                </a:solidFill>
              </a:rPr>
              <a:t>次月各不稳定群体比率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1739130434782601E-2"/>
          <c:y val="0.14612676056338"/>
          <c:w val="0.69932367149758401"/>
          <c:h val="0.75672926447574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'预测效果（全量得分v3)'!$H$1</c:f>
              <c:strCache>
                <c:ptCount val="1"/>
                <c:pt idx="0">
                  <c:v>次月离网比率</c:v>
                </c:pt>
              </c:strCache>
            </c:strRef>
          </c:tx>
          <c:spPr>
            <a:solidFill>
              <a:srgbClr val="92D050"/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'预测效果（全量得分v3)'!$A$2:$A$8</c:f>
              <c:strCache>
                <c:ptCount val="7"/>
                <c:pt idx="0">
                  <c:v>95-100</c:v>
                </c:pt>
                <c:pt idx="1">
                  <c:v>90-95</c:v>
                </c:pt>
                <c:pt idx="2">
                  <c:v>85-90</c:v>
                </c:pt>
                <c:pt idx="3">
                  <c:v>75-85</c:v>
                </c:pt>
                <c:pt idx="4">
                  <c:v>65-75</c:v>
                </c:pt>
                <c:pt idx="5">
                  <c:v>50-65</c:v>
                </c:pt>
                <c:pt idx="6">
                  <c:v>0-50</c:v>
                </c:pt>
              </c:strCache>
            </c:strRef>
          </c:cat>
          <c:val>
            <c:numRef>
              <c:f>'预测效果（全量得分v3)'!$H$2:$H$8</c:f>
              <c:numCache>
                <c:formatCode>0.00%</c:formatCode>
                <c:ptCount val="7"/>
                <c:pt idx="0">
                  <c:v>3.5067817100839602E-4</c:v>
                </c:pt>
                <c:pt idx="1">
                  <c:v>7.3436187090498203E-4</c:v>
                </c:pt>
                <c:pt idx="2">
                  <c:v>9.69565955242533E-4</c:v>
                </c:pt>
                <c:pt idx="3">
                  <c:v>1.9240529012832801E-3</c:v>
                </c:pt>
                <c:pt idx="4">
                  <c:v>7.9900957906806798E-3</c:v>
                </c:pt>
                <c:pt idx="5">
                  <c:v>1.97569666817866E-2</c:v>
                </c:pt>
                <c:pt idx="6">
                  <c:v>3.4303743008748E-2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EA-411B-8BB6-8B8DD9B29E34}"/>
            </c:ext>
          </c:extLst>
        </c:ser>
        <c:ser>
          <c:idx val="1"/>
          <c:order val="1"/>
          <c:tx>
            <c:strRef>
              <c:f>'预测效果（全量得分v3)'!$I$1</c:f>
              <c:strCache>
                <c:ptCount val="1"/>
                <c:pt idx="0">
                  <c:v>次月携转比率</c:v>
                </c:pt>
              </c:strCache>
            </c:strRef>
          </c:tx>
          <c:spPr>
            <a:solidFill>
              <a:schemeClr val="accent2"/>
            </a:solidFill>
            <a:ln w="15875">
              <a:solidFill>
                <a:schemeClr val="bg1"/>
              </a:solidFill>
            </a:ln>
            <a:effectLst/>
          </c:spPr>
          <c:invertIfNegative val="0"/>
          <c:cat>
            <c:strRef>
              <c:f>'预测效果（全量得分v3)'!$A$2:$A$8</c:f>
              <c:strCache>
                <c:ptCount val="7"/>
                <c:pt idx="0">
                  <c:v>95-100</c:v>
                </c:pt>
                <c:pt idx="1">
                  <c:v>90-95</c:v>
                </c:pt>
                <c:pt idx="2">
                  <c:v>85-90</c:v>
                </c:pt>
                <c:pt idx="3">
                  <c:v>75-85</c:v>
                </c:pt>
                <c:pt idx="4">
                  <c:v>65-75</c:v>
                </c:pt>
                <c:pt idx="5">
                  <c:v>50-65</c:v>
                </c:pt>
                <c:pt idx="6">
                  <c:v>0-50</c:v>
                </c:pt>
              </c:strCache>
            </c:strRef>
          </c:cat>
          <c:val>
            <c:numRef>
              <c:f>'预测效果（全量得分v3)'!$I$2:$I$8</c:f>
              <c:numCache>
                <c:formatCode>0.00%</c:formatCode>
                <c:ptCount val="7"/>
                <c:pt idx="0">
                  <c:v>3.5450789129390701E-4</c:v>
                </c:pt>
                <c:pt idx="1">
                  <c:v>5.7275472779320599E-4</c:v>
                </c:pt>
                <c:pt idx="2">
                  <c:v>8.0917071428359799E-4</c:v>
                </c:pt>
                <c:pt idx="3">
                  <c:v>1.02278882298447E-3</c:v>
                </c:pt>
                <c:pt idx="4">
                  <c:v>1.4936460842033901E-3</c:v>
                </c:pt>
                <c:pt idx="5">
                  <c:v>3.11810065735458E-3</c:v>
                </c:pt>
                <c:pt idx="6">
                  <c:v>4.6332557446855504E-3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EA-411B-8BB6-8B8DD9B29E34}"/>
            </c:ext>
          </c:extLst>
        </c:ser>
        <c:ser>
          <c:idx val="2"/>
          <c:order val="2"/>
          <c:tx>
            <c:strRef>
              <c:f>'预测效果（全量得分v3)'!$J$1</c:f>
              <c:strCache>
                <c:ptCount val="1"/>
                <c:pt idx="0">
                  <c:v>次月降档比率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'预测效果（全量得分v3)'!$A$2:$A$8</c:f>
              <c:strCache>
                <c:ptCount val="7"/>
                <c:pt idx="0">
                  <c:v>95-100</c:v>
                </c:pt>
                <c:pt idx="1">
                  <c:v>90-95</c:v>
                </c:pt>
                <c:pt idx="2">
                  <c:v>85-90</c:v>
                </c:pt>
                <c:pt idx="3">
                  <c:v>75-85</c:v>
                </c:pt>
                <c:pt idx="4">
                  <c:v>65-75</c:v>
                </c:pt>
                <c:pt idx="5">
                  <c:v>50-65</c:v>
                </c:pt>
                <c:pt idx="6">
                  <c:v>0-50</c:v>
                </c:pt>
              </c:strCache>
            </c:strRef>
          </c:cat>
          <c:val>
            <c:numRef>
              <c:f>'预测效果（全量得分v3)'!$J$2:$J$8</c:f>
              <c:numCache>
                <c:formatCode>0.00%</c:formatCode>
                <c:ptCount val="7"/>
                <c:pt idx="0">
                  <c:v>3.7003378434327498E-4</c:v>
                </c:pt>
                <c:pt idx="1">
                  <c:v>2.2933004237814599E-3</c:v>
                </c:pt>
                <c:pt idx="2">
                  <c:v>6.3300045325409802E-3</c:v>
                </c:pt>
                <c:pt idx="3">
                  <c:v>1.45287975168418E-2</c:v>
                </c:pt>
                <c:pt idx="4">
                  <c:v>1.16346529534574E-2</c:v>
                </c:pt>
                <c:pt idx="5">
                  <c:v>1.4847307524234301E-2</c:v>
                </c:pt>
                <c:pt idx="6">
                  <c:v>1.9018411675804502E-2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EA-411B-8BB6-8B8DD9B29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-19"/>
        <c:axId val="-486242528"/>
        <c:axId val="-333654704"/>
      </c:barChart>
      <c:catAx>
        <c:axId val="-48624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33654704"/>
        <c:crosses val="autoZero"/>
        <c:auto val="1"/>
        <c:lblAlgn val="ctr"/>
        <c:lblOffset val="100"/>
        <c:noMultiLvlLbl val="0"/>
      </c:catAx>
      <c:valAx>
        <c:axId val="-33365470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>
                  <a:alpha val="24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86242528"/>
        <c:crosses val="autoZero"/>
        <c:crossBetween val="between"/>
      </c:valAx>
      <c:spPr>
        <a:solidFill>
          <a:schemeClr val="bg2">
            <a:lumMod val="25000"/>
            <a:alpha val="17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accent1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00"/>
              <a:t>全省客户稳定度得分分布（万）</a:t>
            </a:r>
          </a:p>
        </c:rich>
      </c:tx>
      <c:layout>
        <c:manualLayout>
          <c:xMode val="edge"/>
          <c:yMode val="edge"/>
          <c:x val="0.318611526618163"/>
          <c:y val="0.13470833844506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Sheet3!$P$2</c:f>
              <c:strCache>
                <c:ptCount val="1"/>
                <c:pt idx="0">
                  <c:v>用户数（万）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927021696252502"/>
                  <c:y val="-1.68350168350168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1993.0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FA8-49EF-AA7E-D2EF6C794C3C}"/>
                </c:ext>
              </c:extLst>
            </c:dLbl>
            <c:dLbl>
              <c:idx val="1"/>
              <c:layout>
                <c:manualLayout>
                  <c:x val="5.4240631163708003E-2"/>
                  <c:y val="-3.928170594837260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1866.8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FA8-49EF-AA7E-D2EF6C794C3C}"/>
                </c:ext>
              </c:extLst>
            </c:dLbl>
            <c:dLbl>
              <c:idx val="2"/>
              <c:layout>
                <c:manualLayout>
                  <c:x val="0.140532544378698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573.4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FA8-49EF-AA7E-D2EF6C794C3C}"/>
                </c:ext>
              </c:extLst>
            </c:dLbl>
            <c:dLbl>
              <c:idx val="3"/>
              <c:layout>
                <c:manualLayout>
                  <c:x val="8.6111111111111097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170.2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FA8-49EF-AA7E-D2EF6C794C3C}"/>
                </c:ext>
              </c:extLst>
            </c:dLbl>
            <c:dLbl>
              <c:idx val="4"/>
              <c:layout>
                <c:manualLayout>
                  <c:x val="7.3195703256126204E-2"/>
                  <c:y val="-4.9376675263973901E-17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104.3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812593667483401E-2"/>
                      <c:h val="0.10607781606761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8FA8-49EF-AA7E-D2EF6C794C3C}"/>
                </c:ext>
              </c:extLst>
            </c:dLbl>
            <c:dLbl>
              <c:idx val="5"/>
              <c:layout>
                <c:manualLayout>
                  <c:x val="5.5555555555555601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46.9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FA8-49EF-AA7E-D2EF6C794C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Sheet3!$O$3:$O$8</c:f>
              <c:strCache>
                <c:ptCount val="6"/>
                <c:pt idx="0">
                  <c:v>90-100</c:v>
                </c:pt>
                <c:pt idx="1">
                  <c:v>80-90</c:v>
                </c:pt>
                <c:pt idx="2">
                  <c:v>70-80</c:v>
                </c:pt>
                <c:pt idx="3">
                  <c:v>60-70</c:v>
                </c:pt>
                <c:pt idx="4">
                  <c:v>50-60</c:v>
                </c:pt>
                <c:pt idx="5">
                  <c:v>0-50</c:v>
                </c:pt>
              </c:strCache>
            </c:strRef>
          </c:cat>
          <c:val>
            <c:numRef>
              <c:f>Sheet3!$P$3:$P$8</c:f>
              <c:numCache>
                <c:formatCode>0.0</c:formatCode>
                <c:ptCount val="6"/>
                <c:pt idx="0">
                  <c:v>2090.4038999999998</c:v>
                </c:pt>
                <c:pt idx="1">
                  <c:v>1866.6362999999999</c:v>
                </c:pt>
                <c:pt idx="2">
                  <c:v>604.9366</c:v>
                </c:pt>
                <c:pt idx="3">
                  <c:v>133.33009999999999</c:v>
                </c:pt>
                <c:pt idx="4">
                  <c:v>75.6571</c:v>
                </c:pt>
                <c:pt idx="5">
                  <c:v>32.655299999999997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A8-49EF-AA7E-D2EF6C794C3C}"/>
            </c:ext>
          </c:extLst>
        </c:ser>
        <c:ser>
          <c:idx val="1"/>
          <c:order val="1"/>
          <c:tx>
            <c:strRef>
              <c:f>Sheet3!$Q$2</c:f>
              <c:strCache>
                <c:ptCount val="1"/>
                <c:pt idx="0">
                  <c:v>不稳定比率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Sheet3!$O$3:$O$8</c:f>
              <c:strCache>
                <c:ptCount val="6"/>
                <c:pt idx="0">
                  <c:v>90-100</c:v>
                </c:pt>
                <c:pt idx="1">
                  <c:v>80-90</c:v>
                </c:pt>
                <c:pt idx="2">
                  <c:v>70-80</c:v>
                </c:pt>
                <c:pt idx="3">
                  <c:v>60-70</c:v>
                </c:pt>
                <c:pt idx="4">
                  <c:v>50-60</c:v>
                </c:pt>
                <c:pt idx="5">
                  <c:v>0-50</c:v>
                </c:pt>
              </c:strCache>
            </c:strRef>
          </c:cat>
          <c:val>
            <c:numRef>
              <c:f>Sheet3!$Q$3:$Q$8</c:f>
              <c:numCache>
                <c:formatCode>0.00%</c:formatCode>
                <c:ptCount val="6"/>
                <c:pt idx="0">
                  <c:v>2.3E-3</c:v>
                </c:pt>
                <c:pt idx="1">
                  <c:v>1.2E-2</c:v>
                </c:pt>
                <c:pt idx="2">
                  <c:v>1.95E-2</c:v>
                </c:pt>
                <c:pt idx="3">
                  <c:v>2.41E-2</c:v>
                </c:pt>
                <c:pt idx="4">
                  <c:v>4.3999999999999997E-2</c:v>
                </c:pt>
                <c:pt idx="5">
                  <c:v>7.5800000000000006E-2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A8-49EF-AA7E-D2EF6C794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1766720"/>
        <c:axId val="891767264"/>
      </c:barChart>
      <c:catAx>
        <c:axId val="89176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1767264"/>
        <c:crosses val="autoZero"/>
        <c:auto val="1"/>
        <c:lblAlgn val="ctr"/>
        <c:lblOffset val="100"/>
        <c:noMultiLvlLbl val="0"/>
      </c:catAx>
      <c:valAx>
        <c:axId val="891767264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176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09105-3050-45DF-897F-4C8C594FA7CD}" type="doc">
      <dgm:prSet loTypeId="urn:microsoft.com/office/officeart/2005/8/layout/radial6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C258052-8D43-4C78-A0C0-C6BD854E5DBD}">
      <dgm:prSet phldrT="[文本]"/>
      <dgm:spPr/>
      <dgm:t>
        <a:bodyPr/>
        <a:lstStyle/>
        <a:p>
          <a:r>
            <a:rPr lang="zh-CN" altLang="en-US" dirty="0"/>
            <a:t>不稳定用户</a:t>
          </a:r>
        </a:p>
      </dgm:t>
    </dgm:pt>
    <dgm:pt modelId="{C83C04A0-37A4-4E03-B486-B2015BACAF22}" type="parTrans" cxnId="{0FDA95AB-5529-4149-A5FF-B6007489B7C3}">
      <dgm:prSet/>
      <dgm:spPr/>
      <dgm:t>
        <a:bodyPr/>
        <a:lstStyle/>
        <a:p>
          <a:endParaRPr lang="zh-CN" altLang="en-US"/>
        </a:p>
      </dgm:t>
    </dgm:pt>
    <dgm:pt modelId="{1ACB61E8-58E5-47C1-9857-C28144C85A6A}" type="sibTrans" cxnId="{0FDA95AB-5529-4149-A5FF-B6007489B7C3}">
      <dgm:prSet/>
      <dgm:spPr/>
      <dgm:t>
        <a:bodyPr/>
        <a:lstStyle/>
        <a:p>
          <a:endParaRPr lang="zh-CN" altLang="en-US"/>
        </a:p>
      </dgm:t>
    </dgm:pt>
    <dgm:pt modelId="{DCF83C9B-8537-45B6-B8C4-09F096D5EABD}">
      <dgm:prSet phldrT="[文本]"/>
      <dgm:spPr/>
      <dgm:t>
        <a:bodyPr/>
        <a:lstStyle/>
        <a:p>
          <a:r>
            <a:rPr lang="zh-CN" altLang="en-US" dirty="0"/>
            <a:t>降档</a:t>
          </a:r>
        </a:p>
      </dgm:t>
    </dgm:pt>
    <dgm:pt modelId="{6A6F85E5-F541-4116-8611-35104651BD16}" type="parTrans" cxnId="{E4DD13BC-6845-4AFC-B152-BBD005F9C309}">
      <dgm:prSet/>
      <dgm:spPr/>
      <dgm:t>
        <a:bodyPr/>
        <a:lstStyle/>
        <a:p>
          <a:endParaRPr lang="zh-CN" altLang="en-US"/>
        </a:p>
      </dgm:t>
    </dgm:pt>
    <dgm:pt modelId="{31EBDBFF-2C3D-4C48-8F68-6A5BC0910290}" type="sibTrans" cxnId="{E4DD13BC-6845-4AFC-B152-BBD005F9C309}">
      <dgm:prSet/>
      <dgm:spPr/>
      <dgm:t>
        <a:bodyPr/>
        <a:lstStyle/>
        <a:p>
          <a:endParaRPr lang="zh-CN" altLang="en-US"/>
        </a:p>
      </dgm:t>
    </dgm:pt>
    <dgm:pt modelId="{A89290B4-390F-4C94-B9CD-8CB34521A830}">
      <dgm:prSet phldrT="[文本]"/>
      <dgm:spPr/>
      <dgm:t>
        <a:bodyPr/>
        <a:lstStyle/>
        <a:p>
          <a:r>
            <a:rPr lang="zh-CN" altLang="en-US" dirty="0"/>
            <a:t>离网</a:t>
          </a:r>
        </a:p>
      </dgm:t>
    </dgm:pt>
    <dgm:pt modelId="{3A2E7B1C-105F-4323-AD97-04F877417C67}" type="parTrans" cxnId="{938C1472-E045-4ED0-8C42-9F43D352FBD7}">
      <dgm:prSet/>
      <dgm:spPr/>
      <dgm:t>
        <a:bodyPr/>
        <a:lstStyle/>
        <a:p>
          <a:endParaRPr lang="zh-CN" altLang="en-US"/>
        </a:p>
      </dgm:t>
    </dgm:pt>
    <dgm:pt modelId="{A418EA5D-6746-4361-AB89-B762607F0083}" type="sibTrans" cxnId="{938C1472-E045-4ED0-8C42-9F43D352FBD7}">
      <dgm:prSet/>
      <dgm:spPr/>
      <dgm:t>
        <a:bodyPr/>
        <a:lstStyle/>
        <a:p>
          <a:endParaRPr lang="zh-CN" altLang="en-US"/>
        </a:p>
      </dgm:t>
    </dgm:pt>
    <dgm:pt modelId="{57775E33-0C1F-4941-9AE3-C7D4518C2F4F}">
      <dgm:prSet phldrT="[文本]"/>
      <dgm:spPr/>
      <dgm:t>
        <a:bodyPr/>
        <a:lstStyle/>
        <a:p>
          <a:r>
            <a:rPr lang="zh-CN" altLang="en-US" dirty="0"/>
            <a:t>携转</a:t>
          </a:r>
        </a:p>
      </dgm:t>
    </dgm:pt>
    <dgm:pt modelId="{1EA91FB2-B135-412B-91F4-79563DCA9D31}" type="parTrans" cxnId="{E1A22300-DA41-4777-AAC1-FF097F07A93C}">
      <dgm:prSet/>
      <dgm:spPr/>
      <dgm:t>
        <a:bodyPr/>
        <a:lstStyle/>
        <a:p>
          <a:endParaRPr lang="zh-CN" altLang="en-US"/>
        </a:p>
      </dgm:t>
    </dgm:pt>
    <dgm:pt modelId="{458ED037-B05E-4663-87F8-84DDC5E7F972}" type="sibTrans" cxnId="{E1A22300-DA41-4777-AAC1-FF097F07A93C}">
      <dgm:prSet/>
      <dgm:spPr/>
      <dgm:t>
        <a:bodyPr/>
        <a:lstStyle/>
        <a:p>
          <a:endParaRPr lang="zh-CN" altLang="en-US"/>
        </a:p>
      </dgm:t>
    </dgm:pt>
    <dgm:pt modelId="{5CC97905-7212-407C-962A-A78A820B4870}" type="pres">
      <dgm:prSet presAssocID="{D8A09105-3050-45DF-897F-4C8C594FA7C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3BCF546-1989-4193-BBCC-A27F687ADE41}" type="pres">
      <dgm:prSet presAssocID="{DC258052-8D43-4C78-A0C0-C6BD854E5DBD}" presName="centerShape" presStyleLbl="node0" presStyleIdx="0" presStyleCnt="1" custScaleX="108248"/>
      <dgm:spPr/>
    </dgm:pt>
    <dgm:pt modelId="{4BF7D09E-FE24-4835-A347-1A119128F798}" type="pres">
      <dgm:prSet presAssocID="{DCF83C9B-8537-45B6-B8C4-09F096D5EABD}" presName="node" presStyleLbl="node1" presStyleIdx="0" presStyleCnt="3" custRadScaleRad="102632" custRadScaleInc="4838">
        <dgm:presLayoutVars>
          <dgm:bulletEnabled val="1"/>
        </dgm:presLayoutVars>
      </dgm:prSet>
      <dgm:spPr/>
    </dgm:pt>
    <dgm:pt modelId="{A6336D53-F4D8-4379-95DD-09DDBDB5C712}" type="pres">
      <dgm:prSet presAssocID="{DCF83C9B-8537-45B6-B8C4-09F096D5EABD}" presName="dummy" presStyleCnt="0"/>
      <dgm:spPr/>
    </dgm:pt>
    <dgm:pt modelId="{E4A4D757-D67A-4F6B-93A8-0B25EA801ADD}" type="pres">
      <dgm:prSet presAssocID="{31EBDBFF-2C3D-4C48-8F68-6A5BC0910290}" presName="sibTrans" presStyleLbl="sibTrans2D1" presStyleIdx="0" presStyleCnt="3"/>
      <dgm:spPr/>
    </dgm:pt>
    <dgm:pt modelId="{8B13F126-7230-4034-B0EC-095375450A10}" type="pres">
      <dgm:prSet presAssocID="{A89290B4-390F-4C94-B9CD-8CB34521A830}" presName="node" presStyleLbl="node1" presStyleIdx="1" presStyleCnt="3">
        <dgm:presLayoutVars>
          <dgm:bulletEnabled val="1"/>
        </dgm:presLayoutVars>
      </dgm:prSet>
      <dgm:spPr/>
    </dgm:pt>
    <dgm:pt modelId="{847F6D33-AF86-4256-A8F8-A1D58B6548AC}" type="pres">
      <dgm:prSet presAssocID="{A89290B4-390F-4C94-B9CD-8CB34521A830}" presName="dummy" presStyleCnt="0"/>
      <dgm:spPr/>
    </dgm:pt>
    <dgm:pt modelId="{5F0465E1-9B8C-4ACE-970D-939FD601FF6F}" type="pres">
      <dgm:prSet presAssocID="{A418EA5D-6746-4361-AB89-B762607F0083}" presName="sibTrans" presStyleLbl="sibTrans2D1" presStyleIdx="1" presStyleCnt="3"/>
      <dgm:spPr/>
    </dgm:pt>
    <dgm:pt modelId="{1FA8AA76-A419-44CE-8257-A6DA1CF76E10}" type="pres">
      <dgm:prSet presAssocID="{57775E33-0C1F-4941-9AE3-C7D4518C2F4F}" presName="node" presStyleLbl="node1" presStyleIdx="2" presStyleCnt="3">
        <dgm:presLayoutVars>
          <dgm:bulletEnabled val="1"/>
        </dgm:presLayoutVars>
      </dgm:prSet>
      <dgm:spPr/>
    </dgm:pt>
    <dgm:pt modelId="{85977089-A687-4920-B1A1-F14D1710842D}" type="pres">
      <dgm:prSet presAssocID="{57775E33-0C1F-4941-9AE3-C7D4518C2F4F}" presName="dummy" presStyleCnt="0"/>
      <dgm:spPr/>
    </dgm:pt>
    <dgm:pt modelId="{DBE3EBA8-CDF0-4065-9477-CD2EB50D4AC8}" type="pres">
      <dgm:prSet presAssocID="{458ED037-B05E-4663-87F8-84DDC5E7F972}" presName="sibTrans" presStyleLbl="sibTrans2D1" presStyleIdx="2" presStyleCnt="3"/>
      <dgm:spPr/>
    </dgm:pt>
  </dgm:ptLst>
  <dgm:cxnLst>
    <dgm:cxn modelId="{E1A22300-DA41-4777-AAC1-FF097F07A93C}" srcId="{DC258052-8D43-4C78-A0C0-C6BD854E5DBD}" destId="{57775E33-0C1F-4941-9AE3-C7D4518C2F4F}" srcOrd="2" destOrd="0" parTransId="{1EA91FB2-B135-412B-91F4-79563DCA9D31}" sibTransId="{458ED037-B05E-4663-87F8-84DDC5E7F972}"/>
    <dgm:cxn modelId="{C08DF15C-986A-494A-9D6F-F5057FDB8A8E}" type="presOf" srcId="{D8A09105-3050-45DF-897F-4C8C594FA7CD}" destId="{5CC97905-7212-407C-962A-A78A820B4870}" srcOrd="0" destOrd="0" presId="urn:microsoft.com/office/officeart/2005/8/layout/radial6#1"/>
    <dgm:cxn modelId="{3CB27142-4A91-4FC6-9F00-6FB1C9E64231}" type="presOf" srcId="{DC258052-8D43-4C78-A0C0-C6BD854E5DBD}" destId="{33BCF546-1989-4193-BBCC-A27F687ADE41}" srcOrd="0" destOrd="0" presId="urn:microsoft.com/office/officeart/2005/8/layout/radial6#1"/>
    <dgm:cxn modelId="{4E607F62-F185-4A16-B859-B471AEE3E20C}" type="presOf" srcId="{A89290B4-390F-4C94-B9CD-8CB34521A830}" destId="{8B13F126-7230-4034-B0EC-095375450A10}" srcOrd="0" destOrd="0" presId="urn:microsoft.com/office/officeart/2005/8/layout/radial6#1"/>
    <dgm:cxn modelId="{35F68D67-29B5-41B3-8D67-6CC718C8E539}" type="presOf" srcId="{A418EA5D-6746-4361-AB89-B762607F0083}" destId="{5F0465E1-9B8C-4ACE-970D-939FD601FF6F}" srcOrd="0" destOrd="0" presId="urn:microsoft.com/office/officeart/2005/8/layout/radial6#1"/>
    <dgm:cxn modelId="{85864850-9BB0-4856-854C-C7B058FEBB55}" type="presOf" srcId="{31EBDBFF-2C3D-4C48-8F68-6A5BC0910290}" destId="{E4A4D757-D67A-4F6B-93A8-0B25EA801ADD}" srcOrd="0" destOrd="0" presId="urn:microsoft.com/office/officeart/2005/8/layout/radial6#1"/>
    <dgm:cxn modelId="{938C1472-E045-4ED0-8C42-9F43D352FBD7}" srcId="{DC258052-8D43-4C78-A0C0-C6BD854E5DBD}" destId="{A89290B4-390F-4C94-B9CD-8CB34521A830}" srcOrd="1" destOrd="0" parTransId="{3A2E7B1C-105F-4323-AD97-04F877417C67}" sibTransId="{A418EA5D-6746-4361-AB89-B762607F0083}"/>
    <dgm:cxn modelId="{A854B879-6A47-48D5-A1C7-436A7AD0B97B}" type="presOf" srcId="{DCF83C9B-8537-45B6-B8C4-09F096D5EABD}" destId="{4BF7D09E-FE24-4835-A347-1A119128F798}" srcOrd="0" destOrd="0" presId="urn:microsoft.com/office/officeart/2005/8/layout/radial6#1"/>
    <dgm:cxn modelId="{B6B86B83-445E-4663-B630-2995C19021D9}" type="presOf" srcId="{458ED037-B05E-4663-87F8-84DDC5E7F972}" destId="{DBE3EBA8-CDF0-4065-9477-CD2EB50D4AC8}" srcOrd="0" destOrd="0" presId="urn:microsoft.com/office/officeart/2005/8/layout/radial6#1"/>
    <dgm:cxn modelId="{0FDA95AB-5529-4149-A5FF-B6007489B7C3}" srcId="{D8A09105-3050-45DF-897F-4C8C594FA7CD}" destId="{DC258052-8D43-4C78-A0C0-C6BD854E5DBD}" srcOrd="0" destOrd="0" parTransId="{C83C04A0-37A4-4E03-B486-B2015BACAF22}" sibTransId="{1ACB61E8-58E5-47C1-9857-C28144C85A6A}"/>
    <dgm:cxn modelId="{E4DD13BC-6845-4AFC-B152-BBD005F9C309}" srcId="{DC258052-8D43-4C78-A0C0-C6BD854E5DBD}" destId="{DCF83C9B-8537-45B6-B8C4-09F096D5EABD}" srcOrd="0" destOrd="0" parTransId="{6A6F85E5-F541-4116-8611-35104651BD16}" sibTransId="{31EBDBFF-2C3D-4C48-8F68-6A5BC0910290}"/>
    <dgm:cxn modelId="{45E8B9DC-13F1-4C7D-90FE-0FEB0EC091CC}" type="presOf" srcId="{57775E33-0C1F-4941-9AE3-C7D4518C2F4F}" destId="{1FA8AA76-A419-44CE-8257-A6DA1CF76E10}" srcOrd="0" destOrd="0" presId="urn:microsoft.com/office/officeart/2005/8/layout/radial6#1"/>
    <dgm:cxn modelId="{243191C2-E7B4-4707-A22B-F7FFFC9800B9}" type="presParOf" srcId="{5CC97905-7212-407C-962A-A78A820B4870}" destId="{33BCF546-1989-4193-BBCC-A27F687ADE41}" srcOrd="0" destOrd="0" presId="urn:microsoft.com/office/officeart/2005/8/layout/radial6#1"/>
    <dgm:cxn modelId="{77F30954-FFAF-46CF-B6CE-589EDA716469}" type="presParOf" srcId="{5CC97905-7212-407C-962A-A78A820B4870}" destId="{4BF7D09E-FE24-4835-A347-1A119128F798}" srcOrd="1" destOrd="0" presId="urn:microsoft.com/office/officeart/2005/8/layout/radial6#1"/>
    <dgm:cxn modelId="{143A4C16-85CF-4FE9-886F-BBE52BED7848}" type="presParOf" srcId="{5CC97905-7212-407C-962A-A78A820B4870}" destId="{A6336D53-F4D8-4379-95DD-09DDBDB5C712}" srcOrd="2" destOrd="0" presId="urn:microsoft.com/office/officeart/2005/8/layout/radial6#1"/>
    <dgm:cxn modelId="{DEB29769-9E47-4BC3-9F7E-50187E9F0016}" type="presParOf" srcId="{5CC97905-7212-407C-962A-A78A820B4870}" destId="{E4A4D757-D67A-4F6B-93A8-0B25EA801ADD}" srcOrd="3" destOrd="0" presId="urn:microsoft.com/office/officeart/2005/8/layout/radial6#1"/>
    <dgm:cxn modelId="{EF0B1CCA-2F68-4BE5-87B7-8F134EF35CB5}" type="presParOf" srcId="{5CC97905-7212-407C-962A-A78A820B4870}" destId="{8B13F126-7230-4034-B0EC-095375450A10}" srcOrd="4" destOrd="0" presId="urn:microsoft.com/office/officeart/2005/8/layout/radial6#1"/>
    <dgm:cxn modelId="{0DC30F00-A335-486F-88C9-B02FB51DA450}" type="presParOf" srcId="{5CC97905-7212-407C-962A-A78A820B4870}" destId="{847F6D33-AF86-4256-A8F8-A1D58B6548AC}" srcOrd="5" destOrd="0" presId="urn:microsoft.com/office/officeart/2005/8/layout/radial6#1"/>
    <dgm:cxn modelId="{23A763B2-35A6-4FBC-A82D-EB2BB0019EE1}" type="presParOf" srcId="{5CC97905-7212-407C-962A-A78A820B4870}" destId="{5F0465E1-9B8C-4ACE-970D-939FD601FF6F}" srcOrd="6" destOrd="0" presId="urn:microsoft.com/office/officeart/2005/8/layout/radial6#1"/>
    <dgm:cxn modelId="{E741F6FA-0F7C-4671-B9E0-8BA7F3B4431C}" type="presParOf" srcId="{5CC97905-7212-407C-962A-A78A820B4870}" destId="{1FA8AA76-A419-44CE-8257-A6DA1CF76E10}" srcOrd="7" destOrd="0" presId="urn:microsoft.com/office/officeart/2005/8/layout/radial6#1"/>
    <dgm:cxn modelId="{C06106E8-8C30-4F49-AD41-BFFBF94A4724}" type="presParOf" srcId="{5CC97905-7212-407C-962A-A78A820B4870}" destId="{85977089-A687-4920-B1A1-F14D1710842D}" srcOrd="8" destOrd="0" presId="urn:microsoft.com/office/officeart/2005/8/layout/radial6#1"/>
    <dgm:cxn modelId="{6312C554-F5F0-4BD9-B993-AA210F0F6348}" type="presParOf" srcId="{5CC97905-7212-407C-962A-A78A820B4870}" destId="{DBE3EBA8-CDF0-4065-9477-CD2EB50D4AC8}" srcOrd="9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4D757-D67A-4F6B-93A8-0B25EA801ADD}">
      <dsp:nvSpPr>
        <dsp:cNvPr id="0" name=""/>
        <dsp:cNvSpPr/>
      </dsp:nvSpPr>
      <dsp:spPr bwMode="white">
        <a:xfrm>
          <a:off x="161364" y="310954"/>
          <a:ext cx="2680962" cy="2680962"/>
        </a:xfrm>
        <a:prstGeom prst="blockArc">
          <a:avLst>
            <a:gd name="adj1" fmla="val 16317998"/>
            <a:gd name="adj2" fmla="val 1802338"/>
            <a:gd name="adj3" fmla="val 396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</dsp:sp>
    <dsp:sp modelId="{5F0465E1-9B8C-4ACE-970D-939FD601FF6F}">
      <dsp:nvSpPr>
        <dsp:cNvPr id="0" name=""/>
        <dsp:cNvSpPr/>
      </dsp:nvSpPr>
      <dsp:spPr bwMode="white">
        <a:xfrm>
          <a:off x="160941" y="311685"/>
          <a:ext cx="2680962" cy="2680962"/>
        </a:xfrm>
        <a:prstGeom prst="blockArc">
          <a:avLst>
            <a:gd name="adj1" fmla="val 1800000"/>
            <a:gd name="adj2" fmla="val 9000000"/>
            <a:gd name="adj3" fmla="val 396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</dsp:sp>
    <dsp:sp modelId="{DBE3EBA8-CDF0-4065-9477-CD2EB50D4AC8}">
      <dsp:nvSpPr>
        <dsp:cNvPr id="0" name=""/>
        <dsp:cNvSpPr/>
      </dsp:nvSpPr>
      <dsp:spPr bwMode="white">
        <a:xfrm>
          <a:off x="160501" y="310924"/>
          <a:ext cx="2680962" cy="2680962"/>
        </a:xfrm>
        <a:prstGeom prst="blockArc">
          <a:avLst>
            <a:gd name="adj1" fmla="val 8997565"/>
            <a:gd name="adj2" fmla="val 16320387"/>
            <a:gd name="adj3" fmla="val 396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</dsp:sp>
    <dsp:sp modelId="{33BCF546-1989-4193-BBCC-A27F687ADE41}">
      <dsp:nvSpPr>
        <dsp:cNvPr id="0" name=""/>
        <dsp:cNvSpPr/>
      </dsp:nvSpPr>
      <dsp:spPr bwMode="white">
        <a:xfrm>
          <a:off x="915547" y="1066292"/>
          <a:ext cx="1171749" cy="1171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不稳定用户</a:t>
          </a:r>
        </a:p>
      </dsp:txBody>
      <dsp:txXfrm>
        <a:off x="915547" y="1066292"/>
        <a:ext cx="1171749" cy="1171749"/>
      </dsp:txXfrm>
    </dsp:sp>
    <dsp:sp modelId="{4BF7D09E-FE24-4835-A347-1A119128F798}">
      <dsp:nvSpPr>
        <dsp:cNvPr id="0" name=""/>
        <dsp:cNvSpPr/>
      </dsp:nvSpPr>
      <dsp:spPr bwMode="white">
        <a:xfrm>
          <a:off x="1134357" y="0"/>
          <a:ext cx="820224" cy="820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降档</a:t>
          </a:r>
        </a:p>
      </dsp:txBody>
      <dsp:txXfrm>
        <a:off x="1134357" y="0"/>
        <a:ext cx="820224" cy="820224"/>
      </dsp:txXfrm>
    </dsp:sp>
    <dsp:sp modelId="{8B13F126-7230-4034-B0EC-095375450A10}">
      <dsp:nvSpPr>
        <dsp:cNvPr id="0" name=""/>
        <dsp:cNvSpPr/>
      </dsp:nvSpPr>
      <dsp:spPr bwMode="white">
        <a:xfrm>
          <a:off x="2166960" y="1863081"/>
          <a:ext cx="820224" cy="820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离网</a:t>
          </a:r>
        </a:p>
      </dsp:txBody>
      <dsp:txXfrm>
        <a:off x="2166960" y="1863081"/>
        <a:ext cx="820224" cy="820224"/>
      </dsp:txXfrm>
    </dsp:sp>
    <dsp:sp modelId="{1FA8AA76-A419-44CE-8257-A6DA1CF76E10}">
      <dsp:nvSpPr>
        <dsp:cNvPr id="0" name=""/>
        <dsp:cNvSpPr/>
      </dsp:nvSpPr>
      <dsp:spPr bwMode="white">
        <a:xfrm>
          <a:off x="15660" y="1863081"/>
          <a:ext cx="820224" cy="820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携转</a:t>
          </a:r>
        </a:p>
      </dsp:txBody>
      <dsp:txXfrm>
        <a:off x="15660" y="1863081"/>
        <a:ext cx="820224" cy="82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rtl="0" eaLnBrk="0">
              <a:lnSpc>
                <a:spcPct val="86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>
              <a:effectLst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2558566" y="1910255"/>
            <a:ext cx="7106284" cy="1455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000"/>
              </a:lnSpc>
            </a:pPr>
            <a:endParaRPr lang="x-none" altLang="x-none" sz="100" dirty="0"/>
          </a:p>
          <a:p>
            <a:pPr marL="12700" algn="ctr" rtl="0" eaLnBrk="0">
              <a:lnSpc>
                <a:spcPct val="94000"/>
              </a:lnSpc>
            </a:pPr>
            <a:r>
              <a:rPr lang="zh-CN" sz="3900" spc="9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数据挖掘实训课</a:t>
            </a:r>
            <a:endParaRPr lang="x-none" altLang="x-none" sz="3900" dirty="0"/>
          </a:p>
          <a:p>
            <a:pPr algn="l" rtl="0" eaLnBrk="0">
              <a:lnSpc>
                <a:spcPct val="126000"/>
              </a:lnSpc>
            </a:pPr>
            <a:endParaRPr lang="x-none" altLang="x-none" sz="1000" dirty="0"/>
          </a:p>
          <a:p>
            <a:pPr algn="l" rtl="0" eaLnBrk="0">
              <a:lnSpc>
                <a:spcPct val="126000"/>
              </a:lnSpc>
            </a:pPr>
            <a:endParaRPr lang="zh-CN" sz="2700" spc="0" dirty="0">
              <a:solidFill>
                <a:srgbClr val="0070C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rtl="0" eaLnBrk="0">
              <a:lnSpc>
                <a:spcPct val="126000"/>
              </a:lnSpc>
            </a:pPr>
            <a:r>
              <a:rPr lang="zh-CN" sz="2700" spc="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运营商挖掘概况及稳定度模型案例</a:t>
            </a:r>
            <a:endParaRPr lang="zh-CN" sz="2700" dirty="0"/>
          </a:p>
        </p:txBody>
      </p:sp>
      <p:sp>
        <p:nvSpPr>
          <p:cNvPr id="3" name="textbox 3"/>
          <p:cNvSpPr/>
          <p:nvPr/>
        </p:nvSpPr>
        <p:spPr>
          <a:xfrm>
            <a:off x="4466437" y="4816576"/>
            <a:ext cx="3519170" cy="857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x-none" altLang="x-none" sz="100" dirty="0"/>
          </a:p>
          <a:p>
            <a:pPr marL="998220" indent="-985520" algn="ctr" rtl="0" eaLnBrk="0">
              <a:lnSpc>
                <a:spcPct val="119000"/>
              </a:lnSpc>
            </a:pPr>
            <a:r>
              <a:rPr sz="2300" spc="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300" spc="11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2023年</a:t>
            </a:r>
            <a:r>
              <a:rPr lang="en-US" sz="2300" spc="11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sz="2300" spc="7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endParaRPr lang="x-none" altLang="x-none" sz="23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5044440" cy="24841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6772656"/>
            <a:ext cx="3733800" cy="85343"/>
          </a:xfrm>
          <a:prstGeom prst="rect">
            <a:avLst/>
          </a:prstGeom>
        </p:spPr>
      </p:pic>
      <p:pic>
        <p:nvPicPr>
          <p:cNvPr id="9" name="picture 25"/>
          <p:cNvPicPr>
            <a:picLocks noChangeAspect="1"/>
          </p:cNvPicPr>
          <p:nvPr/>
        </p:nvPicPr>
        <p:blipFill rotWithShape="1">
          <a:blip r:embed="rId5"/>
          <a:srcRect r="46706" b="108"/>
          <a:stretch>
            <a:fillRect/>
          </a:stretch>
        </p:blipFill>
        <p:spPr>
          <a:xfrm rot="21600000">
            <a:off x="530849" y="572531"/>
            <a:ext cx="1336051" cy="379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建模过程</a:t>
            </a:r>
            <a:r>
              <a:rPr lang="en-US" altLang="zh-CN" dirty="0"/>
              <a:t>--</a:t>
            </a:r>
            <a:r>
              <a:rPr lang="zh-CN" altLang="en-US" dirty="0"/>
              <a:t>数据理解、数据准备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7774" y="1756942"/>
            <a:ext cx="34823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      结合业务经验确定不稳定因素和不稳定客户群体。典型不稳定客户群为：离网客户、携转客户、降档客户。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619251" y="1037758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8"/>
          <p:cNvSpPr/>
          <p:nvPr/>
        </p:nvSpPr>
        <p:spPr bwMode="auto">
          <a:xfrm>
            <a:off x="1619251" y="1037758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88225" y="1078597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不稳定群体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5"/>
          <p:cNvSpPr/>
          <p:nvPr/>
        </p:nvSpPr>
        <p:spPr bwMode="auto">
          <a:xfrm>
            <a:off x="7164147" y="1037758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7164147" y="1037758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33121" y="1078597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不稳定原因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2" name="图示 31"/>
          <p:cNvGraphicFramePr/>
          <p:nvPr/>
        </p:nvGraphicFramePr>
        <p:xfrm>
          <a:off x="822679" y="3623731"/>
          <a:ext cx="3002844" cy="290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" name="矩形 32"/>
          <p:cNvSpPr/>
          <p:nvPr/>
        </p:nvSpPr>
        <p:spPr>
          <a:xfrm>
            <a:off x="597774" y="1549400"/>
            <a:ext cx="3593226" cy="1879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57" y="2265395"/>
            <a:ext cx="7617143" cy="4174322"/>
          </a:xfrm>
          <a:prstGeom prst="rect">
            <a:avLst/>
          </a:prstGeom>
          <a:noFill/>
        </p:spPr>
      </p:pic>
      <p:sp>
        <p:nvSpPr>
          <p:cNvPr id="38" name="文本框 37"/>
          <p:cNvSpPr txBox="1"/>
          <p:nvPr/>
        </p:nvSpPr>
        <p:spPr>
          <a:xfrm>
            <a:off x="4648234" y="169432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套餐不满</a:t>
            </a:r>
          </a:p>
        </p:txBody>
      </p:sp>
      <p:sp>
        <p:nvSpPr>
          <p:cNvPr id="40" name="矩形 39"/>
          <p:cNvSpPr/>
          <p:nvPr/>
        </p:nvSpPr>
        <p:spPr>
          <a:xfrm>
            <a:off x="4648234" y="1562692"/>
            <a:ext cx="6502366" cy="5123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203371" y="169432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产品不满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51418" y="170570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体验不满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060173" y="169432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竞争原因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439400" y="169432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建模过程</a:t>
            </a:r>
            <a:r>
              <a:rPr lang="en-US" altLang="zh-CN" dirty="0"/>
              <a:t>--</a:t>
            </a:r>
            <a:r>
              <a:rPr lang="zh-CN" altLang="en-US" dirty="0"/>
              <a:t>数据理解、数据准备</a:t>
            </a:r>
          </a:p>
        </p:txBody>
      </p:sp>
      <p:sp>
        <p:nvSpPr>
          <p:cNvPr id="26" name="Freeform 5"/>
          <p:cNvSpPr/>
          <p:nvPr/>
        </p:nvSpPr>
        <p:spPr bwMode="auto">
          <a:xfrm>
            <a:off x="390577" y="1006981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8"/>
          <p:cNvSpPr/>
          <p:nvPr/>
        </p:nvSpPr>
        <p:spPr bwMode="auto">
          <a:xfrm>
            <a:off x="390577" y="1006981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9551" y="104782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数据准备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9551" y="2008854"/>
            <a:ext cx="290594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用户信息：用户年龄、性别、网龄、类型等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用户账单信息：月优惠额、实付额、缴费信息、欠费信息等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用户话单：通话次数、时长、通信圈、流量使用等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投诉工单：用户投诉类别、投诉次数、满意度等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dirty="0"/>
              <a:t>用户合约信息：合约类型、合约期限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51955" y="1525402"/>
            <a:ext cx="1689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原始特征</a:t>
            </a:r>
            <a:r>
              <a:rPr lang="en-US" altLang="zh-CN" dirty="0"/>
              <a:t>118</a:t>
            </a:r>
            <a:r>
              <a:rPr lang="zh-CN" altLang="en-US" dirty="0"/>
              <a:t>个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401060" y="4071620"/>
            <a:ext cx="87884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899869" y="3259812"/>
            <a:ext cx="1342428" cy="307777"/>
          </a:xfrm>
          <a:prstGeom prst="rect">
            <a:avLst/>
          </a:prstGeom>
          <a:solidFill>
            <a:srgbClr val="E2F0D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相关性分析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4899869" y="3728257"/>
            <a:ext cx="1342428" cy="523220"/>
          </a:xfrm>
          <a:prstGeom prst="rect">
            <a:avLst/>
          </a:prstGeom>
          <a:solidFill>
            <a:srgbClr val="E2F0D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决策树重要特征分析</a:t>
            </a:r>
          </a:p>
        </p:txBody>
      </p:sp>
      <p:sp>
        <p:nvSpPr>
          <p:cNvPr id="47" name="矩形 46"/>
          <p:cNvSpPr/>
          <p:nvPr/>
        </p:nvSpPr>
        <p:spPr>
          <a:xfrm>
            <a:off x="4899869" y="4396080"/>
            <a:ext cx="1342428" cy="523220"/>
          </a:xfrm>
          <a:prstGeom prst="rect">
            <a:avLst/>
          </a:prstGeom>
          <a:solidFill>
            <a:srgbClr val="E2F0D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逻辑回归特征权重分析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177349" y="1893464"/>
            <a:ext cx="18045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个重要特征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766560" y="4071620"/>
            <a:ext cx="87884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01060" y="3639071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特征分析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737312" y="3682090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特征筛选</a:t>
            </a:r>
          </a:p>
        </p:txBody>
      </p:sp>
      <p:sp>
        <p:nvSpPr>
          <p:cNvPr id="51" name="形状 50"/>
          <p:cNvSpPr/>
          <p:nvPr/>
        </p:nvSpPr>
        <p:spPr>
          <a:xfrm>
            <a:off x="4205148" y="2753368"/>
            <a:ext cx="2668285" cy="2953447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30" y="2421890"/>
            <a:ext cx="3246120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建模过程</a:t>
            </a:r>
            <a:r>
              <a:rPr lang="en-US" altLang="zh-CN" dirty="0"/>
              <a:t>--</a:t>
            </a:r>
            <a:r>
              <a:rPr lang="zh-CN" altLang="en-US" dirty="0"/>
              <a:t>数据理解、数据准备</a:t>
            </a:r>
          </a:p>
        </p:txBody>
      </p:sp>
      <p:sp>
        <p:nvSpPr>
          <p:cNvPr id="26" name="Freeform 5"/>
          <p:cNvSpPr/>
          <p:nvPr/>
        </p:nvSpPr>
        <p:spPr bwMode="auto">
          <a:xfrm>
            <a:off x="390577" y="1006981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8"/>
          <p:cNvSpPr/>
          <p:nvPr/>
        </p:nvSpPr>
        <p:spPr bwMode="auto">
          <a:xfrm>
            <a:off x="390577" y="1006981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9551" y="104782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数据准备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10" y="1474470"/>
            <a:ext cx="5748020" cy="52781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61C861-840D-BCB6-6552-A795807B6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7" y="1427213"/>
            <a:ext cx="6231288" cy="5383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建模过程</a:t>
            </a:r>
            <a:r>
              <a:rPr lang="en-US" altLang="zh-CN" dirty="0"/>
              <a:t>--</a:t>
            </a:r>
            <a:r>
              <a:rPr lang="zh-CN" altLang="en-US" dirty="0"/>
              <a:t>数据理解、数据准备</a:t>
            </a:r>
          </a:p>
        </p:txBody>
      </p:sp>
      <p:sp>
        <p:nvSpPr>
          <p:cNvPr id="26" name="Freeform 5"/>
          <p:cNvSpPr/>
          <p:nvPr/>
        </p:nvSpPr>
        <p:spPr bwMode="auto">
          <a:xfrm>
            <a:off x="390577" y="1006981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8"/>
          <p:cNvSpPr/>
          <p:nvPr/>
        </p:nvSpPr>
        <p:spPr bwMode="auto">
          <a:xfrm>
            <a:off x="390577" y="1006981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9551" y="1047820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数据准备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1466215"/>
            <a:ext cx="5344795" cy="5375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80" y="1466215"/>
            <a:ext cx="5699760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建模过程</a:t>
            </a:r>
            <a:r>
              <a:rPr lang="en-US" altLang="zh-CN" dirty="0"/>
              <a:t>--</a:t>
            </a:r>
            <a:r>
              <a:rPr lang="zh-CN" altLang="en-US" dirty="0"/>
              <a:t>构建模型</a:t>
            </a:r>
          </a:p>
        </p:txBody>
      </p:sp>
      <p:sp>
        <p:nvSpPr>
          <p:cNvPr id="3" name="Freeform 5"/>
          <p:cNvSpPr/>
          <p:nvPr/>
        </p:nvSpPr>
        <p:spPr bwMode="auto">
          <a:xfrm>
            <a:off x="539751" y="1037758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539751" y="1037758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0458" y="1032912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子模型建设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999" y="1542888"/>
            <a:ext cx="9085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400" b="1" dirty="0"/>
              <a:t>子模型一</a:t>
            </a:r>
            <a:r>
              <a:rPr lang="en-US" altLang="zh-CN" sz="1400" b="1" dirty="0"/>
              <a:t>-</a:t>
            </a:r>
            <a:r>
              <a:rPr lang="zh-CN" altLang="zh-CN" sz="1400" b="1" dirty="0"/>
              <a:t>离网模型</a:t>
            </a:r>
            <a:r>
              <a:rPr lang="zh-CN" altLang="zh-CN" sz="1400" dirty="0"/>
              <a:t>：以离网用户为正样本、正常用户为负样本进行二分类模型训练。经过模型训练和调优，确定影响离网用户的主要特征，输出离网倾向用户和离网</a:t>
            </a:r>
            <a:r>
              <a:rPr lang="zh-CN" altLang="en-US" sz="1400" dirty="0"/>
              <a:t>倾向</a:t>
            </a:r>
            <a:r>
              <a:rPr lang="zh-CN" altLang="zh-CN" sz="1400" dirty="0"/>
              <a:t>得分。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400" b="1" dirty="0"/>
              <a:t>子模型二</a:t>
            </a:r>
            <a:r>
              <a:rPr lang="en-US" altLang="zh-CN" sz="1400" b="1" dirty="0"/>
              <a:t>-</a:t>
            </a:r>
            <a:r>
              <a:rPr lang="zh-CN" altLang="zh-CN" sz="1400" b="1" dirty="0"/>
              <a:t>携转模型</a:t>
            </a:r>
            <a:r>
              <a:rPr lang="zh-CN" altLang="zh-CN" sz="1400" dirty="0"/>
              <a:t>：以携转用户为正样本、正常用户为负样本进行二分类模型训练。经过模型训练和调优，确定影响携转用户的主要特征，输出携转倾向用户和携转</a:t>
            </a:r>
            <a:r>
              <a:rPr lang="zh-CN" altLang="en-US" sz="1400" dirty="0"/>
              <a:t>倾向</a:t>
            </a:r>
            <a:r>
              <a:rPr lang="zh-CN" altLang="zh-CN" sz="1400" dirty="0"/>
              <a:t>得分。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zh-CN" sz="1400" b="1" dirty="0"/>
              <a:t>子模型三</a:t>
            </a:r>
            <a:r>
              <a:rPr lang="en-US" altLang="zh-CN" sz="1400" b="1" dirty="0"/>
              <a:t>-</a:t>
            </a:r>
            <a:r>
              <a:rPr lang="zh-CN" altLang="zh-CN" sz="1400" b="1" dirty="0"/>
              <a:t>降档模型</a:t>
            </a:r>
            <a:r>
              <a:rPr lang="zh-CN" altLang="zh-CN" sz="1400" dirty="0"/>
              <a:t>：以降档用户为正样本、正常用户为负样本进行二分类模型训练。经过模型训练和调优，确定影响降档用户的主要特征，输出降档倾向用户和降档</a:t>
            </a:r>
            <a:r>
              <a:rPr lang="zh-CN" altLang="en-US" sz="1400" dirty="0"/>
              <a:t>倾向</a:t>
            </a:r>
            <a:r>
              <a:rPr lang="zh-CN" altLang="zh-CN" sz="1400" dirty="0"/>
              <a:t>得分。</a:t>
            </a:r>
          </a:p>
        </p:txBody>
      </p:sp>
      <p:sp>
        <p:nvSpPr>
          <p:cNvPr id="33" name="矩形 32"/>
          <p:cNvSpPr/>
          <p:nvPr/>
        </p:nvSpPr>
        <p:spPr>
          <a:xfrm>
            <a:off x="330857" y="1503193"/>
            <a:ext cx="9085960" cy="13849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6784" y="3382534"/>
            <a:ext cx="127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离网模型重要变量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6784" y="4591545"/>
            <a:ext cx="127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携转模型重要变量</a:t>
            </a:r>
          </a:p>
        </p:txBody>
      </p:sp>
      <p:graphicFrame>
        <p:nvGraphicFramePr>
          <p:cNvPr id="17" name="图表 16"/>
          <p:cNvGraphicFramePr/>
          <p:nvPr/>
        </p:nvGraphicFramePr>
        <p:xfrm>
          <a:off x="1173671" y="4421959"/>
          <a:ext cx="8175281" cy="117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1173673" y="2996218"/>
          <a:ext cx="8175280" cy="138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26784" y="5838991"/>
            <a:ext cx="127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降档模型重要变量</a:t>
            </a:r>
          </a:p>
        </p:txBody>
      </p:sp>
      <p:graphicFrame>
        <p:nvGraphicFramePr>
          <p:cNvPr id="21" name="图表 20"/>
          <p:cNvGraphicFramePr/>
          <p:nvPr/>
        </p:nvGraphicFramePr>
        <p:xfrm>
          <a:off x="1069513" y="5651195"/>
          <a:ext cx="8175281" cy="1092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表格 4"/>
          <p:cNvGraphicFramePr>
            <a:graphicFrameLocks noGrp="1"/>
          </p:cNvGraphicFramePr>
          <p:nvPr/>
        </p:nvGraphicFramePr>
        <p:xfrm>
          <a:off x="9348952" y="4437504"/>
          <a:ext cx="2716264" cy="18346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子模型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查准率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查全率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主动离网模型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71%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60%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携转模型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72%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17%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2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降档模型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69%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71%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Freeform 5"/>
          <p:cNvSpPr/>
          <p:nvPr/>
        </p:nvSpPr>
        <p:spPr bwMode="auto">
          <a:xfrm>
            <a:off x="10055308" y="3829819"/>
            <a:ext cx="1339153" cy="33855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子模型效果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380" y="1033145"/>
            <a:ext cx="208788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4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建模过程</a:t>
            </a:r>
            <a:r>
              <a:rPr lang="en-US" altLang="zh-CN" dirty="0"/>
              <a:t>--</a:t>
            </a:r>
            <a:r>
              <a:rPr lang="zh-CN" altLang="en-US" dirty="0"/>
              <a:t>构建模型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64465" y="1494155"/>
            <a:ext cx="7524750" cy="3192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Freeform 5"/>
          <p:cNvSpPr/>
          <p:nvPr/>
        </p:nvSpPr>
        <p:spPr bwMode="auto">
          <a:xfrm>
            <a:off x="390577" y="1006981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8"/>
          <p:cNvSpPr/>
          <p:nvPr/>
        </p:nvSpPr>
        <p:spPr bwMode="auto">
          <a:xfrm>
            <a:off x="390577" y="1006981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9551" y="1047820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子模型整合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1857992" y="2140756"/>
            <a:ext cx="829470" cy="24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696752" y="3266136"/>
            <a:ext cx="928894" cy="7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1503189" y="4345126"/>
            <a:ext cx="104533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菱形 3"/>
          <p:cNvSpPr/>
          <p:nvPr/>
        </p:nvSpPr>
        <p:spPr>
          <a:xfrm>
            <a:off x="543626" y="1676423"/>
            <a:ext cx="1314366" cy="9336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离网模型</a:t>
            </a:r>
          </a:p>
        </p:txBody>
      </p:sp>
      <p:sp>
        <p:nvSpPr>
          <p:cNvPr id="22" name="正五边形 21"/>
          <p:cNvSpPr/>
          <p:nvPr/>
        </p:nvSpPr>
        <p:spPr>
          <a:xfrm>
            <a:off x="674012" y="2886093"/>
            <a:ext cx="1036229" cy="74117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携转模型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98535" y="4029125"/>
            <a:ext cx="932251" cy="63200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降档模型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49295" y="1728944"/>
            <a:ext cx="114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标准化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07523" y="2887248"/>
            <a:ext cx="114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标准化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662068" y="3948915"/>
            <a:ext cx="114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标准化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123077" y="2161434"/>
            <a:ext cx="915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102360" y="3303896"/>
            <a:ext cx="936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091595" y="4322583"/>
            <a:ext cx="947215" cy="1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上箭头标注 12"/>
          <p:cNvSpPr/>
          <p:nvPr/>
        </p:nvSpPr>
        <p:spPr>
          <a:xfrm>
            <a:off x="4333034" y="1563826"/>
            <a:ext cx="367043" cy="535114"/>
          </a:xfrm>
          <a:prstGeom prst="upArrowCallout">
            <a:avLst>
              <a:gd name="adj1" fmla="val 25000"/>
              <a:gd name="adj2" fmla="val 22509"/>
              <a:gd name="adj3" fmla="val 25000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</a:t>
            </a:r>
          </a:p>
        </p:txBody>
      </p:sp>
      <p:sp>
        <p:nvSpPr>
          <p:cNvPr id="41" name="上箭头标注 40"/>
          <p:cNvSpPr/>
          <p:nvPr/>
        </p:nvSpPr>
        <p:spPr>
          <a:xfrm>
            <a:off x="4333034" y="2685551"/>
            <a:ext cx="367043" cy="535114"/>
          </a:xfrm>
          <a:prstGeom prst="upArrowCallout">
            <a:avLst>
              <a:gd name="adj1" fmla="val 25000"/>
              <a:gd name="adj2" fmla="val 22509"/>
              <a:gd name="adj3" fmla="val 25000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</a:t>
            </a:r>
          </a:p>
        </p:txBody>
      </p:sp>
      <p:sp>
        <p:nvSpPr>
          <p:cNvPr id="42" name="上箭头标注 41"/>
          <p:cNvSpPr/>
          <p:nvPr/>
        </p:nvSpPr>
        <p:spPr>
          <a:xfrm>
            <a:off x="4395715" y="3715723"/>
            <a:ext cx="367043" cy="535114"/>
          </a:xfrm>
          <a:prstGeom prst="upArrowCallout">
            <a:avLst>
              <a:gd name="adj1" fmla="val 25000"/>
              <a:gd name="adj2" fmla="val 22509"/>
              <a:gd name="adj3" fmla="val 25000"/>
              <a:gd name="adj4" fmla="val 6497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权</a:t>
            </a:r>
          </a:p>
        </p:txBody>
      </p:sp>
      <p:sp>
        <p:nvSpPr>
          <p:cNvPr id="46" name="右大括号 45"/>
          <p:cNvSpPr/>
          <p:nvPr/>
        </p:nvSpPr>
        <p:spPr>
          <a:xfrm>
            <a:off x="5735256" y="2050042"/>
            <a:ext cx="365760" cy="2341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矩形标注 48"/>
          <p:cNvSpPr/>
          <p:nvPr/>
        </p:nvSpPr>
        <p:spPr>
          <a:xfrm>
            <a:off x="4123055" y="4692015"/>
            <a:ext cx="3991610" cy="1103630"/>
          </a:xfrm>
          <a:prstGeom prst="wedgeRectCallout">
            <a:avLst>
              <a:gd name="adj1" fmla="val 4497"/>
              <a:gd name="adj2" fmla="val -12943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Fi=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∑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Xij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uij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Fi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：用户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的稳定度综合得分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Xij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：用户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在子模型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中的评分</a:t>
            </a: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Uij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：用户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在子模型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权重系数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2672397" y="1898042"/>
            <a:ext cx="1429320" cy="4679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离网标准得分</a:t>
            </a:r>
          </a:p>
        </p:txBody>
      </p:sp>
      <p:sp>
        <p:nvSpPr>
          <p:cNvPr id="51" name="流程图: 过程 50"/>
          <p:cNvSpPr/>
          <p:nvPr/>
        </p:nvSpPr>
        <p:spPr>
          <a:xfrm>
            <a:off x="2641013" y="3028223"/>
            <a:ext cx="1429320" cy="465387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携转标准得分</a:t>
            </a:r>
          </a:p>
        </p:txBody>
      </p:sp>
      <p:sp>
        <p:nvSpPr>
          <p:cNvPr id="52" name="流程图: 过程 51"/>
          <p:cNvSpPr/>
          <p:nvPr/>
        </p:nvSpPr>
        <p:spPr>
          <a:xfrm>
            <a:off x="2588224" y="4089890"/>
            <a:ext cx="1482109" cy="465387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降档标准得分</a:t>
            </a:r>
          </a:p>
        </p:txBody>
      </p:sp>
      <p:sp>
        <p:nvSpPr>
          <p:cNvPr id="57" name="矩形标注 56"/>
          <p:cNvSpPr/>
          <p:nvPr/>
        </p:nvSpPr>
        <p:spPr>
          <a:xfrm>
            <a:off x="543560" y="4794250"/>
            <a:ext cx="3452495" cy="1000760"/>
          </a:xfrm>
          <a:prstGeom prst="wedgeRectCallout">
            <a:avLst>
              <a:gd name="adj1" fmla="val -3356"/>
              <a:gd name="adj2" fmla="val -934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各个子模型因训练样本、特征分布、抽样等原因，其输出的得分不具备可比性，需要进行统计分布分析后进行标准化操作。</a:t>
            </a:r>
          </a:p>
        </p:txBody>
      </p:sp>
      <p:sp>
        <p:nvSpPr>
          <p:cNvPr id="58" name="矩形 57"/>
          <p:cNvSpPr/>
          <p:nvPr/>
        </p:nvSpPr>
        <p:spPr>
          <a:xfrm flipH="1">
            <a:off x="4598416" y="1955667"/>
            <a:ext cx="155727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score</a:t>
            </a:r>
            <a:endParaRPr lang="zh-CN" altLang="en-US" sz="1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9" name="矩形 58"/>
          <p:cNvSpPr/>
          <p:nvPr/>
        </p:nvSpPr>
        <p:spPr>
          <a:xfrm flipH="1">
            <a:off x="4587349" y="3093004"/>
            <a:ext cx="155727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score</a:t>
            </a:r>
            <a:endParaRPr lang="zh-CN" altLang="en-US" sz="1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0" name="矩形 59"/>
          <p:cNvSpPr/>
          <p:nvPr/>
        </p:nvSpPr>
        <p:spPr>
          <a:xfrm flipH="1">
            <a:off x="4650650" y="4131256"/>
            <a:ext cx="155727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score</a:t>
            </a:r>
            <a:endParaRPr lang="zh-CN" altLang="en-US" sz="1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2" name="流程图: 多文档 61"/>
          <p:cNvSpPr/>
          <p:nvPr/>
        </p:nvSpPr>
        <p:spPr>
          <a:xfrm>
            <a:off x="6155690" y="2778125"/>
            <a:ext cx="1395730" cy="956945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稳定度综合评分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16670" y="2038350"/>
          <a:ext cx="2233930" cy="475170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序号</a:t>
                      </a:r>
                      <a:endParaRPr lang="zh-CN" sz="1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上限</a:t>
                      </a:r>
                      <a:endParaRPr lang="zh-CN" sz="1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下限</a:t>
                      </a:r>
                      <a:endParaRPr lang="zh-CN" sz="1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 dirty="0">
                          <a:effectLst/>
                        </a:rPr>
                        <a:t>档位系数</a:t>
                      </a:r>
                      <a:endParaRPr lang="zh-CN" sz="1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zh-CN" sz="9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0.28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0.555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0.687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48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0.65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48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0.528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0.569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68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0.651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68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78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0.356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78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0.472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12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0.399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13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108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0.507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14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108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118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0.386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15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118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128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0.45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16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128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17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158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0.414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158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168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19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168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0.499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0.511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198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218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0.516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22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218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0.451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23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258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0.472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24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258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268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0.33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25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268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0.542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26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0.575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27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0.534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338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0.568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29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0.669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30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0.686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31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588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0.73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32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>
                          <a:effectLst/>
                        </a:rPr>
                        <a:t>598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0">
                          <a:effectLst/>
                        </a:rPr>
                        <a:t>　——</a:t>
                      </a:r>
                      <a:endParaRPr lang="zh-CN" sz="9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0" dirty="0">
                          <a:effectLst/>
                        </a:rPr>
                        <a:t>0.792</a:t>
                      </a:r>
                      <a:endParaRPr lang="zh-CN" sz="9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25" name="Freeform 5"/>
          <p:cNvSpPr/>
          <p:nvPr/>
        </p:nvSpPr>
        <p:spPr bwMode="auto">
          <a:xfrm>
            <a:off x="8011283" y="1047820"/>
            <a:ext cx="1339153" cy="33855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权重系数确定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011160" y="1394460"/>
            <a:ext cx="3452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离网得分权重：近三月月均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ARPU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携转得分权重：近三月月均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ARPU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降档得分权重：近三月月均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ARPU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*档位系数</a:t>
            </a:r>
            <a:endParaRPr lang="zh-CN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" y="5868035"/>
            <a:ext cx="4009390" cy="9480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038725" y="6096635"/>
            <a:ext cx="3971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88900" indent="-88900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sz="1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0.41*arpu+0.03*arpu+0.019*arpu*0.28</a:t>
            </a:r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  <a:r>
              <a:rPr lang="en-US" sz="1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/(arpu+arpu+arpu*0.28) =0.19</a:t>
            </a:r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>
            <a:off x="75565" y="5980430"/>
            <a:ext cx="622935" cy="735330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评分计算示例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3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不稳定客户分析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模型评估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166" y="1046536"/>
            <a:ext cx="1141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根据模型给出的重要指标，以及业务部门较关注的营销服务类指标，对不稳定客户进行特征分析，确定单因素不稳定阈值，并据此对细分不稳定客户。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23850" y="961567"/>
            <a:ext cx="11550650" cy="7313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0219" y="1999766"/>
            <a:ext cx="2243181" cy="375134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低通话次数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5740" y="2527936"/>
            <a:ext cx="4112260" cy="4063364"/>
            <a:chOff x="104140" y="2503170"/>
            <a:chExt cx="5684520" cy="3961130"/>
          </a:xfrm>
        </p:grpSpPr>
        <p:pic>
          <p:nvPicPr>
            <p:cNvPr id="10" name="图片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4140" y="2503170"/>
              <a:ext cx="5684520" cy="3961130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 flipV="1">
              <a:off x="1288732" y="3376886"/>
              <a:ext cx="0" cy="249845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1288732" y="2693714"/>
              <a:ext cx="1009968" cy="683173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/>
          <p:nvPr/>
        </p:nvPicPr>
        <p:blipFill>
          <a:blip r:embed="rId5"/>
          <a:stretch>
            <a:fillRect/>
          </a:stretch>
        </p:blipFill>
        <p:spPr>
          <a:xfrm>
            <a:off x="4457048" y="2652396"/>
            <a:ext cx="3411220" cy="36614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41067" y="2031032"/>
            <a:ext cx="2243181" cy="375134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家庭网低使用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3" name="图片 22"/>
          <p:cNvPicPr/>
          <p:nvPr/>
        </p:nvPicPr>
        <p:blipFill rotWithShape="1">
          <a:blip r:embed="rId6"/>
          <a:srcRect t="19363" r="16049" b="68639"/>
          <a:stretch>
            <a:fillRect/>
          </a:stretch>
        </p:blipFill>
        <p:spPr bwMode="auto">
          <a:xfrm>
            <a:off x="8351660" y="2994984"/>
            <a:ext cx="3165793" cy="674411"/>
          </a:xfrm>
          <a:prstGeom prst="rect">
            <a:avLst/>
          </a:prstGeom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8812967" y="2075966"/>
            <a:ext cx="2243181" cy="375134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集团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网低订购</a:t>
            </a:r>
          </a:p>
        </p:txBody>
      </p:sp>
      <p:sp>
        <p:nvSpPr>
          <p:cNvPr id="20" name="矩形 19"/>
          <p:cNvSpPr/>
          <p:nvPr/>
        </p:nvSpPr>
        <p:spPr>
          <a:xfrm>
            <a:off x="8812967" y="4264079"/>
            <a:ext cx="2243181" cy="375134"/>
          </a:xfrm>
          <a:prstGeom prst="rect">
            <a:avLst/>
          </a:prstGeom>
          <a:pattFill prst="lt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身份证下多号卡</a:t>
            </a:r>
          </a:p>
        </p:txBody>
      </p:sp>
      <p:pic>
        <p:nvPicPr>
          <p:cNvPr id="30" name="图片 29"/>
          <p:cNvPicPr/>
          <p:nvPr/>
        </p:nvPicPr>
        <p:blipFill rotWithShape="1">
          <a:blip r:embed="rId7"/>
          <a:srcRect l="305" t="11648" r="15662" b="80116"/>
          <a:stretch>
            <a:fillRect/>
          </a:stretch>
        </p:blipFill>
        <p:spPr bwMode="auto">
          <a:xfrm>
            <a:off x="8351660" y="5233897"/>
            <a:ext cx="3411220" cy="6625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模型输出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模型评估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94" y="972117"/>
            <a:ext cx="5423702" cy="5757469"/>
          </a:xfrm>
          <a:prstGeom prst="rect">
            <a:avLst/>
          </a:prstGeom>
        </p:spPr>
      </p:pic>
      <p:sp>
        <p:nvSpPr>
          <p:cNvPr id="7" name="Freeform 5"/>
          <p:cNvSpPr/>
          <p:nvPr/>
        </p:nvSpPr>
        <p:spPr bwMode="auto">
          <a:xfrm>
            <a:off x="949377" y="1229013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949377" y="1229013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8351" y="126985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模型输出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4420770" y="2761154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8"/>
          <p:cNvSpPr/>
          <p:nvPr/>
        </p:nvSpPr>
        <p:spPr bwMode="auto">
          <a:xfrm>
            <a:off x="4420770" y="2761154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89744" y="28019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客户细分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6191" y="3354876"/>
            <a:ext cx="2388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经过数据分析和模型重要特征筛选，沉淀如下</a:t>
            </a:r>
            <a:r>
              <a:rPr lang="en-US" altLang="zh-CN" dirty="0"/>
              <a:t>4</a:t>
            </a:r>
            <a:r>
              <a:rPr lang="zh-CN" altLang="zh-CN" dirty="0"/>
              <a:t>个大类，</a:t>
            </a:r>
            <a:r>
              <a:rPr lang="en-US" altLang="zh-CN" dirty="0"/>
              <a:t>14</a:t>
            </a:r>
            <a:r>
              <a:rPr lang="zh-CN" altLang="zh-CN" dirty="0"/>
              <a:t>个不稳定用户标签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aphicFrame>
        <p:nvGraphicFramePr>
          <p:cNvPr id="22" name="表格 4"/>
          <p:cNvGraphicFramePr>
            <a:graphicFrameLocks noGrp="1"/>
          </p:cNvGraphicFramePr>
          <p:nvPr/>
        </p:nvGraphicFramePr>
        <p:xfrm>
          <a:off x="344022" y="2950851"/>
          <a:ext cx="2910059" cy="21461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13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1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地市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1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用户标识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1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离网预警得分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1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携转预警得分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1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降档预警得分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2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zh-CN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稳定度得分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31604" y="1897748"/>
            <a:ext cx="313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输出全量手机客户的各子模型得分以及稳定度得分和预估收入损失。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模型验证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模型评估</a:t>
            </a:r>
          </a:p>
        </p:txBody>
      </p:sp>
      <p:sp>
        <p:nvSpPr>
          <p:cNvPr id="17" name="Freeform 5"/>
          <p:cNvSpPr/>
          <p:nvPr/>
        </p:nvSpPr>
        <p:spPr bwMode="auto">
          <a:xfrm>
            <a:off x="1036556" y="1129282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8"/>
          <p:cNvSpPr/>
          <p:nvPr/>
        </p:nvSpPr>
        <p:spPr bwMode="auto">
          <a:xfrm>
            <a:off x="1036556" y="1129282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5530" y="1170121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模型验证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53471" y="4796945"/>
          <a:ext cx="8496958" cy="18635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790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41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4521"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</a:rPr>
                        <a:t>　</a:t>
                      </a:r>
                      <a:r>
                        <a:rPr lang="zh-CN" altLang="en-US" sz="1200" kern="0" dirty="0">
                          <a:effectLst/>
                        </a:rPr>
                        <a:t>稳定度得分分段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</a:rPr>
                        <a:t>用户数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离网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携转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降档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总计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离网比率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携转比率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>
                          <a:effectLst/>
                        </a:rPr>
                        <a:t>降档比率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0" dirty="0">
                          <a:effectLst/>
                        </a:rPr>
                        <a:t>总计比率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5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95-100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9661280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3388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3425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3575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10388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0.04%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0.04%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0.04%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0.11%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5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90-95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10519337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7725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6025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24124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37874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0.07%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0.06%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0.23%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0.36%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26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85-90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9451652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9164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7648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59829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76641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0.10%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0.08%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0.63%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0.81%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15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75-85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13124899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25253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13424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190689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229366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0.19%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0.10%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1.45%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1.75%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5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65-75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3293953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26319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4920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38324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69563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0.80%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0.15%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1.16%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2.11%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15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50-65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963407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19034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3004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14304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36342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1.98%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0.31%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1.48%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3.77%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151"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effectLst/>
                        </a:rPr>
                        <a:t>0-50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453245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15548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2100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8620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26268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3.43%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0.46%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1.90%</a:t>
                      </a:r>
                      <a:endParaRPr lang="zh-CN" sz="12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5.80%</a:t>
                      </a:r>
                      <a:endParaRPr lang="zh-CN" sz="12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7354614" y="1735599"/>
          <a:ext cx="4729653" cy="285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942210" y="995813"/>
            <a:ext cx="77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按稳定度得分对全网客户进行分段，验证各段客户群的不稳定比率，如图所示，稳定度得分越低，异动率越高，稳定度得分计算合理。</a:t>
            </a:r>
            <a:endParaRPr lang="zh-CN" altLang="zh-CN" dirty="0"/>
          </a:p>
        </p:txBody>
      </p:sp>
      <p:graphicFrame>
        <p:nvGraphicFramePr>
          <p:cNvPr id="19" name="图表 19"/>
          <p:cNvGraphicFramePr/>
          <p:nvPr/>
        </p:nvGraphicFramePr>
        <p:xfrm>
          <a:off x="1339850" y="1859915"/>
          <a:ext cx="5168265" cy="2786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3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模型应用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模型部署应用</a:t>
            </a:r>
          </a:p>
        </p:txBody>
      </p:sp>
      <p:sp>
        <p:nvSpPr>
          <p:cNvPr id="6" name="圆角矩形 2"/>
          <p:cNvSpPr/>
          <p:nvPr/>
        </p:nvSpPr>
        <p:spPr>
          <a:xfrm>
            <a:off x="2554420" y="2031079"/>
            <a:ext cx="2308726" cy="2869970"/>
          </a:xfrm>
          <a:prstGeom prst="roundRect">
            <a:avLst>
              <a:gd name="adj" fmla="val 820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2700" algn="ctr">
            <a:solidFill>
              <a:srgbClr val="000000"/>
            </a:solidFill>
            <a:miter lim="800000"/>
          </a:ln>
        </p:spPr>
        <p:txBody>
          <a:bodyPr lIns="54000" tIns="44450" rIns="54000" bIns="44450"/>
          <a:lstStyle/>
          <a:p>
            <a:pPr eaLnBrk="0" hangingPunct="0">
              <a:lnSpc>
                <a:spcPct val="130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根据模型输出的核心影响标签进行精准用户群识别，并进行相对应的营销手段，并且辅助各子模型评分进行营销群体和数量的把控。</a:t>
            </a:r>
          </a:p>
        </p:txBody>
      </p:sp>
      <p:sp>
        <p:nvSpPr>
          <p:cNvPr id="7" name="圆角矩形 3"/>
          <p:cNvSpPr/>
          <p:nvPr/>
        </p:nvSpPr>
        <p:spPr>
          <a:xfrm>
            <a:off x="183286" y="1655320"/>
            <a:ext cx="2056850" cy="2961116"/>
          </a:xfrm>
          <a:prstGeom prst="roundRect">
            <a:avLst>
              <a:gd name="adj" fmla="val 8585"/>
            </a:avLst>
          </a:prstGeom>
          <a:gradFill flip="none" rotWithShape="1">
            <a:gsLst>
              <a:gs pos="0">
                <a:srgbClr val="A5A5E9">
                  <a:tint val="66000"/>
                  <a:satMod val="160000"/>
                </a:srgbClr>
              </a:gs>
              <a:gs pos="50000">
                <a:srgbClr val="A5A5E9">
                  <a:tint val="44500"/>
                  <a:satMod val="160000"/>
                </a:srgbClr>
              </a:gs>
              <a:gs pos="100000">
                <a:srgbClr val="A5A5E9">
                  <a:tint val="23500"/>
                  <a:satMod val="160000"/>
                </a:srgbClr>
              </a:gs>
            </a:gsLst>
            <a:lin ang="13500000" scaled="1"/>
            <a:tileRect/>
          </a:gradFill>
          <a:ln w="12700" algn="ctr">
            <a:solidFill>
              <a:srgbClr val="000000"/>
            </a:solidFill>
            <a:miter lim="800000"/>
          </a:ln>
        </p:spPr>
        <p:txBody>
          <a:bodyPr lIns="54000" tIns="44450" rIns="54000" bIns="44450"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通过模型的综合稳定度评分对全量用户进行存量看管，既能从整体上衡量用户状态，又能按照子模型评分进行按需看管。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4"/>
          <p:cNvSpPr/>
          <p:nvPr/>
        </p:nvSpPr>
        <p:spPr>
          <a:xfrm>
            <a:off x="281233" y="1006612"/>
            <a:ext cx="1860956" cy="431800"/>
          </a:xfrm>
          <a:prstGeom prst="roundRect">
            <a:avLst/>
          </a:prstGeom>
          <a:gradFill rotWithShape="1">
            <a:gsLst>
              <a:gs pos="0">
                <a:srgbClr val="FFCC66">
                  <a:tint val="50000"/>
                  <a:satMod val="300000"/>
                </a:srgbClr>
              </a:gs>
              <a:gs pos="35000">
                <a:srgbClr val="FFCC66">
                  <a:tint val="37000"/>
                  <a:satMod val="300000"/>
                </a:srgbClr>
              </a:gs>
              <a:gs pos="100000">
                <a:srgbClr val="FFCC6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CC6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22467" tIns="11234" rIns="22467" bIns="11234" anchor="ctr" anchorCtr="1">
            <a:noAutofit/>
          </a:bodyPr>
          <a:lstStyle/>
          <a:p>
            <a:pPr algn="ctr" eaLnBrk="0" hangingPunct="0"/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一、存量看管</a:t>
            </a:r>
          </a:p>
        </p:txBody>
      </p:sp>
      <p:sp>
        <p:nvSpPr>
          <p:cNvPr id="5" name="圆角矩形 5"/>
          <p:cNvSpPr/>
          <p:nvPr/>
        </p:nvSpPr>
        <p:spPr>
          <a:xfrm>
            <a:off x="2685883" y="1405403"/>
            <a:ext cx="2010461" cy="431800"/>
          </a:xfrm>
          <a:prstGeom prst="roundRect">
            <a:avLst/>
          </a:prstGeom>
          <a:gradFill rotWithShape="1">
            <a:gsLst>
              <a:gs pos="0">
                <a:srgbClr val="FFCC66">
                  <a:tint val="50000"/>
                  <a:satMod val="300000"/>
                </a:srgbClr>
              </a:gs>
              <a:gs pos="35000">
                <a:srgbClr val="FFCC66">
                  <a:tint val="37000"/>
                  <a:satMod val="300000"/>
                </a:srgbClr>
              </a:gs>
              <a:gs pos="100000">
                <a:srgbClr val="FFCC6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CC6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22467" tIns="11234" rIns="22467" bIns="11234" anchor="ctr" anchorCtr="1">
            <a:noAutofit/>
          </a:bodyPr>
          <a:lstStyle/>
          <a:p>
            <a:pPr algn="ctr" eaLnBrk="0" hangingPunct="0"/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二、营销支撑</a:t>
            </a:r>
          </a:p>
        </p:txBody>
      </p:sp>
      <p:sp>
        <p:nvSpPr>
          <p:cNvPr id="12" name="圆角矩形 6"/>
          <p:cNvSpPr/>
          <p:nvPr/>
        </p:nvSpPr>
        <p:spPr>
          <a:xfrm>
            <a:off x="5069933" y="2382115"/>
            <a:ext cx="2519026" cy="2768149"/>
          </a:xfrm>
          <a:prstGeom prst="roundRect">
            <a:avLst>
              <a:gd name="adj" fmla="val 6790"/>
            </a:avLst>
          </a:prstGeom>
          <a:gradFill flip="none" rotWithShape="1">
            <a:gsLst>
              <a:gs pos="0">
                <a:srgbClr val="A5A5E9">
                  <a:tint val="66000"/>
                  <a:satMod val="160000"/>
                </a:srgbClr>
              </a:gs>
              <a:gs pos="50000">
                <a:srgbClr val="A5A5E9">
                  <a:tint val="44500"/>
                  <a:satMod val="160000"/>
                </a:srgbClr>
              </a:gs>
              <a:gs pos="100000">
                <a:srgbClr val="A5A5E9">
                  <a:tint val="23500"/>
                  <a:satMod val="160000"/>
                </a:srgbClr>
              </a:gs>
            </a:gsLst>
            <a:lin ang="13500000" scaled="1"/>
            <a:tileRect/>
          </a:gradFill>
          <a:ln w="12700" algn="ctr">
            <a:solidFill>
              <a:srgbClr val="000000"/>
            </a:solidFill>
            <a:miter lim="800000"/>
          </a:ln>
        </p:spPr>
        <p:txBody>
          <a:bodyPr lIns="54000" tIns="44450" rIns="54000" bIns="44450"/>
          <a:lstStyle/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eaLnBrk="0" hangingPunct="0">
              <a:lnSpc>
                <a:spcPct val="130000"/>
              </a:lnSpc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稳定度模型输出的低稳定用户属于综合判断，对用户整体状态的评分，具备较强的综合性和系统可信度，输出的低稳定用户群具备较强挽留的必要性。</a:t>
            </a:r>
          </a:p>
        </p:txBody>
      </p:sp>
      <p:sp>
        <p:nvSpPr>
          <p:cNvPr id="13" name="圆角矩形 7"/>
          <p:cNvSpPr/>
          <p:nvPr/>
        </p:nvSpPr>
        <p:spPr>
          <a:xfrm>
            <a:off x="5240038" y="1790323"/>
            <a:ext cx="2231816" cy="365768"/>
          </a:xfrm>
          <a:prstGeom prst="roundRect">
            <a:avLst/>
          </a:prstGeom>
          <a:gradFill rotWithShape="1">
            <a:gsLst>
              <a:gs pos="0">
                <a:srgbClr val="FFCC66">
                  <a:tint val="50000"/>
                  <a:satMod val="300000"/>
                </a:srgbClr>
              </a:gs>
              <a:gs pos="35000">
                <a:srgbClr val="FFCC66">
                  <a:tint val="37000"/>
                  <a:satMod val="300000"/>
                </a:srgbClr>
              </a:gs>
              <a:gs pos="100000">
                <a:srgbClr val="FFCC6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FCC6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22467" tIns="11234" rIns="22467" bIns="11234" anchor="ctr" anchorCtr="1">
            <a:noAutofit/>
          </a:bodyPr>
          <a:lstStyle/>
          <a:p>
            <a:pPr algn="ctr" eaLnBrk="0" hangingPunct="0"/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三、高危预警挽留</a:t>
            </a:r>
          </a:p>
        </p:txBody>
      </p:sp>
      <p:sp>
        <p:nvSpPr>
          <p:cNvPr id="14" name="直角双向箭头 8"/>
          <p:cNvSpPr/>
          <p:nvPr/>
        </p:nvSpPr>
        <p:spPr>
          <a:xfrm rot="16200000">
            <a:off x="2540917" y="711564"/>
            <a:ext cx="326595" cy="1006445"/>
          </a:xfrm>
          <a:prstGeom prst="leftUpArrow">
            <a:avLst>
              <a:gd name="adj1" fmla="val 38083"/>
              <a:gd name="adj2" fmla="val 39322"/>
              <a:gd name="adj3" fmla="val 21356"/>
            </a:avLst>
          </a:prstGeom>
          <a:solidFill>
            <a:srgbClr val="FFC000"/>
          </a:solidFill>
          <a:ln w="9525" algn="ctr">
            <a:noFill/>
            <a:miter lim="800000"/>
          </a:ln>
          <a:effectLst>
            <a:prstShdw prst="shdw17" dist="17961" dir="2700000">
              <a:srgbClr val="997A3D"/>
            </a:prstShdw>
          </a:effec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05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直角双向箭头 9"/>
          <p:cNvSpPr/>
          <p:nvPr/>
        </p:nvSpPr>
        <p:spPr>
          <a:xfrm rot="16200000">
            <a:off x="4966882" y="1167881"/>
            <a:ext cx="359450" cy="900525"/>
          </a:xfrm>
          <a:prstGeom prst="leftUpArrow">
            <a:avLst>
              <a:gd name="adj1" fmla="val 32722"/>
              <a:gd name="adj2" fmla="val 39322"/>
              <a:gd name="adj3" fmla="val 21356"/>
            </a:avLst>
          </a:prstGeom>
          <a:solidFill>
            <a:srgbClr val="FFC000"/>
          </a:solidFill>
          <a:ln w="9525" algn="ctr">
            <a:noFill/>
            <a:miter lim="800000"/>
          </a:ln>
          <a:effectLst>
            <a:prstShdw prst="shdw17" dist="17961" dir="2700000">
              <a:srgbClr val="997A3D"/>
            </a:prstShdw>
          </a:effec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05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20"/>
          <p:cNvSpPr/>
          <p:nvPr/>
        </p:nvSpPr>
        <p:spPr bwMode="invGray">
          <a:xfrm rot="5156589">
            <a:off x="3025021" y="-266838"/>
            <a:ext cx="2193081" cy="5606146"/>
          </a:xfrm>
          <a:custGeom>
            <a:avLst/>
            <a:gdLst>
              <a:gd name="T0" fmla="*/ 1 w 1824"/>
              <a:gd name="T1" fmla="*/ 442 h 2648"/>
              <a:gd name="T2" fmla="*/ 5 w 1824"/>
              <a:gd name="T3" fmla="*/ 381 h 2648"/>
              <a:gd name="T4" fmla="*/ 12 w 1824"/>
              <a:gd name="T5" fmla="*/ 324 h 2648"/>
              <a:gd name="T6" fmla="*/ 20 w 1824"/>
              <a:gd name="T7" fmla="*/ 273 h 2648"/>
              <a:gd name="T8" fmla="*/ 30 w 1824"/>
              <a:gd name="T9" fmla="*/ 228 h 2648"/>
              <a:gd name="T10" fmla="*/ 41 w 1824"/>
              <a:gd name="T11" fmla="*/ 187 h 2648"/>
              <a:gd name="T12" fmla="*/ 53 w 1824"/>
              <a:gd name="T13" fmla="*/ 152 h 2648"/>
              <a:gd name="T14" fmla="*/ 64 w 1824"/>
              <a:gd name="T15" fmla="*/ 121 h 2648"/>
              <a:gd name="T16" fmla="*/ 76 w 1824"/>
              <a:gd name="T17" fmla="*/ 95 h 2648"/>
              <a:gd name="T18" fmla="*/ 87 w 1824"/>
              <a:gd name="T19" fmla="*/ 74 h 2648"/>
              <a:gd name="T20" fmla="*/ 97 w 1824"/>
              <a:gd name="T21" fmla="*/ 56 h 2648"/>
              <a:gd name="T22" fmla="*/ 105 w 1824"/>
              <a:gd name="T23" fmla="*/ 42 h 2648"/>
              <a:gd name="T24" fmla="*/ 111 w 1824"/>
              <a:gd name="T25" fmla="*/ 33 h 2648"/>
              <a:gd name="T26" fmla="*/ 115 w 1824"/>
              <a:gd name="T27" fmla="*/ 28 h 2648"/>
              <a:gd name="T28" fmla="*/ 117 w 1824"/>
              <a:gd name="T29" fmla="*/ 26 h 2648"/>
              <a:gd name="T30" fmla="*/ 165 w 1824"/>
              <a:gd name="T31" fmla="*/ 11 h 2648"/>
              <a:gd name="T32" fmla="*/ 150 w 1824"/>
              <a:gd name="T33" fmla="*/ 59 h 2648"/>
              <a:gd name="T34" fmla="*/ 148 w 1824"/>
              <a:gd name="T35" fmla="*/ 59 h 2648"/>
              <a:gd name="T36" fmla="*/ 145 w 1824"/>
              <a:gd name="T37" fmla="*/ 62 h 2648"/>
              <a:gd name="T38" fmla="*/ 139 w 1824"/>
              <a:gd name="T39" fmla="*/ 67 h 2648"/>
              <a:gd name="T40" fmla="*/ 130 w 1824"/>
              <a:gd name="T41" fmla="*/ 74 h 2648"/>
              <a:gd name="T42" fmla="*/ 122 w 1824"/>
              <a:gd name="T43" fmla="*/ 84 h 2648"/>
              <a:gd name="T44" fmla="*/ 111 w 1824"/>
              <a:gd name="T45" fmla="*/ 97 h 2648"/>
              <a:gd name="T46" fmla="*/ 99 w 1824"/>
              <a:gd name="T47" fmla="*/ 114 h 2648"/>
              <a:gd name="T48" fmla="*/ 87 w 1824"/>
              <a:gd name="T49" fmla="*/ 136 h 2648"/>
              <a:gd name="T50" fmla="*/ 74 w 1824"/>
              <a:gd name="T51" fmla="*/ 162 h 2648"/>
              <a:gd name="T52" fmla="*/ 60 w 1824"/>
              <a:gd name="T53" fmla="*/ 194 h 2648"/>
              <a:gd name="T54" fmla="*/ 47 w 1824"/>
              <a:gd name="T55" fmla="*/ 230 h 2648"/>
              <a:gd name="T56" fmla="*/ 35 w 1824"/>
              <a:gd name="T57" fmla="*/ 273 h 2648"/>
              <a:gd name="T58" fmla="*/ 24 w 1824"/>
              <a:gd name="T59" fmla="*/ 321 h 2648"/>
              <a:gd name="T60" fmla="*/ 14 w 1824"/>
              <a:gd name="T61" fmla="*/ 378 h 2648"/>
              <a:gd name="T62" fmla="*/ 4 w 1824"/>
              <a:gd name="T63" fmla="*/ 441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rgbClr val="990000">
              <a:lumMod val="50000"/>
              <a:alpha val="19000"/>
            </a:srgbClr>
          </a:solidFill>
          <a:ln w="0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reeform 20"/>
          <p:cNvSpPr/>
          <p:nvPr/>
        </p:nvSpPr>
        <p:spPr bwMode="invGray">
          <a:xfrm rot="5156589" flipH="1" flipV="1">
            <a:off x="2591145" y="791118"/>
            <a:ext cx="2336638" cy="5792360"/>
          </a:xfrm>
          <a:custGeom>
            <a:avLst/>
            <a:gdLst>
              <a:gd name="T0" fmla="*/ 1 w 1824"/>
              <a:gd name="T1" fmla="*/ 442 h 2648"/>
              <a:gd name="T2" fmla="*/ 5 w 1824"/>
              <a:gd name="T3" fmla="*/ 381 h 2648"/>
              <a:gd name="T4" fmla="*/ 12 w 1824"/>
              <a:gd name="T5" fmla="*/ 324 h 2648"/>
              <a:gd name="T6" fmla="*/ 20 w 1824"/>
              <a:gd name="T7" fmla="*/ 273 h 2648"/>
              <a:gd name="T8" fmla="*/ 30 w 1824"/>
              <a:gd name="T9" fmla="*/ 228 h 2648"/>
              <a:gd name="T10" fmla="*/ 41 w 1824"/>
              <a:gd name="T11" fmla="*/ 187 h 2648"/>
              <a:gd name="T12" fmla="*/ 53 w 1824"/>
              <a:gd name="T13" fmla="*/ 152 h 2648"/>
              <a:gd name="T14" fmla="*/ 64 w 1824"/>
              <a:gd name="T15" fmla="*/ 121 h 2648"/>
              <a:gd name="T16" fmla="*/ 76 w 1824"/>
              <a:gd name="T17" fmla="*/ 95 h 2648"/>
              <a:gd name="T18" fmla="*/ 87 w 1824"/>
              <a:gd name="T19" fmla="*/ 74 h 2648"/>
              <a:gd name="T20" fmla="*/ 97 w 1824"/>
              <a:gd name="T21" fmla="*/ 56 h 2648"/>
              <a:gd name="T22" fmla="*/ 105 w 1824"/>
              <a:gd name="T23" fmla="*/ 42 h 2648"/>
              <a:gd name="T24" fmla="*/ 111 w 1824"/>
              <a:gd name="T25" fmla="*/ 33 h 2648"/>
              <a:gd name="T26" fmla="*/ 115 w 1824"/>
              <a:gd name="T27" fmla="*/ 28 h 2648"/>
              <a:gd name="T28" fmla="*/ 117 w 1824"/>
              <a:gd name="T29" fmla="*/ 26 h 2648"/>
              <a:gd name="T30" fmla="*/ 165 w 1824"/>
              <a:gd name="T31" fmla="*/ 11 h 2648"/>
              <a:gd name="T32" fmla="*/ 150 w 1824"/>
              <a:gd name="T33" fmla="*/ 59 h 2648"/>
              <a:gd name="T34" fmla="*/ 148 w 1824"/>
              <a:gd name="T35" fmla="*/ 59 h 2648"/>
              <a:gd name="T36" fmla="*/ 145 w 1824"/>
              <a:gd name="T37" fmla="*/ 62 h 2648"/>
              <a:gd name="T38" fmla="*/ 139 w 1824"/>
              <a:gd name="T39" fmla="*/ 67 h 2648"/>
              <a:gd name="T40" fmla="*/ 130 w 1824"/>
              <a:gd name="T41" fmla="*/ 74 h 2648"/>
              <a:gd name="T42" fmla="*/ 122 w 1824"/>
              <a:gd name="T43" fmla="*/ 84 h 2648"/>
              <a:gd name="T44" fmla="*/ 111 w 1824"/>
              <a:gd name="T45" fmla="*/ 97 h 2648"/>
              <a:gd name="T46" fmla="*/ 99 w 1824"/>
              <a:gd name="T47" fmla="*/ 114 h 2648"/>
              <a:gd name="T48" fmla="*/ 87 w 1824"/>
              <a:gd name="T49" fmla="*/ 136 h 2648"/>
              <a:gd name="T50" fmla="*/ 74 w 1824"/>
              <a:gd name="T51" fmla="*/ 162 h 2648"/>
              <a:gd name="T52" fmla="*/ 60 w 1824"/>
              <a:gd name="T53" fmla="*/ 194 h 2648"/>
              <a:gd name="T54" fmla="*/ 47 w 1824"/>
              <a:gd name="T55" fmla="*/ 230 h 2648"/>
              <a:gd name="T56" fmla="*/ 35 w 1824"/>
              <a:gd name="T57" fmla="*/ 273 h 2648"/>
              <a:gd name="T58" fmla="*/ 24 w 1824"/>
              <a:gd name="T59" fmla="*/ 321 h 2648"/>
              <a:gd name="T60" fmla="*/ 14 w 1824"/>
              <a:gd name="T61" fmla="*/ 378 h 2648"/>
              <a:gd name="T62" fmla="*/ 4 w 1824"/>
              <a:gd name="T63" fmla="*/ 441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rgbClr val="990000">
              <a:lumMod val="50000"/>
              <a:alpha val="19000"/>
            </a:srgbClr>
          </a:solidFill>
          <a:ln w="0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1823085" y="4893945"/>
          <a:ext cx="5250180" cy="197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04884" y="5232203"/>
            <a:ext cx="16180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月末全省在网用户输出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月稳定度得分情况，稳定度得分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分以上用户占比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81.8%</a:t>
            </a: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588959" y="1222512"/>
            <a:ext cx="395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高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ARPU</a:t>
            </a:r>
            <a:r>
              <a:rPr lang="zh-CN" altLang="en-US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客户相较于低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ARPU</a:t>
            </a:r>
            <a:r>
              <a:rPr lang="zh-CN" altLang="en-US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客户更不稳定，尤其是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ARPU</a:t>
            </a:r>
            <a:r>
              <a:rPr lang="zh-CN" altLang="en-US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及以上的客户。</a:t>
            </a:r>
            <a:endParaRPr lang="zh-CN" altLang="en-US" sz="14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707" y="2031079"/>
            <a:ext cx="3951576" cy="155460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726707" y="4029890"/>
            <a:ext cx="395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高套餐价值客户相较于低套餐价值客户更不稳定。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主套餐价值在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[20,50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400" kern="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的客户群不稳定程度较高。</a:t>
            </a:r>
            <a:endParaRPr lang="zh-CN" altLang="en-US" sz="1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632" y="5035823"/>
            <a:ext cx="3951576" cy="16952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 rot="21600000">
            <a:off x="205740" y="143256"/>
            <a:ext cx="365759" cy="478535"/>
            <a:chOff x="0" y="0"/>
            <a:chExt cx="365759" cy="478535"/>
          </a:xfrm>
        </p:grpSpPr>
        <p:sp>
          <p:nvSpPr>
            <p:cNvPr id="546" name="path"/>
            <p:cNvSpPr/>
            <p:nvPr/>
          </p:nvSpPr>
          <p:spPr>
            <a:xfrm>
              <a:off x="0" y="97218"/>
              <a:ext cx="246887" cy="381317"/>
            </a:xfrm>
            <a:custGeom>
              <a:avLst/>
              <a:gdLst/>
              <a:ahLst/>
              <a:cxnLst/>
              <a:rect l="0" t="0" r="0" b="0"/>
              <a:pathLst>
                <a:path w="388" h="600">
                  <a:moveTo>
                    <a:pt x="64" y="0"/>
                  </a:moveTo>
                  <a:lnTo>
                    <a:pt x="388" y="0"/>
                  </a:lnTo>
                  <a:lnTo>
                    <a:pt x="388" y="535"/>
                  </a:lnTo>
                  <a:cubicBezTo>
                    <a:pt x="387" y="571"/>
                    <a:pt x="359" y="600"/>
                    <a:pt x="324" y="600"/>
                  </a:cubicBezTo>
                  <a:lnTo>
                    <a:pt x="0" y="600"/>
                  </a:lnTo>
                  <a:lnTo>
                    <a:pt x="0" y="62"/>
                  </a:lnTo>
                  <a:cubicBezTo>
                    <a:pt x="0" y="28"/>
                    <a:pt x="28" y="0"/>
                    <a:pt x="64" y="0"/>
                  </a:cubicBezTo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path"/>
            <p:cNvSpPr/>
            <p:nvPr/>
          </p:nvSpPr>
          <p:spPr>
            <a:xfrm>
              <a:off x="118744" y="0"/>
              <a:ext cx="247015" cy="382523"/>
            </a:xfrm>
            <a:custGeom>
              <a:avLst/>
              <a:gdLst/>
              <a:ahLst/>
              <a:cxnLst/>
              <a:rect l="0" t="0" r="0" b="0"/>
              <a:pathLst>
                <a:path w="389" h="602">
                  <a:moveTo>
                    <a:pt x="65" y="0"/>
                  </a:moveTo>
                  <a:moveTo>
                    <a:pt x="65" y="0"/>
                  </a:moveTo>
                  <a:lnTo>
                    <a:pt x="389" y="0"/>
                  </a:lnTo>
                  <a:lnTo>
                    <a:pt x="389" y="537"/>
                  </a:lnTo>
                  <a:cubicBezTo>
                    <a:pt x="388" y="572"/>
                    <a:pt x="359" y="601"/>
                    <a:pt x="324" y="602"/>
                  </a:cubicBezTo>
                  <a:lnTo>
                    <a:pt x="0" y="602"/>
                  </a:lnTo>
                  <a:lnTo>
                    <a:pt x="0" y="64"/>
                  </a:lnTo>
                  <a:cubicBezTo>
                    <a:pt x="0" y="29"/>
                    <a:pt x="28" y="0"/>
                    <a:pt x="65" y="0"/>
                  </a:cubicBezTo>
                </a:path>
              </a:pathLst>
            </a:custGeom>
            <a:solidFill>
              <a:srgbClr val="5B9BD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3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40385" y="9144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数据资产视图</a:t>
            </a:r>
            <a:endParaRPr lang="zh-CN" altLang="en-US" dirty="0"/>
          </a:p>
        </p:txBody>
      </p:sp>
      <p:sp>
        <p:nvSpPr>
          <p:cNvPr id="263" name="内容占位符 2"/>
          <p:cNvSpPr txBox="1"/>
          <p:nvPr/>
        </p:nvSpPr>
        <p:spPr>
          <a:xfrm>
            <a:off x="245881" y="736396"/>
            <a:ext cx="11673240" cy="833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lvl="0">
              <a:defRPr/>
            </a:pPr>
            <a:r>
              <a:rPr lang="zh-CN" altLang="en-US" sz="1600" kern="0" dirty="0">
                <a:solidFill>
                  <a:prstClr val="black"/>
                </a:solidFill>
              </a:rPr>
              <a:t>持续推进</a:t>
            </a:r>
            <a:r>
              <a:rPr lang="en-US" altLang="zh-CN" sz="1600" kern="0" dirty="0">
                <a:solidFill>
                  <a:prstClr val="black"/>
                </a:solidFill>
              </a:rPr>
              <a:t>BOMS</a:t>
            </a:r>
            <a:r>
              <a:rPr lang="zh-CN" altLang="en-US" sz="1600" kern="0" dirty="0">
                <a:solidFill>
                  <a:prstClr val="black"/>
                </a:solidFill>
              </a:rPr>
              <a:t>域和外部系统五域数据接入，目前平台日接入量约</a:t>
            </a:r>
            <a:r>
              <a:rPr lang="en-US" altLang="zh-CN" sz="1600" kern="0" dirty="0">
                <a:solidFill>
                  <a:prstClr val="black"/>
                </a:solidFill>
              </a:rPr>
              <a:t>54TB</a:t>
            </a:r>
            <a:r>
              <a:rPr lang="zh-CN" altLang="en-US" sz="1600" kern="0" dirty="0">
                <a:solidFill>
                  <a:prstClr val="black"/>
                </a:solidFill>
              </a:rPr>
              <a:t>，整体数据量达</a:t>
            </a:r>
            <a:r>
              <a:rPr lang="en-US" altLang="zh-CN" sz="1600" kern="0" dirty="0">
                <a:solidFill>
                  <a:prstClr val="black"/>
                </a:solidFill>
              </a:rPr>
              <a:t>15PB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</a:p>
        </p:txBody>
      </p:sp>
      <p:grpSp>
        <p:nvGrpSpPr>
          <p:cNvPr id="264" name="组合 263"/>
          <p:cNvGrpSpPr/>
          <p:nvPr/>
        </p:nvGrpSpPr>
        <p:grpSpPr>
          <a:xfrm>
            <a:off x="258143" y="1729269"/>
            <a:ext cx="10781313" cy="4671531"/>
            <a:chOff x="258143" y="1729268"/>
            <a:chExt cx="10781313" cy="4872701"/>
          </a:xfrm>
        </p:grpSpPr>
        <p:sp>
          <p:nvSpPr>
            <p:cNvPr id="265" name="矩形 264"/>
            <p:cNvSpPr/>
            <p:nvPr/>
          </p:nvSpPr>
          <p:spPr bwMode="auto">
            <a:xfrm>
              <a:off x="6260225" y="5049320"/>
              <a:ext cx="1261284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咪咕音乐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66" name="矩形 265"/>
            <p:cNvSpPr/>
            <p:nvPr/>
          </p:nvSpPr>
          <p:spPr bwMode="auto">
            <a:xfrm>
              <a:off x="1007227" y="5049320"/>
              <a:ext cx="1258931" cy="37273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咪咕阅读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67" name="矩形 266"/>
            <p:cNvSpPr/>
            <p:nvPr/>
          </p:nvSpPr>
          <p:spPr bwMode="auto">
            <a:xfrm>
              <a:off x="1007227" y="5511741"/>
              <a:ext cx="1258931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飞信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2757965" y="5049320"/>
              <a:ext cx="1261284" cy="37273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咪咕视频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69" name="矩形 268"/>
            <p:cNvSpPr/>
            <p:nvPr/>
          </p:nvSpPr>
          <p:spPr bwMode="auto">
            <a:xfrm>
              <a:off x="4509487" y="5049320"/>
              <a:ext cx="1261284" cy="37273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咪咕动漫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2757965" y="5511741"/>
              <a:ext cx="1261284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和包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4509487" y="5511741"/>
              <a:ext cx="1261284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和生活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6260225" y="5487056"/>
              <a:ext cx="1261284" cy="37273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MM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1007227" y="4061944"/>
              <a:ext cx="2266860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 anchorCtr="0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资产</a:t>
              </a: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3595683" y="4059475"/>
              <a:ext cx="2266860" cy="37273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 anchorCtr="0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ERP</a:t>
              </a: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6184140" y="4043019"/>
              <a:ext cx="2266860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 anchorCtr="0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成本台账</a:t>
              </a: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258143" y="1729268"/>
              <a:ext cx="596129" cy="12301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258143" y="3107480"/>
              <a:ext cx="596129" cy="8005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O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258143" y="4055361"/>
              <a:ext cx="596129" cy="8211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259712" y="5026281"/>
              <a:ext cx="596129" cy="8376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9078504" y="2564424"/>
              <a:ext cx="1945264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IPTV</a:t>
              </a: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电视增值业务类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8011748" y="5049320"/>
              <a:ext cx="1261284" cy="37273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咪咕游戏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8011748" y="5497753"/>
              <a:ext cx="1261284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139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邮箱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9764838" y="5046851"/>
              <a:ext cx="1258931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10086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工单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9764838" y="5495284"/>
              <a:ext cx="1258931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杭研插码</a:t>
              </a: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8772596" y="4043019"/>
              <a:ext cx="2266860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 anchorCtr="0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营收稽核系统</a:t>
              </a: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1007227" y="4507908"/>
              <a:ext cx="2266860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人力</a:t>
              </a: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3595683" y="4506263"/>
              <a:ext cx="2266860" cy="37273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合同</a:t>
              </a: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6184140" y="4489807"/>
              <a:ext cx="2266860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招投标</a:t>
              </a: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8772596" y="4489807"/>
              <a:ext cx="2266860" cy="37438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报账</a:t>
              </a: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1007226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客户管理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2015156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终端管理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3024654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开通管理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4034937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营销管理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5044434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订单管理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6054717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产品管理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7064215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渠道管理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8074498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资源管理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1007226" y="2165359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计费话单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2015156" y="2158777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结算话单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3024654" y="2154663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综合结算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034937" y="2158777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账务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5044434" y="2161245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酬金管理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6054717" y="2162891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统一支付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7064215" y="2161245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积分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1007226" y="2598982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网厅系统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2015156" y="260309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掌厅系统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3024654" y="2598982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电话经理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4034937" y="260309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互联网渠道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5044434" y="2598982"/>
              <a:ext cx="931844" cy="35381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BOMC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工单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9083995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VGOP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8074498" y="2162891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生产过程管理</a:t>
              </a: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7064215" y="2572652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5G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终端</a:t>
              </a: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6054717" y="2578412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移动雷达</a:t>
              </a: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9083995" y="2161245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4A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10091924" y="1729268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权益</a:t>
              </a: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10091924" y="2167005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卡券</a:t>
              </a: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8074498" y="2580880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一级能开</a:t>
              </a: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1007226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en-US" altLang="zh-CN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2G</a:t>
              </a:r>
              <a:r>
                <a:rPr lang="zh-CN" altLang="en-US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位置信令</a:t>
              </a:r>
              <a:endParaRPr lang="zh-CN" altLang="en-US" sz="105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20" name="矩形 88"/>
            <p:cNvSpPr/>
            <p:nvPr/>
          </p:nvSpPr>
          <p:spPr bwMode="auto">
            <a:xfrm>
              <a:off x="5044435" y="3524648"/>
              <a:ext cx="937335" cy="355455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en-US" altLang="zh-CN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4G位置信令</a:t>
              </a: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9083995" y="3103366"/>
              <a:ext cx="1940558" cy="360392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5G位置信令</a:t>
              </a: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2015156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en-US" altLang="zh-CN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2G用户面信令</a:t>
              </a:r>
            </a:p>
          </p:txBody>
        </p:sp>
        <p:sp>
          <p:nvSpPr>
            <p:cNvPr id="323" name="矩形 91"/>
            <p:cNvSpPr/>
            <p:nvPr/>
          </p:nvSpPr>
          <p:spPr bwMode="auto">
            <a:xfrm>
              <a:off x="4031015" y="3524648"/>
              <a:ext cx="923216" cy="355455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en-US" altLang="zh-CN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4G用户面信令</a:t>
              </a: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9685616" y="3524647"/>
              <a:ext cx="1338938" cy="35381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5G用户面信令</a:t>
              </a: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3024654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MR</a:t>
              </a: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1007226" y="3524647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SEQ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8493358" y="3524647"/>
              <a:ext cx="1138136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固网</a:t>
              </a:r>
              <a:r>
                <a:rPr lang="en-US" altLang="zh-CN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DPI</a:t>
              </a:r>
              <a:endParaRPr lang="zh-CN" altLang="en-US" sz="105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6060207" y="3524647"/>
              <a:ext cx="920079" cy="352164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IDC机房资源使用</a:t>
              </a: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4034937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综资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2023000" y="3524647"/>
              <a:ext cx="921647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MDT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5044434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智能网关</a:t>
              </a: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7061861" y="3524647"/>
              <a:ext cx="1351488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 anchorCtr="0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用户网络感知</a:t>
              </a: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6054717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电视观看内容与行为</a:t>
              </a: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7064215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en-US" altLang="zh-CN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5G开关</a:t>
              </a: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8074498" y="3109126"/>
              <a:ext cx="931844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algn="ctr" defTabSz="1014730" eaLnBrk="1" hangingPunct="1">
                <a:lnSpc>
                  <a:spcPct val="114000"/>
                </a:lnSpc>
                <a:buClr>
                  <a:srgbClr val="CC9900"/>
                </a:buClr>
              </a:pPr>
              <a:r>
                <a:rPr lang="en-US" altLang="zh-CN" sz="105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+mn-ea"/>
                </a:rPr>
                <a:t>5G基站</a:t>
              </a: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258143" y="6013658"/>
              <a:ext cx="596129" cy="5883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外部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1007227" y="6131319"/>
              <a:ext cx="1658965" cy="35381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爬虫视频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3095249" y="6127205"/>
              <a:ext cx="1661318" cy="353810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</a:rPr>
                <a:t>爬虫音乐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5185624" y="6127205"/>
              <a:ext cx="1658965" cy="33570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/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POI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信息</a:t>
              </a: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7274430" y="6118977"/>
              <a:ext cx="1661318" cy="33570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政务</a:t>
              </a: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9364804" y="6118977"/>
              <a:ext cx="1658965" cy="33570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>
              <a:noAutofit/>
            </a:bodyPr>
            <a:lstStyle/>
            <a:p>
              <a:pPr lvl="0" algn="ctr" defTabSz="1014730" fontAlgn="base">
                <a:lnSpc>
                  <a:spcPct val="114000"/>
                </a:lnSpc>
                <a:buClr>
                  <a:srgbClr val="CC9900"/>
                </a:buClr>
                <a:buSzTx/>
                <a:buFontTx/>
                <a:defRPr/>
              </a:pPr>
              <a:r>
                <a:rPr lang="zh-CN" altLang="en-US" sz="1050" b="1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Calibri" panose="020F0502020204030204" charset="0"/>
                  <a:sym typeface="宋体" panose="02010600030101010101" pitchFamily="2" charset="-122"/>
                </a:rPr>
                <a:t>交通</a:t>
              </a: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3030929" y="3524647"/>
              <a:ext cx="933413" cy="356278"/>
            </a:xfrm>
            <a:prstGeom prst="rect">
              <a:avLst/>
            </a:prstGeom>
            <a:solidFill>
              <a:srgbClr val="95B3D7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7453" tIns="53725" rIns="107453" bIns="53725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4730" rtl="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和目安防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45" name="TextBox 344"/>
          <p:cNvSpPr txBox="1"/>
          <p:nvPr/>
        </p:nvSpPr>
        <p:spPr>
          <a:xfrm>
            <a:off x="245881" y="6500816"/>
            <a:ext cx="11946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S</a:t>
            </a:r>
            <a:r>
              <a:rPr lang="zh-CN" altLang="en-US" sz="1400" dirty="0"/>
              <a:t>域数据主要包括实时测评、</a:t>
            </a:r>
            <a:r>
              <a:rPr lang="en-US" altLang="zh-CN" sz="1400" dirty="0"/>
              <a:t>10086</a:t>
            </a:r>
            <a:r>
              <a:rPr lang="zh-CN" altLang="en-US" sz="1400" dirty="0"/>
              <a:t>工单、宽带报障等品质管理类数据以及咪咕、飞信、和包、</a:t>
            </a:r>
            <a:r>
              <a:rPr lang="en-US" altLang="zh-CN" sz="1400" dirty="0"/>
              <a:t>139</a:t>
            </a:r>
            <a:r>
              <a:rPr lang="zh-CN" altLang="en-US" sz="1400" dirty="0"/>
              <a:t>邮箱等数据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690245" y="1084765"/>
            <a:ext cx="9793088" cy="655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195" y="1084580"/>
            <a:ext cx="10849610" cy="12725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6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稳定度模型能力，通过规则筛选和特征工程构建挖掘模型，识别用户群中存在的高危客户人群，生成客户标签表沉淀下来。相关部门采取必要的挽留措施，减小流失率。省内已应用到主动营销等场景，同时也推广到多个等省份进行使用验证，效果良好。</a:t>
            </a:r>
          </a:p>
        </p:txBody>
      </p:sp>
      <p:sp>
        <p:nvSpPr>
          <p:cNvPr id="30" name="矩形: 圆角 23"/>
          <p:cNvSpPr/>
          <p:nvPr/>
        </p:nvSpPr>
        <p:spPr>
          <a:xfrm>
            <a:off x="5094993" y="2552282"/>
            <a:ext cx="1746869" cy="397716"/>
          </a:xfrm>
          <a:prstGeom prst="roundRect">
            <a:avLst/>
          </a:prstGeom>
          <a:solidFill>
            <a:srgbClr val="0071DB"/>
          </a:solidFill>
          <a:ln w="19050">
            <a:solidFill>
              <a:srgbClr val="E9EDF4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应用效果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77635" y="3025129"/>
            <a:ext cx="589699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集团模型组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969421" y="3072709"/>
            <a:ext cx="4551465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对照组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sz="1400" dirty="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927100" y="3642995"/>
          <a:ext cx="41681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转化量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转化率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440576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7160895" y="3642995"/>
          <a:ext cx="41681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转化量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转化率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46185147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273871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爆炸形 1 10"/>
          <p:cNvSpPr/>
          <p:nvPr/>
        </p:nvSpPr>
        <p:spPr>
          <a:xfrm>
            <a:off x="4297680" y="4493895"/>
            <a:ext cx="2376170" cy="175133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转化率提升一个多百分点，效果良好</a:t>
            </a: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模型推广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模型部署应用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数据准备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6400" y="819150"/>
            <a:ext cx="1158367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## -*- coding:utf-8 -*-</a:t>
            </a:r>
          </a:p>
          <a:p>
            <a:endParaRPr lang="zh-CN" altLang="en-US" sz="1600"/>
          </a:p>
          <a:p>
            <a:r>
              <a:rPr lang="zh-CN" altLang="en-US" sz="1600"/>
              <a:t>##数据读入  </a:t>
            </a:r>
          </a:p>
          <a:p>
            <a:endParaRPr lang="zh-CN" altLang="en-US" sz="1600"/>
          </a:p>
          <a:p>
            <a:r>
              <a:rPr lang="zh-CN" altLang="en-US" sz="1600"/>
              <a:t>import numpy as np</a:t>
            </a:r>
          </a:p>
          <a:p>
            <a:r>
              <a:rPr lang="zh-CN" altLang="en-US" sz="1600"/>
              <a:t>import pandas as pd</a:t>
            </a:r>
          </a:p>
          <a:p>
            <a:r>
              <a:rPr lang="zh-CN" altLang="en-US" sz="1600"/>
              <a:t>from sklearn.ensemble import GradientBoostingClassifier</a:t>
            </a:r>
          </a:p>
          <a:p>
            <a:r>
              <a:rPr lang="zh-CN" altLang="en-US" sz="1600"/>
              <a:t>from sklearn.metrics import classification_report</a:t>
            </a:r>
          </a:p>
          <a:p>
            <a:r>
              <a:rPr lang="zh-CN" altLang="en-US" sz="1600"/>
              <a:t>from sklearn.model_selection import train_test_split</a:t>
            </a:r>
          </a:p>
          <a:p>
            <a:r>
              <a:rPr lang="zh-CN" altLang="en-US" sz="1600"/>
              <a:t>from sklearn.metrics import classification</a:t>
            </a:r>
          </a:p>
          <a:p>
            <a:r>
              <a:rPr lang="zh-CN" altLang="en-US" sz="1600"/>
              <a:t>import matplotlib.pyplot as plt</a:t>
            </a:r>
          </a:p>
          <a:p>
            <a:endParaRPr lang="zh-CN" altLang="en-US" sz="1600"/>
          </a:p>
          <a:p>
            <a:r>
              <a:rPr lang="zh-CN" altLang="en-US" sz="1600"/>
              <a:t>#写入数据列名称   设置字段类型      </a:t>
            </a:r>
          </a:p>
          <a:p>
            <a:r>
              <a:rPr lang="zh-CN" altLang="en-US" sz="1600"/>
              <a:t>col_file = pd.read_csv("colname.csv", sep=',', header=None,index_col=None)</a:t>
            </a:r>
          </a:p>
          <a:p>
            <a:r>
              <a:rPr lang="zh-CN" altLang="en-US" sz="1600"/>
              <a:t>allcol_list=[]</a:t>
            </a:r>
          </a:p>
          <a:p>
            <a:r>
              <a:rPr lang="zh-CN" altLang="en-US" sz="1600"/>
              <a:t>numcol_list=[]</a:t>
            </a:r>
          </a:p>
          <a:p>
            <a:r>
              <a:rPr lang="en-US" altLang="zh-CN" sz="1600"/>
              <a:t>cat</a:t>
            </a:r>
            <a:r>
              <a:rPr lang="zh-CN" altLang="en-US" sz="1600"/>
              <a:t>col_list=[]</a:t>
            </a:r>
          </a:p>
          <a:p>
            <a:r>
              <a:rPr lang="zh-CN" altLang="en-US" sz="1600"/>
              <a:t>usecol_list=[]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数据准备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for i in range(len(col_file)):</a:t>
            </a:r>
          </a:p>
          <a:p>
            <a:r>
              <a:rPr lang="zh-CN" altLang="en-US" sz="1600"/>
              <a:t>    allcol_list.append(col_file[0][i])</a:t>
            </a:r>
          </a:p>
          <a:p>
            <a:r>
              <a:rPr lang="zh-CN" altLang="en-US" sz="1600"/>
              <a:t>    if col_file[1][i]!='none' and col_file[1][i]!='flag':</a:t>
            </a:r>
          </a:p>
          <a:p>
            <a:r>
              <a:rPr lang="zh-CN" altLang="en-US" sz="1600"/>
              <a:t>        usecol_list.append(col_file[0][i])</a:t>
            </a:r>
          </a:p>
          <a:p>
            <a:r>
              <a:rPr lang="zh-CN" altLang="en-US" sz="1600"/>
              <a:t>    if col_file[1][i]=='num':</a:t>
            </a:r>
          </a:p>
          <a:p>
            <a:r>
              <a:rPr lang="zh-CN" altLang="en-US" sz="1600"/>
              <a:t>        numcol_list.append(col_file[0][i])</a:t>
            </a:r>
          </a:p>
          <a:p>
            <a:r>
              <a:rPr lang="zh-CN" altLang="en-US" sz="1600"/>
              <a:t>    if col_file[1][i]=='</a:t>
            </a:r>
            <a:r>
              <a:rPr lang="en-US" altLang="zh-CN" sz="1600"/>
              <a:t>cat</a:t>
            </a:r>
            <a:r>
              <a:rPr lang="zh-CN" altLang="en-US" sz="1600"/>
              <a:t>':</a:t>
            </a:r>
          </a:p>
          <a:p>
            <a:r>
              <a:rPr lang="zh-CN" altLang="en-US" sz="1600"/>
              <a:t>        </a:t>
            </a:r>
            <a:r>
              <a:rPr lang="en-US" altLang="zh-CN" sz="1600"/>
              <a:t>cat</a:t>
            </a:r>
            <a:r>
              <a:rPr lang="zh-CN" altLang="en-US" sz="1600"/>
              <a:t>col_list.append(col_file[0][i])</a:t>
            </a:r>
          </a:p>
          <a:p>
            <a:r>
              <a:rPr lang="zh-CN" altLang="en-US" sz="1600"/>
              <a:t>        </a:t>
            </a:r>
          </a:p>
          <a:p>
            <a:endParaRPr lang="zh-CN" altLang="en-US" sz="1600"/>
          </a:p>
          <a:p>
            <a:r>
              <a:rPr lang="zh-CN" altLang="en-US" sz="1600"/>
              <a:t>        </a:t>
            </a:r>
          </a:p>
          <a:p>
            <a:r>
              <a:rPr lang="zh-CN" altLang="en-US" sz="1600"/>
              <a:t>#读取数据  </a:t>
            </a:r>
          </a:p>
          <a:p>
            <a:r>
              <a:rPr lang="zh-CN" altLang="en-US" sz="1600"/>
              <a:t>alldata = pd.read_csv("train_test", sep=',', names=allcol_list ,index_col=None)</a:t>
            </a:r>
          </a:p>
          <a:p>
            <a:r>
              <a:rPr lang="zh-CN" altLang="en-US" sz="1600"/>
              <a:t>s=alldata.copy()</a:t>
            </a:r>
          </a:p>
          <a:p>
            <a:r>
              <a:rPr lang="zh-CN" altLang="en-US" sz="1600"/>
              <a:t>alldata.describe()</a:t>
            </a:r>
          </a:p>
          <a:p>
            <a:r>
              <a:rPr lang="zh-CN" altLang="en-US" sz="1600"/>
              <a:t>print('数据读取完成')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数据准备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#字段类型设置   </a:t>
            </a:r>
          </a:p>
          <a:p>
            <a:endParaRPr lang="zh-CN" altLang="en-US" sz="1600"/>
          </a:p>
          <a:p>
            <a:r>
              <a:rPr lang="zh-CN" altLang="en-US" sz="1600"/>
              <a:t>###缺失值用零填充 </a:t>
            </a:r>
          </a:p>
          <a:p>
            <a:r>
              <a:rPr lang="zh-CN" altLang="en-US" sz="1600"/>
              <a:t>alldata = alldata.replace({'\\N': np.nan})</a:t>
            </a:r>
          </a:p>
          <a:p>
            <a:r>
              <a:rPr lang="zh-CN" altLang="en-US" sz="1600"/>
              <a:t>alldata = alldata.fillna(value=0)</a:t>
            </a:r>
          </a:p>
          <a:p>
            <a:endParaRPr lang="zh-CN" altLang="en-US" sz="1600"/>
          </a:p>
          <a:p>
            <a:r>
              <a:rPr lang="zh-CN" altLang="en-US" sz="1600"/>
              <a:t> #</a:t>
            </a:r>
            <a:r>
              <a:rPr lang="en-US" altLang="zh-CN" sz="1600"/>
              <a:t>cat</a:t>
            </a:r>
            <a:r>
              <a:rPr lang="zh-CN" altLang="en-US" sz="1600"/>
              <a:t>编码序列化 </a:t>
            </a:r>
          </a:p>
          <a:p>
            <a:r>
              <a:rPr lang="zh-CN" altLang="en-US" sz="1600"/>
              <a:t>for i in </a:t>
            </a:r>
            <a:r>
              <a:rPr lang="en-US" altLang="zh-CN" sz="1600">
                <a:sym typeface="+mn-ea"/>
              </a:rPr>
              <a:t>cat</a:t>
            </a:r>
            <a:r>
              <a:rPr lang="zh-CN" altLang="en-US" sz="1600">
                <a:sym typeface="+mn-ea"/>
              </a:rPr>
              <a:t>col</a:t>
            </a:r>
            <a:r>
              <a:rPr lang="zh-CN" altLang="en-US" sz="1600"/>
              <a:t>_list:</a:t>
            </a:r>
          </a:p>
          <a:p>
            <a:r>
              <a:rPr lang="zh-CN" altLang="en-US" sz="1600"/>
              <a:t>    alldata[i] = alldata[i].astype('category')</a:t>
            </a:r>
          </a:p>
          <a:p>
            <a:r>
              <a:rPr lang="zh-CN" altLang="en-US" sz="1600"/>
              <a:t>    alldata[i] = alldata[i].cat.codes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构建模型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600"/>
              <a:t>##选取模型特征和标志</a:t>
            </a:r>
            <a:r>
              <a:rPr lang="en-US" sz="1600"/>
              <a:t> </a:t>
            </a:r>
            <a:r>
              <a:rPr sz="1600"/>
              <a:t>1离网模型  2携转模型  3降档模型 </a:t>
            </a:r>
          </a:p>
          <a:p>
            <a:r>
              <a:rPr sz="1600"/>
              <a:t>X=alldata[(alldata['flag']==0)|(alldata['flag']==1)][usecol_list]</a:t>
            </a:r>
          </a:p>
          <a:p>
            <a:r>
              <a:rPr sz="1600"/>
              <a:t>Y=alldata[(alldata['flag']==0)|(alldata['flag']==1)]['flag']</a:t>
            </a:r>
          </a:p>
          <a:p>
            <a:r>
              <a:rPr sz="1600"/>
              <a:t>    </a:t>
            </a:r>
          </a:p>
          <a:p>
            <a:r>
              <a:rPr sz="1600"/>
              <a:t>#切分训练集</a:t>
            </a:r>
          </a:p>
          <a:p>
            <a:r>
              <a:rPr sz="1600"/>
              <a:t>X_train, X_test, y_train, y_test = train_test_split(X, Y, test_size=0.2, random_state=7)</a:t>
            </a:r>
          </a:p>
          <a:p>
            <a:endParaRPr sz="1600"/>
          </a:p>
          <a:p>
            <a:r>
              <a:rPr sz="1600"/>
              <a:t>print('预处理完成')</a:t>
            </a:r>
          </a:p>
          <a:p>
            <a:r>
              <a:rPr sz="1600"/>
              <a:t>#模型训练gbdt</a:t>
            </a:r>
          </a:p>
          <a:p>
            <a:r>
              <a:rPr sz="1600"/>
              <a:t>model = GradientBoostingClassifier(learning_rate=0.4, n_estimators=50, subsample=0.75, max_depth=3, max_features='log2',</a:t>
            </a:r>
          </a:p>
          <a:p>
            <a:r>
              <a:rPr sz="1600"/>
              <a:t>                                   random_state=49)</a:t>
            </a:r>
          </a:p>
          <a:p>
            <a:r>
              <a:rPr sz="1600"/>
              <a:t>model.fit(X_train, y_train)</a:t>
            </a:r>
          </a:p>
          <a:p>
            <a:r>
              <a:rPr sz="1600"/>
              <a:t>print('训练完成')</a:t>
            </a:r>
          </a:p>
          <a:p>
            <a:endParaRPr sz="1600"/>
          </a:p>
          <a:p>
            <a:endParaRPr sz="1600"/>
          </a:p>
          <a:p>
            <a:r>
              <a:rPr sz="1600"/>
              <a:t>###保存模型到文件       </a:t>
            </a:r>
          </a:p>
          <a:p>
            <a:r>
              <a:rPr sz="1600"/>
              <a:t>import pickle</a:t>
            </a:r>
          </a:p>
          <a:p>
            <a:r>
              <a:rPr sz="1600"/>
              <a:t>with open('model//model_1.pkl', 'wb') as file:</a:t>
            </a:r>
          </a:p>
          <a:p>
            <a:r>
              <a:rPr sz="1600"/>
              <a:t>    pickle.dump(model, file)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评估模型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9740" y="819150"/>
            <a:ext cx="115836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##预测</a:t>
            </a:r>
          </a:p>
          <a:p>
            <a:r>
              <a:rPr lang="zh-CN" altLang="en-US" sz="1600"/>
              <a:t>y_predict = model.predict(X_test)</a:t>
            </a:r>
          </a:p>
          <a:p>
            <a:r>
              <a:rPr lang="zh-CN" altLang="en-US" sz="1600"/>
              <a:t>y_predict_proba = model.predict_proba(X_test)</a:t>
            </a:r>
          </a:p>
          <a:p>
            <a:r>
              <a:rPr lang="zh-CN" altLang="en-US" sz="1600"/>
              <a:t>y_test_score = model.decision_function(X_test)</a:t>
            </a:r>
          </a:p>
          <a:p>
            <a:endParaRPr lang="zh-CN" altLang="en-US" sz="1600"/>
          </a:p>
          <a:p>
            <a:r>
              <a:rPr lang="zh-CN" altLang="en-US" sz="1600"/>
              <a:t>y_train_predict = model.predict(X_train)</a:t>
            </a:r>
          </a:p>
          <a:p>
            <a:endParaRPr lang="zh-CN" altLang="en-US" sz="1600"/>
          </a:p>
          <a:p>
            <a:r>
              <a:rPr lang="zh-CN" altLang="en-US" sz="1600"/>
              <a:t>##模型训练结果  分析   </a:t>
            </a:r>
          </a:p>
          <a:p>
            <a:r>
              <a:rPr lang="zh-CN" altLang="en-US" sz="1600"/>
              <a:t>print(classification_report(y_train, y_train_predict))</a:t>
            </a:r>
          </a:p>
          <a:p>
            <a:r>
              <a:rPr lang="zh-CN" altLang="en-US" sz="1600"/>
              <a:t>print(classification.confusion_matrix(y_train, y_train_predict))</a:t>
            </a:r>
          </a:p>
          <a:p>
            <a:endParaRPr lang="zh-CN" altLang="en-US" sz="1600"/>
          </a:p>
          <a:p>
            <a:r>
              <a:rPr lang="zh-CN" altLang="en-US" sz="1600"/>
              <a:t>print(classification_report(y_test, y_predict))</a:t>
            </a:r>
          </a:p>
          <a:p>
            <a:r>
              <a:rPr lang="zh-CN" altLang="en-US" sz="1600"/>
              <a:t># print("test AUC is ", roc_auc_score(y_test, y_predict))</a:t>
            </a:r>
          </a:p>
          <a:p>
            <a:r>
              <a:rPr lang="zh-CN" altLang="en-US" sz="1600"/>
              <a:t>print(classification.confusion_matrix(y_test, y_predict))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模型变量重要性分析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/>
          </a:p>
          <a:p>
            <a:r>
              <a:rPr lang="zh-CN" altLang="en-US" sz="1600"/>
              <a:t>#变量重要性图 展示前20条  最重要的变量     </a:t>
            </a:r>
          </a:p>
          <a:p>
            <a:r>
              <a:rPr lang="zh-CN" altLang="en-US" sz="1600"/>
              <a:t>feature_importance_array = model.feature_importances_</a:t>
            </a:r>
          </a:p>
          <a:p>
            <a:r>
              <a:rPr lang="zh-CN" altLang="en-US" sz="1600"/>
              <a:t>imp_df={}</a:t>
            </a:r>
          </a:p>
          <a:p>
            <a:r>
              <a:rPr lang="zh-CN" altLang="en-US" sz="1600"/>
              <a:t>for i in range(len(usecol_list)):</a:t>
            </a:r>
          </a:p>
          <a:p>
            <a:r>
              <a:rPr lang="zh-CN" altLang="en-US" sz="1600"/>
              <a:t>    #print(usecol_list[i] + ":" + str(feature_importance_array[i]))</a:t>
            </a:r>
          </a:p>
          <a:p>
            <a:r>
              <a:rPr lang="zh-CN" altLang="en-US" sz="1600"/>
              <a:t>    imp_df[usecol_list[i]]=feature_importance_array[i]</a:t>
            </a:r>
          </a:p>
          <a:p>
            <a:r>
              <a:rPr lang="zh-CN" altLang="en-US" sz="1600"/>
              <a:t>df=pd.DataFrame(feature_importance_array,index=[usecol_list])</a:t>
            </a:r>
          </a:p>
          <a:p>
            <a:r>
              <a:rPr lang="zh-CN" altLang="en-US" sz="1600"/>
              <a:t>df_dis=df.sort_values(by=0,ascending=False).head(20)</a:t>
            </a:r>
          </a:p>
          <a:p>
            <a:r>
              <a:rPr lang="zh-CN" altLang="en-US" sz="1600"/>
              <a:t>print(df_dis)</a:t>
            </a:r>
          </a:p>
          <a:p>
            <a:endParaRPr lang="zh-CN" altLang="en-US" sz="1600"/>
          </a:p>
          <a:p>
            <a:r>
              <a:rPr lang="zh-CN" altLang="en-US" sz="1600"/>
              <a:t>plt.bar(x = range(len(df_dis)), # 指定条形图x轴的刻度值</a:t>
            </a:r>
          </a:p>
          <a:p>
            <a:r>
              <a:rPr lang="zh-CN" altLang="en-US" sz="1600"/>
              <a:t>height = df_dis[0], # 指定条形图y轴的数值</a:t>
            </a:r>
          </a:p>
          <a:p>
            <a:r>
              <a:rPr lang="zh-CN" altLang="en-US" sz="1600"/>
              <a:t>tick_label = df_dis.index, # 指定条形图x轴的刻度标签</a:t>
            </a:r>
          </a:p>
          <a:p>
            <a:r>
              <a:rPr lang="zh-CN" altLang="en-US" sz="1600"/>
              <a:t>color = 'steelblue', # 指定条形图的填充色</a:t>
            </a:r>
          </a:p>
          <a:p>
            <a:r>
              <a:rPr lang="zh-CN" altLang="en-US" sz="1600"/>
              <a:t>width = 0.8</a:t>
            </a:r>
          </a:p>
          <a:p>
            <a:r>
              <a:rPr lang="zh-CN" altLang="en-US" sz="1600"/>
              <a:t>)</a:t>
            </a:r>
          </a:p>
          <a:p>
            <a:r>
              <a:rPr lang="zh-CN" altLang="en-US" sz="1600"/>
              <a:t>plt.show()</a:t>
            </a:r>
          </a:p>
          <a:p>
            <a:endParaRPr lang="zh-CN" altLang="en-US" sz="1600"/>
          </a:p>
          <a:p>
            <a:r>
              <a:rPr lang="zh-CN" altLang="en-US" sz="1600"/>
              <a:t>##以上重复执行（修改样本选取和模型保存），</a:t>
            </a:r>
            <a:r>
              <a:rPr lang="en-US" altLang="zh-CN" sz="1600"/>
              <a:t>2-3</a:t>
            </a:r>
            <a:r>
              <a:rPr lang="zh-CN" altLang="en-US" sz="1600"/>
              <a:t>模型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模型预测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## -*- coding:utf-8 -*-</a:t>
            </a:r>
          </a:p>
          <a:p>
            <a:endParaRPr lang="zh-CN" altLang="en-US" sz="1600"/>
          </a:p>
          <a:p>
            <a:r>
              <a:rPr lang="zh-CN" altLang="en-US" sz="1600"/>
              <a:t>##模型保存的结果上   预测阶段代码    修改读取方式    文件过大 </a:t>
            </a:r>
          </a:p>
          <a:p>
            <a:r>
              <a:rPr lang="zh-CN" altLang="en-US" sz="1600"/>
              <a:t>import numpy as np</a:t>
            </a:r>
          </a:p>
          <a:p>
            <a:r>
              <a:rPr lang="zh-CN" altLang="en-US" sz="1600"/>
              <a:t>import pandas as pd</a:t>
            </a:r>
          </a:p>
          <a:p>
            <a:r>
              <a:rPr lang="zh-CN" altLang="en-US" sz="1600"/>
              <a:t>import matplotlib.pyplot as plt</a:t>
            </a:r>
          </a:p>
          <a:p>
            <a:r>
              <a:rPr lang="zh-CN" altLang="en-US" sz="1600"/>
              <a:t>import pickle</a:t>
            </a:r>
          </a:p>
          <a:p>
            <a:r>
              <a:rPr lang="zh-CN" altLang="en-US" sz="1600"/>
              <a:t>import sys</a:t>
            </a:r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#写入数据列名称   设置字段类型      </a:t>
            </a:r>
          </a:p>
          <a:p>
            <a:r>
              <a:rPr lang="zh-CN" altLang="en-US" sz="1600"/>
              <a:t>col_file = pd.read_csv("colname-pre.csv", sep=',', header=None,index_col=None)</a:t>
            </a:r>
          </a:p>
          <a:p>
            <a:r>
              <a:rPr lang="zh-CN" altLang="en-US" sz="1600"/>
              <a:t>allcol_list=[]</a:t>
            </a:r>
          </a:p>
          <a:p>
            <a:r>
              <a:rPr lang="zh-CN" altLang="en-US" sz="1600"/>
              <a:t>numcol_list=[]</a:t>
            </a:r>
          </a:p>
          <a:p>
            <a:r>
              <a:rPr lang="en-US" altLang="zh-CN" sz="1600"/>
              <a:t>cat</a:t>
            </a:r>
            <a:r>
              <a:rPr lang="zh-CN" altLang="en-US" sz="1600"/>
              <a:t>col_list=[]</a:t>
            </a:r>
          </a:p>
          <a:p>
            <a:r>
              <a:rPr lang="zh-CN" altLang="en-US" sz="1600"/>
              <a:t>usecol_list=[]</a:t>
            </a:r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模型预测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for i in range(len(col_file)):</a:t>
            </a:r>
          </a:p>
          <a:p>
            <a:r>
              <a:rPr lang="zh-CN" altLang="en-US" sz="1600"/>
              <a:t>    allcol_list.append(col_file[0][i])</a:t>
            </a:r>
          </a:p>
          <a:p>
            <a:r>
              <a:rPr lang="zh-CN" altLang="en-US" sz="1600"/>
              <a:t>    if col_file[1][i]!='none' and col_file[1][i]!='flag':</a:t>
            </a:r>
          </a:p>
          <a:p>
            <a:r>
              <a:rPr lang="zh-CN" altLang="en-US" sz="1600"/>
              <a:t>        usecol_list.append(col_file[0][i])</a:t>
            </a:r>
          </a:p>
          <a:p>
            <a:r>
              <a:rPr lang="zh-CN" altLang="en-US" sz="1600"/>
              <a:t>    if col_file[1][i]=='num':</a:t>
            </a:r>
          </a:p>
          <a:p>
            <a:r>
              <a:rPr lang="zh-CN" altLang="en-US" sz="1600"/>
              <a:t>        numcol_list.append(col_file[0][i])</a:t>
            </a:r>
          </a:p>
          <a:p>
            <a:r>
              <a:rPr lang="zh-CN" altLang="en-US" sz="1600"/>
              <a:t>    if col_file[1][i]=='</a:t>
            </a:r>
            <a:r>
              <a:rPr lang="en-US" altLang="zh-CN" sz="1600"/>
              <a:t>cat</a:t>
            </a:r>
            <a:r>
              <a:rPr lang="zh-CN" altLang="en-US" sz="1600"/>
              <a:t>':</a:t>
            </a:r>
          </a:p>
          <a:p>
            <a:r>
              <a:rPr lang="zh-CN" altLang="en-US" sz="1600"/>
              <a:t>        </a:t>
            </a:r>
            <a:r>
              <a:rPr lang="en-US" altLang="zh-CN" sz="1600"/>
              <a:t>cat</a:t>
            </a:r>
            <a:r>
              <a:rPr lang="zh-CN" altLang="en-US" sz="1600"/>
              <a:t>col_list.append(col_file[0][i])</a:t>
            </a:r>
          </a:p>
          <a:p>
            <a:r>
              <a:rPr lang="zh-CN" altLang="en-US" sz="1600"/>
              <a:t>        </a:t>
            </a:r>
          </a:p>
          <a:p>
            <a:r>
              <a:rPr lang="zh-CN" altLang="en-US" sz="1600"/>
              <a:t>##模型读取  1离网模型  2携转模型  3降档模型 </a:t>
            </a:r>
          </a:p>
          <a:p>
            <a:endParaRPr lang="zh-CN" altLang="en-US" sz="1600"/>
          </a:p>
          <a:p>
            <a:r>
              <a:rPr lang="zh-CN" altLang="en-US" sz="1600"/>
              <a:t>with open('model//model_1.pkl', 'rb') as file:</a:t>
            </a:r>
          </a:p>
          <a:p>
            <a:r>
              <a:rPr lang="zh-CN" altLang="en-US" sz="1600"/>
              <a:t>    model_1 = pickle.load(file)</a:t>
            </a:r>
          </a:p>
          <a:p>
            <a:endParaRPr lang="zh-CN" altLang="en-US" sz="1600"/>
          </a:p>
          <a:p>
            <a:r>
              <a:rPr lang="zh-CN" altLang="en-US" sz="1600"/>
              <a:t>with open('model//model_2.pkl', 'rb') as file:</a:t>
            </a:r>
          </a:p>
          <a:p>
            <a:r>
              <a:rPr lang="zh-CN" altLang="en-US" sz="1600"/>
              <a:t>    model_2 = pickle.load(file)</a:t>
            </a:r>
          </a:p>
          <a:p>
            <a:endParaRPr lang="zh-CN" altLang="en-US" sz="1600"/>
          </a:p>
          <a:p>
            <a:r>
              <a:rPr lang="zh-CN" altLang="en-US" sz="1600"/>
              <a:t>with open('model//model_3.pkl', 'rb') as file:</a:t>
            </a:r>
          </a:p>
          <a:p>
            <a:r>
              <a:rPr lang="zh-CN" altLang="en-US" sz="1600"/>
              <a:t>    model_3 = pickle.load(file)</a:t>
            </a:r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模型预测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#读取数据 </a:t>
            </a:r>
          </a:p>
          <a:p>
            <a:r>
              <a:rPr lang="zh-CN" altLang="en-US" sz="1600"/>
              <a:t>all = pd.read_csv("pre_test", sep=',', names=allcol_list ,</a:t>
            </a:r>
            <a:r>
              <a:rPr lang="zh-CN" altLang="en-US" sz="1600">
                <a:sym typeface="+mn-ea"/>
              </a:rPr>
              <a:t>header=None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/>
              <a:t>index_col=False,chunksize=1000000)</a:t>
            </a:r>
          </a:p>
          <a:p>
            <a:r>
              <a:rPr lang="zh-CN" altLang="en-US" sz="1600"/>
              <a:t>for chunk in all:</a:t>
            </a:r>
          </a:p>
          <a:p>
            <a:r>
              <a:rPr lang="zh-CN" altLang="en-US" sz="1600"/>
              <a:t>    s=chunk.copy()</a:t>
            </a:r>
          </a:p>
          <a:p>
            <a:r>
              <a:rPr lang="zh-CN" altLang="en-US" sz="1600"/>
              <a:t>    alldata=chunk</a:t>
            </a:r>
          </a:p>
          <a:p>
            <a:r>
              <a:rPr lang="zh-CN" altLang="en-US" sz="1600"/>
              <a:t>    #alldata.describe()</a:t>
            </a:r>
          </a:p>
          <a:p>
            <a:r>
              <a:rPr lang="zh-CN" altLang="en-US" sz="1600"/>
              <a:t>    #print(chunk)</a:t>
            </a:r>
          </a:p>
          <a:p>
            <a:r>
              <a:rPr lang="zh-CN" altLang="en-US" sz="1600"/>
              <a:t>    print('数据读取完成')</a:t>
            </a:r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###缺失值用零填充 </a:t>
            </a:r>
          </a:p>
          <a:p>
            <a:r>
              <a:rPr lang="zh-CN" altLang="en-US" sz="1600"/>
              <a:t>    alldata = alldata.replace({'\\N': np.nan})</a:t>
            </a:r>
          </a:p>
          <a:p>
            <a:r>
              <a:rPr lang="zh-CN" altLang="en-US" sz="1600"/>
              <a:t>    alldata = alldata.fillna(value=0)</a:t>
            </a:r>
          </a:p>
          <a:p>
            <a:r>
              <a:rPr lang="zh-CN" altLang="en-US" sz="1600"/>
              <a:t>    </a:t>
            </a:r>
          </a:p>
          <a:p>
            <a:r>
              <a:rPr lang="zh-CN" altLang="en-US" sz="1600"/>
              <a:t>     #</a:t>
            </a:r>
            <a:r>
              <a:rPr lang="en-US" altLang="zh-CN" sz="1600"/>
              <a:t>cat</a:t>
            </a:r>
            <a:r>
              <a:rPr lang="zh-CN" altLang="en-US" sz="1600"/>
              <a:t>编码序列化   </a:t>
            </a:r>
          </a:p>
          <a:p>
            <a:r>
              <a:rPr lang="zh-CN" altLang="en-US" sz="1600"/>
              <a:t>    for i in </a:t>
            </a:r>
            <a:r>
              <a:rPr lang="en-US" altLang="zh-CN" sz="1600"/>
              <a:t>cat</a:t>
            </a:r>
            <a:r>
              <a:rPr lang="zh-CN" altLang="en-US" sz="1600"/>
              <a:t>col_list:</a:t>
            </a:r>
          </a:p>
          <a:p>
            <a:r>
              <a:rPr lang="zh-CN" altLang="en-US" sz="1600"/>
              <a:t>        alldata[i] = alldata[i].astype('category')</a:t>
            </a:r>
          </a:p>
          <a:p>
            <a:r>
              <a:rPr lang="zh-CN" altLang="en-US" sz="1600"/>
              <a:t>        alldata[i] = alldata[i].cat.codes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 rot="21600000">
            <a:off x="205740" y="143256"/>
            <a:ext cx="365759" cy="478535"/>
            <a:chOff x="0" y="0"/>
            <a:chExt cx="365759" cy="478535"/>
          </a:xfrm>
        </p:grpSpPr>
        <p:sp>
          <p:nvSpPr>
            <p:cNvPr id="546" name="path"/>
            <p:cNvSpPr/>
            <p:nvPr/>
          </p:nvSpPr>
          <p:spPr>
            <a:xfrm>
              <a:off x="0" y="97218"/>
              <a:ext cx="246887" cy="381317"/>
            </a:xfrm>
            <a:custGeom>
              <a:avLst/>
              <a:gdLst/>
              <a:ahLst/>
              <a:cxnLst/>
              <a:rect l="0" t="0" r="0" b="0"/>
              <a:pathLst>
                <a:path w="388" h="600">
                  <a:moveTo>
                    <a:pt x="64" y="0"/>
                  </a:moveTo>
                  <a:lnTo>
                    <a:pt x="388" y="0"/>
                  </a:lnTo>
                  <a:lnTo>
                    <a:pt x="388" y="535"/>
                  </a:lnTo>
                  <a:cubicBezTo>
                    <a:pt x="387" y="571"/>
                    <a:pt x="359" y="600"/>
                    <a:pt x="324" y="600"/>
                  </a:cubicBezTo>
                  <a:lnTo>
                    <a:pt x="0" y="600"/>
                  </a:lnTo>
                  <a:lnTo>
                    <a:pt x="0" y="62"/>
                  </a:lnTo>
                  <a:cubicBezTo>
                    <a:pt x="0" y="28"/>
                    <a:pt x="28" y="0"/>
                    <a:pt x="64" y="0"/>
                  </a:cubicBezTo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path"/>
            <p:cNvSpPr/>
            <p:nvPr/>
          </p:nvSpPr>
          <p:spPr>
            <a:xfrm>
              <a:off x="118744" y="0"/>
              <a:ext cx="247015" cy="382523"/>
            </a:xfrm>
            <a:custGeom>
              <a:avLst/>
              <a:gdLst/>
              <a:ahLst/>
              <a:cxnLst/>
              <a:rect l="0" t="0" r="0" b="0"/>
              <a:pathLst>
                <a:path w="389" h="602">
                  <a:moveTo>
                    <a:pt x="65" y="0"/>
                  </a:moveTo>
                  <a:moveTo>
                    <a:pt x="65" y="0"/>
                  </a:moveTo>
                  <a:lnTo>
                    <a:pt x="389" y="0"/>
                  </a:lnTo>
                  <a:lnTo>
                    <a:pt x="389" y="537"/>
                  </a:lnTo>
                  <a:cubicBezTo>
                    <a:pt x="388" y="572"/>
                    <a:pt x="359" y="601"/>
                    <a:pt x="324" y="602"/>
                  </a:cubicBezTo>
                  <a:lnTo>
                    <a:pt x="0" y="602"/>
                  </a:lnTo>
                  <a:lnTo>
                    <a:pt x="0" y="64"/>
                  </a:lnTo>
                  <a:cubicBezTo>
                    <a:pt x="0" y="29"/>
                    <a:pt x="28" y="0"/>
                    <a:pt x="65" y="0"/>
                  </a:cubicBezTo>
                </a:path>
              </a:pathLst>
            </a:custGeom>
            <a:solidFill>
              <a:srgbClr val="5B9BD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3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40385" y="9144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数据模型构建</a:t>
            </a:r>
            <a:endParaRPr lang="zh-CN" altLang="en-US" dirty="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194525" y="804057"/>
            <a:ext cx="11678644" cy="1116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t"/>
          <a:lstStyle>
            <a:defPPr>
              <a:defRPr lang="en-US"/>
            </a:defPPr>
            <a:lvl1pPr defTabSz="914400">
              <a:lnSpc>
                <a:spcPct val="150000"/>
              </a:lnSpc>
              <a:defRPr sz="1400" ker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首先需要厘清公司拥有哪些数据，需要整合哪些数据，然后必须建立起一套完整实用的数据标准和数据模型，进行数据资产的管理和应用。数据模型在数据中台处于向上承接业务，向下引导数据的关键位置。当前大数据系统形成以</a:t>
            </a:r>
            <a:r>
              <a:rPr lang="en-US" altLang="zh-CN" sz="1600" dirty="0">
                <a:solidFill>
                  <a:prstClr val="black"/>
                </a:solidFill>
              </a:rPr>
              <a:t>16</a:t>
            </a:r>
            <a:r>
              <a:rPr lang="zh-CN" altLang="en-US" sz="1600" dirty="0">
                <a:solidFill>
                  <a:prstClr val="black"/>
                </a:solidFill>
              </a:rPr>
              <a:t>个基础主题</a:t>
            </a:r>
            <a:r>
              <a:rPr lang="en-US" altLang="zh-CN" sz="1600" dirty="0">
                <a:solidFill>
                  <a:prstClr val="black"/>
                </a:solidFill>
              </a:rPr>
              <a:t>1000+</a:t>
            </a:r>
            <a:r>
              <a:rPr lang="zh-CN" altLang="en-US" sz="1600" dirty="0">
                <a:solidFill>
                  <a:prstClr val="black"/>
                </a:solidFill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</a:rPr>
              <a:t>14</a:t>
            </a:r>
            <a:r>
              <a:rPr lang="zh-CN" altLang="en-US" sz="1600" dirty="0">
                <a:solidFill>
                  <a:prstClr val="black"/>
                </a:solidFill>
              </a:rPr>
              <a:t>大融合领域</a:t>
            </a:r>
            <a:r>
              <a:rPr lang="en-US" altLang="zh-CN" sz="1600" dirty="0">
                <a:solidFill>
                  <a:prstClr val="black"/>
                </a:solidFill>
              </a:rPr>
              <a:t>940+</a:t>
            </a:r>
            <a:r>
              <a:rPr lang="zh-CN" altLang="en-US" sz="1600" dirty="0">
                <a:solidFill>
                  <a:prstClr val="black"/>
                </a:solidFill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</a:rPr>
              <a:t>6</a:t>
            </a:r>
            <a:r>
              <a:rPr lang="zh-CN" altLang="en-US" sz="1600" dirty="0">
                <a:solidFill>
                  <a:prstClr val="black"/>
                </a:solidFill>
              </a:rPr>
              <a:t>类知识特征刻画</a:t>
            </a:r>
            <a:r>
              <a:rPr lang="en-US" altLang="zh-CN" sz="1600" dirty="0">
                <a:solidFill>
                  <a:prstClr val="black"/>
                </a:solidFill>
              </a:rPr>
              <a:t>60+</a:t>
            </a:r>
            <a:r>
              <a:rPr lang="zh-CN" altLang="en-US" sz="1600" dirty="0">
                <a:solidFill>
                  <a:prstClr val="black"/>
                </a:solidFill>
              </a:rPr>
              <a:t>模型为核心的分层分域模型体系。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8758" y="1999766"/>
            <a:ext cx="7498650" cy="4688339"/>
            <a:chOff x="1111751" y="1419685"/>
            <a:chExt cx="6624736" cy="4117087"/>
          </a:xfrm>
        </p:grpSpPr>
        <p:sp>
          <p:nvSpPr>
            <p:cNvPr id="11" name="圆角矩形 10"/>
            <p:cNvSpPr/>
            <p:nvPr/>
          </p:nvSpPr>
          <p:spPr>
            <a:xfrm>
              <a:off x="5063255" y="2210822"/>
              <a:ext cx="2516027" cy="1399242"/>
            </a:xfrm>
            <a:prstGeom prst="roundRect">
              <a:avLst>
                <a:gd name="adj" fmla="val 4254"/>
              </a:avLst>
            </a:prstGeom>
            <a:solidFill>
              <a:srgbClr val="9BBB59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72000" rIns="72000" rtlCol="0" anchor="t"/>
            <a:lstStyle/>
            <a:p>
              <a:pPr marL="0" marR="0" lvl="0" indent="0" algn="ctr" defTabSz="10972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分析模型层（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类特征，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60+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模型）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530646" y="1419685"/>
              <a:ext cx="6048636" cy="517878"/>
            </a:xfrm>
            <a:prstGeom prst="roundRect">
              <a:avLst>
                <a:gd name="adj" fmla="val 10651"/>
              </a:avLst>
            </a:prstGeom>
            <a:solidFill>
              <a:srgbClr val="C6D9F1"/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36000" rIns="0" bIns="36000" rtlCol="0" anchor="t"/>
            <a:lstStyle/>
            <a:p>
              <a:pPr algn="ctr" defTabSz="1097280"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应用数据层（对内</a:t>
              </a:r>
              <a:r>
                <a:rPr lang="en-US" altLang="zh-CN" sz="1100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100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对外）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30646" y="4505864"/>
              <a:ext cx="6048636" cy="281699"/>
            </a:xfrm>
            <a:prstGeom prst="roundRect">
              <a:avLst/>
            </a:prstGeom>
            <a:solidFill>
              <a:srgbClr val="1F497D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0" tIns="36000" rIns="0" bIns="36000" rtlCol="0" anchor="ctr"/>
            <a:lstStyle/>
            <a:p>
              <a:pPr marL="0" marR="0" lvl="0" indent="0" algn="ctr" defTabSz="10972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原始数据层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85700" y="4993036"/>
              <a:ext cx="4736734" cy="543736"/>
              <a:chOff x="1083937" y="5496086"/>
              <a:chExt cx="5497416" cy="940656"/>
            </a:xfrm>
          </p:grpSpPr>
          <p:sp>
            <p:nvSpPr>
              <p:cNvPr id="78" name="流程图: 磁盘 77"/>
              <p:cNvSpPr/>
              <p:nvPr/>
            </p:nvSpPr>
            <p:spPr>
              <a:xfrm>
                <a:off x="1083937" y="5728622"/>
                <a:ext cx="1619758" cy="399830"/>
              </a:xfrm>
              <a:prstGeom prst="flowChartMagneticDisk">
                <a:avLst/>
              </a:prstGeom>
              <a:solidFill>
                <a:sysClr val="window" lastClr="FFFFFF">
                  <a:lumMod val="85000"/>
                </a:sysClr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200">
                  <a:defRPr/>
                </a:pPr>
                <a:r>
                  <a:rPr lang="en-US" altLang="zh-CN" sz="1050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1050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</a:t>
                </a:r>
              </a:p>
            </p:txBody>
          </p:sp>
          <p:sp>
            <p:nvSpPr>
              <p:cNvPr id="79" name="流程图: 磁盘 78"/>
              <p:cNvSpPr/>
              <p:nvPr/>
            </p:nvSpPr>
            <p:spPr>
              <a:xfrm>
                <a:off x="2381227" y="6031184"/>
                <a:ext cx="1619758" cy="399830"/>
              </a:xfrm>
              <a:prstGeom prst="flowChartMagneticDisk">
                <a:avLst/>
              </a:prstGeom>
              <a:solidFill>
                <a:sysClr val="window" lastClr="FFFFFF">
                  <a:lumMod val="85000"/>
                </a:sysClr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200">
                  <a:defRPr/>
                </a:pPr>
                <a:r>
                  <a:rPr lang="en-US" altLang="zh-CN" sz="1050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O</a:t>
                </a:r>
                <a:r>
                  <a:rPr lang="zh-CN" altLang="en-US" sz="1050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</a:t>
                </a:r>
              </a:p>
            </p:txBody>
          </p:sp>
          <p:sp>
            <p:nvSpPr>
              <p:cNvPr id="80" name="下箭头 79"/>
              <p:cNvSpPr/>
              <p:nvPr/>
            </p:nvSpPr>
            <p:spPr bwMode="auto">
              <a:xfrm rot="10800000">
                <a:off x="5607108" y="5560877"/>
                <a:ext cx="323952" cy="396457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1137" rIns="0" bIns="41137" numCol="1" rtlCol="0" anchor="t" anchorCtr="0" compatLnSpc="1"/>
              <a:lstStyle/>
              <a:p>
                <a:pPr defTabSz="822960">
                  <a:buClr>
                    <a:srgbClr val="CC9900"/>
                  </a:buClr>
                  <a:buFont typeface="Wingdings" panose="05000000000000000000" pitchFamily="2" charset="2"/>
                  <a:buChar char="n"/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81" name="下箭头 80"/>
              <p:cNvSpPr/>
              <p:nvPr/>
            </p:nvSpPr>
            <p:spPr bwMode="auto">
              <a:xfrm rot="10800000">
                <a:off x="1731841" y="5496086"/>
                <a:ext cx="323952" cy="323952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1137" rIns="0" bIns="41137" numCol="1" rtlCol="0" anchor="t" anchorCtr="0" compatLnSpc="1"/>
              <a:lstStyle/>
              <a:p>
                <a:pPr defTabSz="822960">
                  <a:buClr>
                    <a:srgbClr val="CC9900"/>
                  </a:buClr>
                  <a:buFont typeface="Wingdings" panose="05000000000000000000" pitchFamily="2" charset="2"/>
                  <a:buChar char="n"/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82" name="流程图: 磁盘 81"/>
              <p:cNvSpPr/>
              <p:nvPr/>
            </p:nvSpPr>
            <p:spPr>
              <a:xfrm>
                <a:off x="3649787" y="5763650"/>
                <a:ext cx="1619759" cy="399829"/>
              </a:xfrm>
              <a:prstGeom prst="flowChartMagneticDisk">
                <a:avLst/>
              </a:prstGeom>
              <a:solidFill>
                <a:sysClr val="window" lastClr="FFFFFF">
                  <a:lumMod val="85000"/>
                </a:sysClr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200">
                  <a:defRPr/>
                </a:pPr>
                <a:r>
                  <a:rPr lang="en-US" altLang="zh-CN" sz="1050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</a:t>
                </a:r>
                <a:r>
                  <a:rPr lang="zh-CN" altLang="en-US" sz="1050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</a:t>
                </a:r>
              </a:p>
            </p:txBody>
          </p:sp>
          <p:sp>
            <p:nvSpPr>
              <p:cNvPr id="83" name="流程图: 磁盘 82"/>
              <p:cNvSpPr/>
              <p:nvPr/>
            </p:nvSpPr>
            <p:spPr>
              <a:xfrm>
                <a:off x="4961594" y="6036913"/>
                <a:ext cx="1619759" cy="399829"/>
              </a:xfrm>
              <a:prstGeom prst="flowChartMagneticDisk">
                <a:avLst/>
              </a:prstGeom>
              <a:solidFill>
                <a:sysClr val="window" lastClr="FFFFFF">
                  <a:lumMod val="85000"/>
                </a:sysClr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defTabSz="1219200">
                  <a:defRPr/>
                </a:pPr>
                <a:r>
                  <a:rPr lang="zh-CN" altLang="en-US" sz="1050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外部数据</a:t>
                </a:r>
              </a:p>
            </p:txBody>
          </p:sp>
          <p:sp>
            <p:nvSpPr>
              <p:cNvPr id="3" name="下箭头 2"/>
              <p:cNvSpPr/>
              <p:nvPr/>
            </p:nvSpPr>
            <p:spPr bwMode="auto">
              <a:xfrm rot="10800000">
                <a:off x="3053623" y="5579863"/>
                <a:ext cx="323951" cy="386611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1137" rIns="0" bIns="41137" numCol="1" rtlCol="0" anchor="t" anchorCtr="0" compatLnSpc="1"/>
              <a:lstStyle/>
              <a:p>
                <a:pPr defTabSz="822960">
                  <a:buClr>
                    <a:srgbClr val="CC9900"/>
                  </a:buClr>
                  <a:buFont typeface="Wingdings" panose="05000000000000000000" pitchFamily="2" charset="2"/>
                  <a:buChar char="n"/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85" name="下箭头 84"/>
              <p:cNvSpPr/>
              <p:nvPr/>
            </p:nvSpPr>
            <p:spPr bwMode="auto">
              <a:xfrm rot="10800000">
                <a:off x="4299635" y="5500140"/>
                <a:ext cx="323951" cy="323951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41137" rIns="0" bIns="41137" numCol="1" rtlCol="0" anchor="t" anchorCtr="0" compatLnSpc="1"/>
              <a:lstStyle/>
              <a:p>
                <a:pPr defTabSz="822960">
                  <a:buClr>
                    <a:srgbClr val="CC9900"/>
                  </a:buClr>
                  <a:buFont typeface="Wingdings" panose="05000000000000000000" pitchFamily="2" charset="2"/>
                  <a:buChar char="n"/>
                  <a:defRPr/>
                </a:pPr>
                <a:endParaRPr lang="zh-CN" altLang="en-US" sz="1600" kern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15" name="圆角矩形 14"/>
            <p:cNvSpPr/>
            <p:nvPr/>
          </p:nvSpPr>
          <p:spPr>
            <a:xfrm>
              <a:off x="1111751" y="2081175"/>
              <a:ext cx="6624736" cy="2802330"/>
            </a:xfrm>
            <a:prstGeom prst="roundRect">
              <a:avLst>
                <a:gd name="adj" fmla="val 4366"/>
              </a:avLst>
            </a:prstGeom>
            <a:noFill/>
            <a:ln w="19050" cap="flat" cmpd="sng" algn="ctr">
              <a:solidFill>
                <a:srgbClr val="1FC3F3">
                  <a:lumMod val="75000"/>
                </a:srgbClr>
              </a:solidFill>
              <a:prstDash val="dashDot"/>
              <a:miter lim="800000"/>
            </a:ln>
            <a:effectLst/>
          </p:spPr>
          <p:txBody>
            <a:bodyPr vert="eaVert" lIns="72000" rIns="72000" rtlCol="0" anchor="b"/>
            <a:lstStyle/>
            <a:p>
              <a:pPr algn="ctr" defTabSz="1219200">
                <a:defRPr/>
              </a:pPr>
              <a:r>
                <a:rPr lang="zh-CN" altLang="en-US" sz="1200" kern="0" spc="3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分层分域模型体系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530646" y="3706006"/>
              <a:ext cx="6048636" cy="690758"/>
              <a:chOff x="1530646" y="3561631"/>
              <a:chExt cx="6048636" cy="690758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1530646" y="3561631"/>
                <a:ext cx="6048636" cy="690758"/>
              </a:xfrm>
              <a:prstGeom prst="roundRect">
                <a:avLst>
                  <a:gd name="adj" fmla="val 10588"/>
                </a:avLst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36000" rIns="0" bIns="36000" rtlCol="0" anchor="t"/>
              <a:lstStyle/>
              <a:p>
                <a:pPr marL="0" marR="0" lvl="0" indent="0" algn="ctr" defTabSz="10972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基础数据层（</a:t>
                </a:r>
                <a:r>
                  <a:rPr kumimoji="0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  <a:r>
                  <a:rPr kumimoji="0" lang="zh-CN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个主题，</a:t>
                </a:r>
                <a:r>
                  <a:rPr kumimoji="0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1000+</a:t>
                </a:r>
                <a:r>
                  <a:rPr kumimoji="0" lang="zh-CN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模型）</a:t>
                </a: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1695747" y="3854704"/>
                <a:ext cx="5718438" cy="335813"/>
                <a:chOff x="1932875" y="3883799"/>
                <a:chExt cx="5354620" cy="514988"/>
              </a:xfrm>
              <a:solidFill>
                <a:srgbClr val="F79646">
                  <a:lumMod val="75000"/>
                </a:srgbClr>
              </a:solidFill>
            </p:grpSpPr>
            <p:sp>
              <p:nvSpPr>
                <p:cNvPr id="62" name="圆角矩形 66"/>
                <p:cNvSpPr/>
                <p:nvPr/>
              </p:nvSpPr>
              <p:spPr bwMode="auto">
                <a:xfrm>
                  <a:off x="1932875" y="3883802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个人客户</a:t>
                  </a:r>
                </a:p>
              </p:txBody>
            </p:sp>
            <p:sp>
              <p:nvSpPr>
                <p:cNvPr id="63" name="圆角矩形 66"/>
                <p:cNvSpPr/>
                <p:nvPr/>
              </p:nvSpPr>
              <p:spPr bwMode="auto">
                <a:xfrm>
                  <a:off x="1932875" y="4182784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集团客户</a:t>
                  </a:r>
                </a:p>
              </p:txBody>
            </p:sp>
            <p:sp>
              <p:nvSpPr>
                <p:cNvPr id="64" name="圆角矩形 66"/>
                <p:cNvSpPr/>
                <p:nvPr/>
              </p:nvSpPr>
              <p:spPr bwMode="auto">
                <a:xfrm>
                  <a:off x="5320460" y="3883799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业务日志</a:t>
                  </a:r>
                </a:p>
              </p:txBody>
            </p:sp>
            <p:sp>
              <p:nvSpPr>
                <p:cNvPr id="65" name="圆角矩形 66"/>
                <p:cNvSpPr/>
                <p:nvPr/>
              </p:nvSpPr>
              <p:spPr bwMode="auto">
                <a:xfrm>
                  <a:off x="5320460" y="4182787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网络信令</a:t>
                  </a:r>
                </a:p>
              </p:txBody>
            </p:sp>
            <p:sp>
              <p:nvSpPr>
                <p:cNvPr id="66" name="圆角矩形 66"/>
                <p:cNvSpPr/>
                <p:nvPr/>
              </p:nvSpPr>
              <p:spPr bwMode="auto">
                <a:xfrm>
                  <a:off x="3287909" y="3883799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产品</a:t>
                  </a:r>
                </a:p>
              </p:txBody>
            </p:sp>
            <p:sp>
              <p:nvSpPr>
                <p:cNvPr id="67" name="圆角矩形 66"/>
                <p:cNvSpPr/>
                <p:nvPr/>
              </p:nvSpPr>
              <p:spPr bwMode="auto">
                <a:xfrm>
                  <a:off x="3287909" y="4182784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用户</a:t>
                  </a:r>
                </a:p>
              </p:txBody>
            </p:sp>
            <p:sp>
              <p:nvSpPr>
                <p:cNvPr id="68" name="圆角矩形 66"/>
                <p:cNvSpPr/>
                <p:nvPr/>
              </p:nvSpPr>
              <p:spPr bwMode="auto">
                <a:xfrm>
                  <a:off x="2610392" y="4182784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合作伙伴</a:t>
                  </a:r>
                </a:p>
              </p:txBody>
            </p:sp>
            <p:sp>
              <p:nvSpPr>
                <p:cNvPr id="69" name="圆角矩形 68"/>
                <p:cNvSpPr/>
                <p:nvPr/>
              </p:nvSpPr>
              <p:spPr bwMode="auto">
                <a:xfrm>
                  <a:off x="4642943" y="3883799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业务资源</a:t>
                  </a:r>
                </a:p>
              </p:txBody>
            </p:sp>
            <p:sp>
              <p:nvSpPr>
                <p:cNvPr id="70" name="圆角矩形 66"/>
                <p:cNvSpPr/>
                <p:nvPr/>
              </p:nvSpPr>
              <p:spPr bwMode="auto">
                <a:xfrm>
                  <a:off x="2610392" y="3883799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渠道</a:t>
                  </a:r>
                </a:p>
              </p:txBody>
            </p:sp>
            <p:sp>
              <p:nvSpPr>
                <p:cNvPr id="71" name="圆角矩形 66"/>
                <p:cNvSpPr/>
                <p:nvPr/>
              </p:nvSpPr>
              <p:spPr bwMode="auto">
                <a:xfrm>
                  <a:off x="3965426" y="3883799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网络资源</a:t>
                  </a:r>
                </a:p>
              </p:txBody>
            </p:sp>
            <p:sp>
              <p:nvSpPr>
                <p:cNvPr id="72" name="圆角矩形 71"/>
                <p:cNvSpPr/>
                <p:nvPr/>
              </p:nvSpPr>
              <p:spPr bwMode="auto">
                <a:xfrm>
                  <a:off x="3965426" y="4182784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终端资源</a:t>
                  </a:r>
                </a:p>
              </p:txBody>
            </p:sp>
            <p:sp>
              <p:nvSpPr>
                <p:cNvPr id="73" name="圆角矩形 66"/>
                <p:cNvSpPr/>
                <p:nvPr/>
              </p:nvSpPr>
              <p:spPr bwMode="auto">
                <a:xfrm>
                  <a:off x="5997977" y="3883802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接触日志</a:t>
                  </a:r>
                </a:p>
              </p:txBody>
            </p:sp>
            <p:sp>
              <p:nvSpPr>
                <p:cNvPr id="74" name="圆角矩形 73"/>
                <p:cNvSpPr/>
                <p:nvPr/>
              </p:nvSpPr>
              <p:spPr bwMode="auto">
                <a:xfrm>
                  <a:off x="5997977" y="4182787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计费清单</a:t>
                  </a:r>
                </a:p>
              </p:txBody>
            </p:sp>
            <p:sp>
              <p:nvSpPr>
                <p:cNvPr id="75" name="圆角矩形 66"/>
                <p:cNvSpPr/>
                <p:nvPr/>
              </p:nvSpPr>
              <p:spPr bwMode="auto">
                <a:xfrm>
                  <a:off x="6675495" y="3883802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结算清单</a:t>
                  </a:r>
                </a:p>
              </p:txBody>
            </p:sp>
            <p:sp>
              <p:nvSpPr>
                <p:cNvPr id="76" name="圆角矩形 66"/>
                <p:cNvSpPr/>
                <p:nvPr/>
              </p:nvSpPr>
              <p:spPr bwMode="auto">
                <a:xfrm>
                  <a:off x="6675495" y="4182787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账务关系</a:t>
                  </a:r>
                </a:p>
              </p:txBody>
            </p:sp>
            <p:sp>
              <p:nvSpPr>
                <p:cNvPr id="77" name="圆角矩形 66"/>
                <p:cNvSpPr/>
                <p:nvPr/>
              </p:nvSpPr>
              <p:spPr bwMode="auto">
                <a:xfrm>
                  <a:off x="4642943" y="4182784"/>
                  <a:ext cx="612000" cy="216000"/>
                </a:xfrm>
                <a:prstGeom prst="roundRect">
                  <a:avLst/>
                </a:prstGeom>
                <a:solidFill>
                  <a:srgbClr val="1F497D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marL="0" marR="0" lvl="0" indent="0" algn="ctr" defTabSz="1219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rPr>
                    <a:t>财务</a:t>
                  </a:r>
                </a:p>
              </p:txBody>
            </p:sp>
          </p:grpSp>
        </p:grpSp>
        <p:sp>
          <p:nvSpPr>
            <p:cNvPr id="17" name="圆角矩形 16"/>
            <p:cNvSpPr/>
            <p:nvPr/>
          </p:nvSpPr>
          <p:spPr>
            <a:xfrm>
              <a:off x="1530645" y="2205351"/>
              <a:ext cx="3432244" cy="1446542"/>
            </a:xfrm>
            <a:prstGeom prst="roundRect">
              <a:avLst>
                <a:gd name="adj" fmla="val 3990"/>
              </a:avLst>
            </a:prstGeom>
            <a:solidFill>
              <a:srgbClr val="4BACC6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lIns="0" tIns="36000" rIns="0" bIns="36000" rtlCol="0" anchor="t"/>
            <a:lstStyle/>
            <a:p>
              <a:pPr marL="0" marR="0" lvl="0" indent="0" algn="ctr" defTabSz="10972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融合信息层（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14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大领域，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940+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模型）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95745" y="1712159"/>
              <a:ext cx="5718439" cy="140849"/>
              <a:chOff x="1065856" y="2042471"/>
              <a:chExt cx="9343161" cy="200957"/>
            </a:xfrm>
            <a:solidFill>
              <a:srgbClr val="1F497D">
                <a:lumMod val="40000"/>
                <a:lumOff val="60000"/>
              </a:srgbClr>
            </a:solidFill>
          </p:grpSpPr>
          <p:sp>
            <p:nvSpPr>
              <p:cNvPr id="53" name="圆角矩形 66"/>
              <p:cNvSpPr/>
              <p:nvPr/>
            </p:nvSpPr>
            <p:spPr bwMode="auto">
              <a:xfrm>
                <a:off x="1065856" y="2042471"/>
                <a:ext cx="1224000" cy="200957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市场</a:t>
                </a:r>
              </a:p>
            </p:txBody>
          </p:sp>
          <p:sp>
            <p:nvSpPr>
              <p:cNvPr id="54" name="圆角矩形 53"/>
              <p:cNvSpPr/>
              <p:nvPr/>
            </p:nvSpPr>
            <p:spPr bwMode="auto">
              <a:xfrm>
                <a:off x="6478631" y="2042471"/>
                <a:ext cx="1224000" cy="200957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网络</a:t>
                </a:r>
              </a:p>
            </p:txBody>
          </p:sp>
          <p:sp>
            <p:nvSpPr>
              <p:cNvPr id="55" name="圆角矩形 66"/>
              <p:cNvSpPr/>
              <p:nvPr/>
            </p:nvSpPr>
            <p:spPr bwMode="auto">
              <a:xfrm>
                <a:off x="5125438" y="2042471"/>
                <a:ext cx="1224000" cy="200957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品质</a:t>
                </a:r>
              </a:p>
            </p:txBody>
          </p:sp>
          <p:sp>
            <p:nvSpPr>
              <p:cNvPr id="56" name="圆角矩形 66"/>
              <p:cNvSpPr/>
              <p:nvPr/>
            </p:nvSpPr>
            <p:spPr bwMode="auto">
              <a:xfrm>
                <a:off x="2419050" y="2042471"/>
                <a:ext cx="1224000" cy="200957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集客</a:t>
                </a:r>
              </a:p>
            </p:txBody>
          </p:sp>
          <p:sp>
            <p:nvSpPr>
              <p:cNvPr id="57" name="圆角矩形 66"/>
              <p:cNvSpPr/>
              <p:nvPr/>
            </p:nvSpPr>
            <p:spPr bwMode="auto">
              <a:xfrm>
                <a:off x="3772244" y="2042471"/>
                <a:ext cx="1224000" cy="200957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财务</a:t>
                </a:r>
              </a:p>
            </p:txBody>
          </p:sp>
          <p:sp>
            <p:nvSpPr>
              <p:cNvPr id="58" name="圆角矩形 57"/>
              <p:cNvSpPr/>
              <p:nvPr/>
            </p:nvSpPr>
            <p:spPr bwMode="auto">
              <a:xfrm>
                <a:off x="9185017" y="2042471"/>
                <a:ext cx="1224000" cy="200957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综合</a:t>
                </a:r>
              </a:p>
            </p:txBody>
          </p:sp>
          <p:sp>
            <p:nvSpPr>
              <p:cNvPr id="59" name="圆角矩形 66"/>
              <p:cNvSpPr/>
              <p:nvPr/>
            </p:nvSpPr>
            <p:spPr bwMode="auto">
              <a:xfrm>
                <a:off x="7831824" y="2042471"/>
                <a:ext cx="1224000" cy="200957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业支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886918" y="1959637"/>
              <a:ext cx="5192206" cy="197074"/>
              <a:chOff x="4665385" y="1561754"/>
              <a:chExt cx="3957842" cy="149985"/>
            </a:xfrm>
          </p:grpSpPr>
          <p:sp>
            <p:nvSpPr>
              <p:cNvPr id="50" name="上箭头 49"/>
              <p:cNvSpPr/>
              <p:nvPr/>
            </p:nvSpPr>
            <p:spPr bwMode="auto">
              <a:xfrm>
                <a:off x="4665385" y="1561754"/>
                <a:ext cx="485596" cy="149985"/>
              </a:xfrm>
              <a:prstGeom prst="upArrow">
                <a:avLst/>
              </a:prstGeom>
              <a:gradFill rotWithShape="1"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上箭头 50"/>
              <p:cNvSpPr/>
              <p:nvPr/>
            </p:nvSpPr>
            <p:spPr bwMode="auto">
              <a:xfrm>
                <a:off x="6401508" y="1561754"/>
                <a:ext cx="485596" cy="149985"/>
              </a:xfrm>
              <a:prstGeom prst="upArrow">
                <a:avLst/>
              </a:prstGeom>
              <a:gradFill rotWithShape="1"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上箭头 51"/>
              <p:cNvSpPr/>
              <p:nvPr/>
            </p:nvSpPr>
            <p:spPr bwMode="auto">
              <a:xfrm>
                <a:off x="8137631" y="1561754"/>
                <a:ext cx="485596" cy="149985"/>
              </a:xfrm>
              <a:prstGeom prst="upArrow">
                <a:avLst/>
              </a:prstGeom>
              <a:gradFill rotWithShape="1">
                <a:gsLst>
                  <a:gs pos="0">
                    <a:srgbClr val="9BBB59">
                      <a:shade val="51000"/>
                      <a:satMod val="130000"/>
                    </a:srgbClr>
                  </a:gs>
                  <a:gs pos="80000">
                    <a:srgbClr val="9BBB59">
                      <a:shade val="93000"/>
                      <a:satMod val="130000"/>
                    </a:srgbClr>
                  </a:gs>
                  <a:gs pos="100000">
                    <a:srgbClr val="9BBB59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207754" y="2614114"/>
              <a:ext cx="2227029" cy="795493"/>
              <a:chOff x="4384498" y="3023298"/>
              <a:chExt cx="2855551" cy="949728"/>
            </a:xfrm>
          </p:grpSpPr>
          <p:sp>
            <p:nvSpPr>
              <p:cNvPr id="44" name="圆角矩形 66"/>
              <p:cNvSpPr/>
              <p:nvPr/>
            </p:nvSpPr>
            <p:spPr bwMode="auto">
              <a:xfrm>
                <a:off x="4384498" y="3577026"/>
                <a:ext cx="890841" cy="396000"/>
              </a:xfrm>
              <a:prstGeom prst="round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位置轨迹</a:t>
                </a:r>
              </a:p>
            </p:txBody>
          </p:sp>
          <p:sp>
            <p:nvSpPr>
              <p:cNvPr id="45" name="圆角矩形 66"/>
              <p:cNvSpPr/>
              <p:nvPr/>
            </p:nvSpPr>
            <p:spPr bwMode="auto">
              <a:xfrm>
                <a:off x="5366853" y="3577026"/>
                <a:ext cx="890841" cy="396000"/>
              </a:xfrm>
              <a:prstGeom prst="round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价值征信</a:t>
                </a:r>
              </a:p>
            </p:txBody>
          </p:sp>
          <p:sp>
            <p:nvSpPr>
              <p:cNvPr id="46" name="圆角矩形 66"/>
              <p:cNvSpPr/>
              <p:nvPr/>
            </p:nvSpPr>
            <p:spPr bwMode="auto">
              <a:xfrm>
                <a:off x="6349208" y="3577026"/>
                <a:ext cx="890841" cy="396000"/>
              </a:xfrm>
              <a:prstGeom prst="round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兴趣偏好</a:t>
                </a:r>
              </a:p>
            </p:txBody>
          </p:sp>
          <p:sp>
            <p:nvSpPr>
              <p:cNvPr id="47" name="圆角矩形 66"/>
              <p:cNvSpPr/>
              <p:nvPr/>
            </p:nvSpPr>
            <p:spPr bwMode="auto">
              <a:xfrm>
                <a:off x="4384498" y="3023298"/>
                <a:ext cx="890841" cy="396000"/>
              </a:xfrm>
              <a:prstGeom prst="round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社交关系</a:t>
                </a:r>
              </a:p>
            </p:txBody>
          </p:sp>
          <p:sp>
            <p:nvSpPr>
              <p:cNvPr id="48" name="圆角矩形 66"/>
              <p:cNvSpPr/>
              <p:nvPr/>
            </p:nvSpPr>
            <p:spPr bwMode="auto">
              <a:xfrm>
                <a:off x="5366853" y="3023298"/>
                <a:ext cx="890841" cy="396000"/>
              </a:xfrm>
              <a:prstGeom prst="round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体验感知</a:t>
                </a:r>
              </a:p>
            </p:txBody>
          </p:sp>
          <p:sp>
            <p:nvSpPr>
              <p:cNvPr id="49" name="圆角矩形 66"/>
              <p:cNvSpPr/>
              <p:nvPr/>
            </p:nvSpPr>
            <p:spPr bwMode="auto">
              <a:xfrm>
                <a:off x="6349208" y="3023298"/>
                <a:ext cx="890841" cy="396000"/>
              </a:xfrm>
              <a:prstGeom prst="roundRect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rIns="72000" rtlCol="0" anchor="ctr"/>
              <a:lstStyle/>
              <a:p>
                <a:pPr marL="0" marR="0" lvl="0" indent="0" algn="ctr" defTabSz="1219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关联预测</a:t>
                </a: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1615807" y="2507401"/>
              <a:ext cx="782895" cy="1086731"/>
            </a:xfrm>
            <a:prstGeom prst="roundRect">
              <a:avLst>
                <a:gd name="adj" fmla="val 8094"/>
              </a:avLst>
            </a:prstGeom>
            <a:solidFill>
              <a:sysClr val="window" lastClr="FFFFFF">
                <a:alpha val="50000"/>
              </a:sys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36000" tIns="0" rIns="3600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客户、家庭</a:t>
              </a:r>
              <a:endParaRPr kumimoji="0" lang="zh-CN" altLang="en-US" sz="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475693" y="2505192"/>
              <a:ext cx="782895" cy="504309"/>
            </a:xfrm>
            <a:prstGeom prst="roundRect">
              <a:avLst>
                <a:gd name="adj" fmla="val 8094"/>
              </a:avLst>
            </a:prstGeom>
            <a:solidFill>
              <a:sysClr val="window" lastClr="FFFFFF">
                <a:alpha val="50000"/>
              </a:sys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36000" tIns="0" rIns="3600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政企、物联网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318426" y="2503425"/>
              <a:ext cx="782895" cy="516742"/>
            </a:xfrm>
            <a:prstGeom prst="roundRect">
              <a:avLst>
                <a:gd name="adj" fmla="val 8094"/>
              </a:avLst>
            </a:prstGeom>
            <a:solidFill>
              <a:sysClr val="window" lastClr="FFFFFF">
                <a:alpha val="50000"/>
              </a:sys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36000" tIns="0" rIns="3600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位置、内容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332177" y="3105499"/>
              <a:ext cx="782895" cy="497302"/>
            </a:xfrm>
            <a:prstGeom prst="roundRect">
              <a:avLst>
                <a:gd name="adj" fmla="val 8094"/>
              </a:avLst>
            </a:prstGeom>
            <a:solidFill>
              <a:sysClr val="window" lastClr="FFFFFF">
                <a:alpha val="50000"/>
              </a:sys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36000" tIns="0" rIns="3600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服务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473718" y="3095332"/>
              <a:ext cx="782895" cy="481597"/>
            </a:xfrm>
            <a:prstGeom prst="roundRect">
              <a:avLst>
                <a:gd name="adj" fmla="val 8094"/>
              </a:avLst>
            </a:prstGeom>
            <a:solidFill>
              <a:sysClr val="window" lastClr="FFFFFF">
                <a:alpha val="50000"/>
              </a:sys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36000" tIns="0" rIns="3600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b="1" i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资源</a:t>
              </a:r>
              <a:endParaRPr kumimoji="0" lang="zh-CN" altLang="en-US" sz="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圆角矩形 66"/>
            <p:cNvSpPr/>
            <p:nvPr/>
          </p:nvSpPr>
          <p:spPr bwMode="auto">
            <a:xfrm>
              <a:off x="1670199" y="2661075"/>
              <a:ext cx="663495" cy="130994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用户域</a:t>
              </a:r>
            </a:p>
          </p:txBody>
        </p:sp>
        <p:sp>
          <p:nvSpPr>
            <p:cNvPr id="27" name="圆角矩形 66"/>
            <p:cNvSpPr/>
            <p:nvPr/>
          </p:nvSpPr>
          <p:spPr bwMode="auto">
            <a:xfrm>
              <a:off x="2535393" y="2738075"/>
              <a:ext cx="663495" cy="130994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集客域</a:t>
              </a:r>
            </a:p>
          </p:txBody>
        </p:sp>
        <p:sp>
          <p:nvSpPr>
            <p:cNvPr id="28" name="圆角矩形 66"/>
            <p:cNvSpPr/>
            <p:nvPr/>
          </p:nvSpPr>
          <p:spPr bwMode="auto">
            <a:xfrm>
              <a:off x="1670199" y="2954046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账务域</a:t>
              </a:r>
            </a:p>
          </p:txBody>
        </p:sp>
        <p:sp>
          <p:nvSpPr>
            <p:cNvPr id="30" name="圆角矩形 66"/>
            <p:cNvSpPr/>
            <p:nvPr/>
          </p:nvSpPr>
          <p:spPr bwMode="auto">
            <a:xfrm>
              <a:off x="2533417" y="3244696"/>
              <a:ext cx="663495" cy="130994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终端域</a:t>
              </a:r>
            </a:p>
          </p:txBody>
        </p:sp>
        <p:sp>
          <p:nvSpPr>
            <p:cNvPr id="31" name="圆角矩形 66"/>
            <p:cNvSpPr/>
            <p:nvPr/>
          </p:nvSpPr>
          <p:spPr bwMode="auto">
            <a:xfrm>
              <a:off x="1670199" y="2807560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通信行为域</a:t>
              </a:r>
            </a:p>
          </p:txBody>
        </p:sp>
        <p:sp>
          <p:nvSpPr>
            <p:cNvPr id="32" name="圆角矩形 66"/>
            <p:cNvSpPr/>
            <p:nvPr/>
          </p:nvSpPr>
          <p:spPr bwMode="auto">
            <a:xfrm>
              <a:off x="3391877" y="3331127"/>
              <a:ext cx="663495" cy="130994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客户交互域</a:t>
              </a:r>
            </a:p>
          </p:txBody>
        </p:sp>
        <p:sp>
          <p:nvSpPr>
            <p:cNvPr id="33" name="圆角矩形 66"/>
            <p:cNvSpPr/>
            <p:nvPr/>
          </p:nvSpPr>
          <p:spPr bwMode="auto">
            <a:xfrm>
              <a:off x="1670199" y="3256640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合作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</a:p>
          </p:txBody>
        </p:sp>
        <p:sp>
          <p:nvSpPr>
            <p:cNvPr id="34" name="圆角矩形 66"/>
            <p:cNvSpPr/>
            <p:nvPr/>
          </p:nvSpPr>
          <p:spPr bwMode="auto">
            <a:xfrm>
              <a:off x="3378125" y="2667454"/>
              <a:ext cx="663495" cy="130994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1219200"/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位置域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176748" y="2502251"/>
              <a:ext cx="719832" cy="517916"/>
            </a:xfrm>
            <a:prstGeom prst="roundRect">
              <a:avLst>
                <a:gd name="adj" fmla="val 8094"/>
              </a:avLst>
            </a:prstGeom>
            <a:solidFill>
              <a:sysClr val="window" lastClr="FFFFFF">
                <a:alpha val="50000"/>
              </a:sys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36000" tIns="0" rIns="3600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网络</a:t>
              </a:r>
            </a:p>
          </p:txBody>
        </p:sp>
        <p:sp>
          <p:nvSpPr>
            <p:cNvPr id="36" name="圆角矩形 66"/>
            <p:cNvSpPr/>
            <p:nvPr/>
          </p:nvSpPr>
          <p:spPr bwMode="auto">
            <a:xfrm>
              <a:off x="4230852" y="2730291"/>
              <a:ext cx="616706" cy="145158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1219200"/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网络感知域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171153" y="3095326"/>
              <a:ext cx="725428" cy="498806"/>
            </a:xfrm>
            <a:prstGeom prst="roundRect">
              <a:avLst>
                <a:gd name="adj" fmla="val 8094"/>
              </a:avLst>
            </a:prstGeom>
            <a:solidFill>
              <a:sysClr val="window" lastClr="FFFFFF">
                <a:alpha val="50000"/>
              </a:sys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dash"/>
            </a:ln>
            <a:effectLst/>
          </p:spPr>
          <p:txBody>
            <a:bodyPr lIns="36000" tIns="0" rIns="3600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渠道、网格</a:t>
              </a:r>
            </a:p>
          </p:txBody>
        </p:sp>
        <p:sp>
          <p:nvSpPr>
            <p:cNvPr id="38" name="圆角矩形 66"/>
            <p:cNvSpPr/>
            <p:nvPr/>
          </p:nvSpPr>
          <p:spPr bwMode="auto">
            <a:xfrm>
              <a:off x="4230852" y="3323580"/>
              <a:ext cx="614792" cy="130994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1219200"/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渠道域</a:t>
              </a:r>
            </a:p>
          </p:txBody>
        </p:sp>
        <p:sp>
          <p:nvSpPr>
            <p:cNvPr id="39" name="圆角矩形 66"/>
            <p:cNvSpPr/>
            <p:nvPr/>
          </p:nvSpPr>
          <p:spPr bwMode="auto">
            <a:xfrm>
              <a:off x="1670199" y="3100531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属性域</a:t>
              </a:r>
            </a:p>
          </p:txBody>
        </p:sp>
        <p:sp>
          <p:nvSpPr>
            <p:cNvPr id="40" name="圆角矩形 66"/>
            <p:cNvSpPr/>
            <p:nvPr/>
          </p:nvSpPr>
          <p:spPr bwMode="auto">
            <a:xfrm>
              <a:off x="1678224" y="3409040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账务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</a:p>
          </p:txBody>
        </p:sp>
        <p:sp>
          <p:nvSpPr>
            <p:cNvPr id="41" name="圆角矩形 66"/>
            <p:cNvSpPr/>
            <p:nvPr/>
          </p:nvSpPr>
          <p:spPr bwMode="auto">
            <a:xfrm>
              <a:off x="1670199" y="3247015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合作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</a:p>
          </p:txBody>
        </p:sp>
        <p:sp>
          <p:nvSpPr>
            <p:cNvPr id="42" name="圆角矩形 66"/>
            <p:cNvSpPr/>
            <p:nvPr/>
          </p:nvSpPr>
          <p:spPr bwMode="auto">
            <a:xfrm>
              <a:off x="2544496" y="3399415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资源域</a:t>
              </a:r>
            </a:p>
          </p:txBody>
        </p:sp>
        <p:sp>
          <p:nvSpPr>
            <p:cNvPr id="43" name="圆角矩形 66"/>
            <p:cNvSpPr/>
            <p:nvPr/>
          </p:nvSpPr>
          <p:spPr bwMode="auto">
            <a:xfrm>
              <a:off x="3391510" y="2850777"/>
              <a:ext cx="663495" cy="130995"/>
            </a:xfrm>
            <a:prstGeom prst="roundRect">
              <a:avLst/>
            </a:prstGeom>
            <a:solidFill>
              <a:srgbClr val="1F497D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互联网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域</a:t>
              </a:r>
            </a:p>
          </p:txBody>
        </p:sp>
      </p:grpSp>
      <p:sp>
        <p:nvSpPr>
          <p:cNvPr id="92" name="矩形 91"/>
          <p:cNvSpPr/>
          <p:nvPr/>
        </p:nvSpPr>
        <p:spPr>
          <a:xfrm>
            <a:off x="7832469" y="2097055"/>
            <a:ext cx="4024934" cy="441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C9900"/>
              </a:buCl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分层依据：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原始数据层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：实现原始接口数据到大数据平台的转储，并支撑与源系统的数据质量核对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基础数据层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：原始数据的标准化、格式化，统一命名及数据格式，统一数据理解；有效屏蔽源系统割接造成的影响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定位：明细数据存储、数据标准化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】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融合信息层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：对数据的整合运算，运用降维、关联、衍生计算等方法，将数据转变为信息，对上层提供有效的数据服务支撑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定位：数据收敛、信息整合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】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分析模型层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：运用机器学习、复杂规则计算等，对数据进行聚类、关联推荐、预测等，形成统一的用户级分析模型，对融合信息层进行有效补充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定位：探索未知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】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应用数据层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：应用级别数据的存储，如标签、报表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/KPI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等，重点考虑查询性能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模型预测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819150"/>
            <a:ext cx="1158367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    ##预测   输出三个子模型的得分   </a:t>
            </a:r>
          </a:p>
          <a:p>
            <a:r>
              <a:rPr lang="zh-CN" altLang="en-US" sz="1600" dirty="0"/>
              <a:t>    X=alldata[usecol_list]</a:t>
            </a:r>
          </a:p>
          <a:p>
            <a:r>
              <a:rPr lang="zh-CN" altLang="en-US" sz="1600" dirty="0"/>
              <a:t>  </a:t>
            </a:r>
          </a:p>
          <a:p>
            <a:r>
              <a:rPr lang="zh-CN" altLang="en-US" sz="1600" dirty="0"/>
              <a:t>    y_predict_proba_1 = pd.Series(model_1.predict_proba(X)[:,1].tolist(),index=alldata.index)</a:t>
            </a:r>
          </a:p>
          <a:p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    y_predict_proba_2 = pd.Series(model_2.predict_proba(X)[:,1].tolist(),index=alldata.index)</a:t>
            </a:r>
          </a:p>
          <a:p>
            <a:r>
              <a:rPr lang="zh-CN" altLang="en-US" sz="1600" dirty="0"/>
              <a:t>   </a:t>
            </a:r>
          </a:p>
          <a:p>
            <a:r>
              <a:rPr lang="zh-CN" altLang="en-US" sz="1600" dirty="0"/>
              <a:t>    y_predict_proba_3 = pd.Series(model_3.predict_proba(X)[:,1].tolist(),index=alldata.index)</a:t>
            </a:r>
          </a:p>
          <a:p>
            <a:r>
              <a:rPr lang="zh-CN" altLang="en-US" sz="1600" dirty="0"/>
              <a:t>    </a:t>
            </a:r>
          </a:p>
          <a:p>
            <a:r>
              <a:rPr lang="zh-CN" altLang="en-US" sz="1600" dirty="0"/>
              <a:t>    </a:t>
            </a:r>
          </a:p>
          <a:p>
            <a:r>
              <a:rPr lang="zh-CN" altLang="en-US" sz="1600" dirty="0"/>
              <a:t>    imp_list_1 = ['realfee_agv','called_cnt','on_net_dur','call_cnt','neti_called_cnt']   </a:t>
            </a:r>
          </a:p>
          <a:p>
            <a:r>
              <a:rPr lang="zh-CN" altLang="en-US" sz="1600" dirty="0"/>
              <a:t>    imp_list_2 = ['is_carryout_query','smos_xie_allmon','called_num','realfee_agv','neto_called_cnt']                </a:t>
            </a:r>
          </a:p>
          <a:p>
            <a:r>
              <a:rPr lang="zh-CN" altLang="en-US" sz="1600" dirty="0"/>
              <a:t>    imp_list_3 = ['flu_mainoffer_uncover_times','call_mainoffer_uncover_num','realfee_agv','flu_total_uncover_num','call_total_uncover_times']       </a:t>
            </a:r>
          </a:p>
          <a:p>
            <a:r>
              <a:rPr lang="zh-CN" altLang="en-US" sz="1600" dirty="0"/>
              <a:t>    </a:t>
            </a:r>
          </a:p>
          <a:p>
            <a:r>
              <a:rPr lang="zh-CN" altLang="en-US" sz="1600" dirty="0"/>
              <a:t>    s['realfee_agv']=s['realfee_agv']/100</a:t>
            </a:r>
          </a:p>
          <a:p>
            <a:r>
              <a:rPr lang="zh-CN" altLang="en-US" sz="1600" dirty="0"/>
              <a:t>    </a:t>
            </a:r>
          </a:p>
          <a:p>
            <a:r>
              <a:rPr lang="zh-CN" altLang="en-US" sz="1600" dirty="0"/>
              <a:t>    result_data = pd.concat([s['subs_id'],y_predict_proba_1,s[imp_list_1],y_predict_proba_2,s[imp_list_2],y_predict_proba_3,s[imp_list_3]],axis=1)</a:t>
            </a:r>
          </a:p>
          <a:p>
            <a:r>
              <a:rPr lang="zh-CN" altLang="en-US" sz="1600" dirty="0"/>
              <a:t>    result_data.rename(columns={0:'proba_1',1:'proba_2',2:'proba_3'},inplace=True)    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模型结果处理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8315" y="691515"/>
            <a:ext cx="11583670" cy="5769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00"/>
              <a:t>###稳定度综合得分计算 </a:t>
            </a:r>
          </a:p>
          <a:p>
            <a:r>
              <a:rPr lang="zh-CN" altLang="en-US" sz="900"/>
              <a:t>    #1 降档模型分档字段设计</a:t>
            </a:r>
          </a:p>
          <a:p>
            <a:r>
              <a:rPr lang="zh-CN" altLang="en-US" sz="900"/>
              <a:t>    #2 汇总生成 稳定度综合得分   </a:t>
            </a:r>
          </a:p>
          <a:p>
            <a:r>
              <a:rPr lang="zh-CN" altLang="en-US" sz="900"/>
              <a:t>    #分档位值处理       </a:t>
            </a:r>
          </a:p>
          <a:p>
            <a:r>
              <a:rPr lang="zh-CN" altLang="en-US" sz="900"/>
              <a:t>    </a:t>
            </a:r>
          </a:p>
          <a:p>
            <a:r>
              <a:rPr lang="zh-CN" altLang="en-US" sz="900"/>
              <a:t>    s = s.replace({'\\N': np.nan})</a:t>
            </a:r>
          </a:p>
          <a:p>
            <a:r>
              <a:rPr lang="zh-CN" altLang="en-US" sz="900"/>
              <a:t>    s = s.fillna(value=0)</a:t>
            </a:r>
          </a:p>
          <a:p>
            <a:r>
              <a:rPr lang="zh-CN" altLang="en-US" sz="900"/>
              <a:t>    fav_list=s['fav_val'].copy().astype('int')</a:t>
            </a:r>
          </a:p>
          <a:p>
            <a:r>
              <a:rPr lang="zh-CN" altLang="en-US" sz="900"/>
              <a:t>    </a:t>
            </a:r>
          </a:p>
          <a:p>
            <a:r>
              <a:rPr lang="zh-CN" altLang="en-US" sz="900"/>
              <a:t>    fav_list[(fav_list&gt;=0) &amp; (fav_list&lt;=8)]=1.0  </a:t>
            </a:r>
          </a:p>
          <a:p>
            <a:r>
              <a:rPr lang="zh-CN" altLang="en-US" sz="900"/>
              <a:t>    fav_list[(fav_list&gt;8	) &amp; (fav_list&lt;18 )]=0.280</a:t>
            </a:r>
          </a:p>
          <a:p>
            <a:r>
              <a:rPr lang="zh-CN" altLang="en-US" sz="900"/>
              <a:t>    fav_list[(fav_list&gt;=18  ) &amp; (fav_list&lt;20 )]=0.555</a:t>
            </a:r>
          </a:p>
          <a:p>
            <a:r>
              <a:rPr lang="zh-CN" altLang="en-US" sz="900"/>
              <a:t>    fav_list[(fav_list&gt;=20	) &amp; (fav_list&lt;28 )]=0.588</a:t>
            </a:r>
          </a:p>
          <a:p>
            <a:r>
              <a:rPr lang="zh-CN" altLang="en-US" sz="900"/>
              <a:t>    fav_list[(fav_list&gt;=28	) &amp; (fav_list&lt;38 )]=0.687</a:t>
            </a:r>
          </a:p>
          <a:p>
            <a:r>
              <a:rPr lang="zh-CN" altLang="en-US" sz="900"/>
              <a:t>    fav_list[(fav_list&gt;=38	) &amp; (fav_list&lt;48 )]=0.650</a:t>
            </a:r>
          </a:p>
          <a:p>
            <a:r>
              <a:rPr lang="zh-CN" altLang="en-US" sz="900"/>
              <a:t>    fav_list[(fav_list&gt;=48	) &amp; (fav_list&lt;50 )]=0.528</a:t>
            </a:r>
          </a:p>
          <a:p>
            <a:r>
              <a:rPr lang="zh-CN" altLang="en-US" sz="900"/>
              <a:t>    fav_list[(fav_list&gt;=50	) &amp; (fav_list&lt;58 )]=0.569</a:t>
            </a:r>
          </a:p>
          <a:p>
            <a:r>
              <a:rPr lang="zh-CN" altLang="en-US" sz="900"/>
              <a:t>    fav_list[(fav_list&gt;=58	) &amp; (fav_list&lt;68 )]=0.651</a:t>
            </a:r>
          </a:p>
          <a:p>
            <a:r>
              <a:rPr lang="zh-CN" altLang="en-US" sz="900"/>
              <a:t>    fav_list[(fav_list&gt;=68	) &amp; (fav_list&lt;78 )]=0.356</a:t>
            </a:r>
          </a:p>
          <a:p>
            <a:r>
              <a:rPr lang="zh-CN" altLang="en-US" sz="900"/>
              <a:t>    fav_list[(fav_list&gt;=78	) &amp; (fav_list&lt;88 )]=0.472</a:t>
            </a:r>
          </a:p>
          <a:p>
            <a:r>
              <a:rPr lang="zh-CN" altLang="en-US" sz="900"/>
              <a:t>    fav_list[(fav_list&gt;=88	) &amp; (fav_list&lt;98 )]=0.399</a:t>
            </a:r>
          </a:p>
          <a:p>
            <a:r>
              <a:rPr lang="zh-CN" altLang="en-US" sz="900"/>
              <a:t>    fav_list[(fav_list&gt;=98	) &amp; (fav_list&lt;108)]=0.507</a:t>
            </a:r>
          </a:p>
          <a:p>
            <a:r>
              <a:rPr lang="zh-CN" altLang="en-US" sz="900"/>
              <a:t>    fav_list[(fav_list&gt;=108	) &amp; (fav_list&lt;118)]=0.386</a:t>
            </a:r>
          </a:p>
          <a:p>
            <a:r>
              <a:rPr lang="zh-CN" altLang="en-US" sz="900"/>
              <a:t>    fav_list[(fav_list&gt;=118	) &amp; (fav_list&lt;128)]=0.450</a:t>
            </a:r>
          </a:p>
          <a:p>
            <a:r>
              <a:rPr lang="zh-CN" altLang="en-US" sz="900"/>
              <a:t>    fav_list[(fav_list&gt;=128	) &amp; (fav_list&lt;138)]=0.498</a:t>
            </a:r>
          </a:p>
          <a:p>
            <a:r>
              <a:rPr lang="zh-CN" altLang="en-US" sz="900"/>
              <a:t>    fav_list[(fav_list&gt;=138	) &amp; (fav_list&lt;158)]=0.414</a:t>
            </a:r>
          </a:p>
          <a:p>
            <a:r>
              <a:rPr lang="zh-CN" altLang="en-US" sz="900"/>
              <a:t>    fav_list[(fav_list&gt;=158	) &amp; (fav_list&lt;168)]=0.480</a:t>
            </a:r>
          </a:p>
          <a:p>
            <a:r>
              <a:rPr lang="zh-CN" altLang="en-US" sz="900"/>
              <a:t>    fav_list[(fav_list&gt;=168	) &amp; (fav_list&lt;188)]=0.499</a:t>
            </a:r>
          </a:p>
          <a:p>
            <a:r>
              <a:rPr lang="zh-CN" altLang="en-US" sz="900"/>
              <a:t>    fav_list[(fav_list&gt;=188	) &amp; (fav_list&lt;198)]=0.511</a:t>
            </a:r>
          </a:p>
          <a:p>
            <a:r>
              <a:rPr lang="zh-CN" altLang="en-US" sz="900"/>
              <a:t>    fav_list[(fav_list&gt;=198	) &amp; (fav_list&lt;218)]=0.516</a:t>
            </a:r>
          </a:p>
          <a:p>
            <a:r>
              <a:rPr lang="zh-CN" altLang="en-US" sz="900"/>
              <a:t>    fav_list[(fav_list&gt;=218	) &amp; (fav_list&lt;238)]=0.451</a:t>
            </a:r>
          </a:p>
          <a:p>
            <a:r>
              <a:rPr lang="zh-CN" altLang="en-US" sz="900"/>
              <a:t>    fav_list[(fav_list&gt;=238	) &amp; (fav_list&lt;258)]=0.472</a:t>
            </a:r>
          </a:p>
          <a:p>
            <a:r>
              <a:rPr lang="zh-CN" altLang="en-US" sz="900"/>
              <a:t>    fav_list[(fav_list&gt;=258	) &amp; (fav_list&lt;268)]=0.330</a:t>
            </a:r>
          </a:p>
          <a:p>
            <a:r>
              <a:rPr lang="zh-CN" altLang="en-US" sz="900"/>
              <a:t>    fav_list[(fav_list&gt;=268	) &amp; (fav_list&lt;288)]=0.542</a:t>
            </a:r>
          </a:p>
          <a:p>
            <a:r>
              <a:rPr lang="zh-CN" altLang="en-US" sz="900"/>
              <a:t>    fav_list[(fav_list&gt;=288	) &amp; (fav_list&lt;298)]=0.575</a:t>
            </a:r>
          </a:p>
          <a:p>
            <a:r>
              <a:rPr lang="zh-CN" altLang="en-US" sz="900"/>
              <a:t>    fav_list[(fav_list&gt;=298	) &amp; (fav_list&lt;338)]=0.534</a:t>
            </a:r>
          </a:p>
          <a:p>
            <a:r>
              <a:rPr lang="zh-CN" altLang="en-US" sz="900"/>
              <a:t>    fav_list[(fav_list&gt;=338	) &amp; (fav_list&lt;388)]=0.568</a:t>
            </a:r>
          </a:p>
          <a:p>
            <a:r>
              <a:rPr lang="zh-CN" altLang="en-US" sz="900"/>
              <a:t>    fav_list[(fav_list&gt;=388	) &amp; (fav_list&lt;398)]=0.669</a:t>
            </a:r>
          </a:p>
          <a:p>
            <a:r>
              <a:rPr lang="zh-CN" altLang="en-US" sz="900"/>
              <a:t>    fav_list[(fav_list&gt;=398	) &amp; (fav_list&lt;588)]=0.686</a:t>
            </a:r>
          </a:p>
          <a:p>
            <a:r>
              <a:rPr lang="zh-CN" altLang="en-US" sz="900"/>
              <a:t>    fav_list[(fav_list&gt;=588	) &amp; (fav_list&lt;598)]=0.730</a:t>
            </a:r>
          </a:p>
          <a:p>
            <a:r>
              <a:rPr lang="zh-CN" altLang="en-US" sz="900"/>
              <a:t>    fav_list[ fav_list&gt;=598                   ]=0.792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dirty="0">
                <a:sym typeface="+mn-ea"/>
              </a:rPr>
              <a:t>模型结果处理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9900" y="682625"/>
            <a:ext cx="1158367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#计算 降档分层系数</a:t>
            </a:r>
          </a:p>
          <a:p>
            <a:r>
              <a:rPr lang="zh-CN" altLang="en-US" sz="1600"/>
              <a:t>    result_data['down_ratio']=fav_list</a:t>
            </a:r>
          </a:p>
          <a:p>
            <a:r>
              <a:rPr lang="zh-CN" altLang="en-US" sz="1600"/>
              <a:t>    result_data['fav_val'] = s['fav_val'].astype('int')</a:t>
            </a:r>
          </a:p>
          <a:p>
            <a:r>
              <a:rPr lang="zh-CN" altLang="en-US" sz="1600"/>
              <a:t>    </a:t>
            </a:r>
            <a:r>
              <a:rPr lang="en-US" altLang="zh-CN" sz="1600"/>
              <a:t>#</a:t>
            </a:r>
            <a:r>
              <a:rPr lang="zh-CN" altLang="en-US" sz="1600"/>
              <a:t>result_data['stable_score_v2']=(result_data['proba_1']+result_data['proba_2'])/2</a:t>
            </a:r>
          </a:p>
          <a:p>
            <a:r>
              <a:rPr lang="zh-CN" altLang="en-US" sz="1600"/>
              <a:t>    result_data['stable_score_v3']=(result_data['proba_1']+result_data['proba_2']+result_data['proba_3']*result_data['down_ratio'])/(2+result_data['down_ratio'])</a:t>
            </a:r>
          </a:p>
          <a:p>
            <a:r>
              <a:rPr lang="zh-CN" altLang="en-US" sz="1600"/>
              <a:t>    </a:t>
            </a:r>
          </a:p>
          <a:p>
            <a:r>
              <a:rPr lang="zh-CN" altLang="en-US" sz="1600"/>
              <a:t>    result_data['proba_1']=(1-result_data['proba_1'])*100</a:t>
            </a:r>
          </a:p>
          <a:p>
            <a:r>
              <a:rPr lang="zh-CN" altLang="en-US" sz="1600"/>
              <a:t>    result_data['proba_2']=(1-result_data['proba_2'])*100</a:t>
            </a:r>
          </a:p>
          <a:p>
            <a:r>
              <a:rPr lang="zh-CN" altLang="en-US" sz="1600"/>
              <a:t>    result_data['proba_3']=(1-result_data['proba_3'])*100</a:t>
            </a:r>
          </a:p>
          <a:p>
            <a:r>
              <a:rPr lang="zh-CN" altLang="en-US" sz="1600"/>
              <a:t>    </a:t>
            </a:r>
            <a:r>
              <a:rPr lang="en-US" altLang="zh-CN" sz="1600"/>
              <a:t>#</a:t>
            </a:r>
            <a:r>
              <a:rPr lang="zh-CN" altLang="en-US" sz="1600"/>
              <a:t>result_data['stable_score_v2']=(1-result_data['stable_score_v2'])*100</a:t>
            </a:r>
          </a:p>
          <a:p>
            <a:r>
              <a:rPr lang="zh-CN" altLang="en-US" sz="1600"/>
              <a:t>    result_data['stable_score_v3']=(1-result_data['stable_score_v3'])*100</a:t>
            </a:r>
          </a:p>
          <a:p>
            <a:r>
              <a:rPr lang="zh-CN" altLang="en-US" sz="1600"/>
              <a:t>    result_data['statis_month']=s['statis_month']</a:t>
            </a:r>
          </a:p>
          <a:p>
            <a:r>
              <a:rPr lang="zh-CN" altLang="en-US" sz="1600"/>
              <a:t>    </a:t>
            </a:r>
          </a:p>
          <a:p>
            <a:r>
              <a:rPr lang="zh-CN" altLang="en-US" sz="1600"/>
              <a:t>    </a:t>
            </a:r>
          </a:p>
          <a:p>
            <a:r>
              <a:rPr lang="zh-CN" altLang="en-US" sz="1600"/>
              <a:t>    print('结果生成完成')</a:t>
            </a:r>
          </a:p>
          <a:p>
            <a:r>
              <a:rPr lang="zh-CN" altLang="en-US" sz="1600"/>
              <a:t>    result_data.round(3).to_csv("output//result_test", sep='\t', header=None,index=False, encoding="UTF-8")</a:t>
            </a:r>
          </a:p>
          <a:p>
            <a:r>
              <a:rPr lang="zh-CN" altLang="en-US" sz="1600"/>
              <a:t>  </a:t>
            </a:r>
          </a:p>
          <a:p>
            <a:r>
              <a:rPr lang="zh-CN" altLang="en-US" sz="1600"/>
              <a:t>print('结果写入文件完成')</a:t>
            </a:r>
          </a:p>
          <a:p>
            <a:r>
              <a:rPr lang="zh-CN" altLang="en-US" sz="1600"/>
              <a:t>  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picture 9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5044440" cy="248411"/>
          </a:xfrm>
          <a:prstGeom prst="rect">
            <a:avLst/>
          </a:prstGeom>
        </p:spPr>
      </p:pic>
      <p:pic>
        <p:nvPicPr>
          <p:cNvPr id="991" name="picture 9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772656"/>
            <a:ext cx="3733800" cy="85343"/>
          </a:xfrm>
          <a:prstGeom prst="rect">
            <a:avLst/>
          </a:prstGeom>
        </p:spPr>
      </p:pic>
      <p:pic>
        <p:nvPicPr>
          <p:cNvPr id="8" name="picture 25"/>
          <p:cNvPicPr>
            <a:picLocks noChangeAspect="1"/>
          </p:cNvPicPr>
          <p:nvPr/>
        </p:nvPicPr>
        <p:blipFill rotWithShape="1">
          <a:blip r:embed="rId4"/>
          <a:srcRect r="46706" b="108"/>
          <a:stretch>
            <a:fillRect/>
          </a:stretch>
        </p:blipFill>
        <p:spPr>
          <a:xfrm rot="21600000">
            <a:off x="530849" y="536227"/>
            <a:ext cx="1336051" cy="379068"/>
          </a:xfrm>
          <a:prstGeom prst="rect">
            <a:avLst/>
          </a:prstGeom>
        </p:spPr>
      </p:pic>
      <p:sp>
        <p:nvSpPr>
          <p:cNvPr id="2" name="textbox 988"/>
          <p:cNvSpPr/>
          <p:nvPr/>
        </p:nvSpPr>
        <p:spPr>
          <a:xfrm>
            <a:off x="3734068" y="2490863"/>
            <a:ext cx="9199244" cy="3534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x-none" altLang="x-none" sz="100" dirty="0"/>
          </a:p>
          <a:p>
            <a:pPr marL="866140" algn="l" rtl="0" eaLnBrk="0">
              <a:lnSpc>
                <a:spcPts val="7150"/>
              </a:lnSpc>
            </a:pPr>
            <a:r>
              <a:rPr lang="zh-CN" sz="5900" b="1" spc="-25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谢谢大家</a:t>
            </a:r>
            <a:r>
              <a:rPr sz="5900" b="1" spc="-19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x-none" altLang="x-none" sz="1000" dirty="0"/>
          </a:p>
          <a:p>
            <a:pPr marL="722630" algn="l" rtl="0" eaLnBrk="0">
              <a:lnSpc>
                <a:spcPct val="94000"/>
              </a:lnSpc>
              <a:spcBef>
                <a:spcPts val="810"/>
              </a:spcBef>
            </a:pPr>
            <a:endParaRPr lang="x-none" altLang="x-none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 rot="21600000">
            <a:off x="205740" y="143256"/>
            <a:ext cx="365759" cy="478535"/>
            <a:chOff x="0" y="0"/>
            <a:chExt cx="365759" cy="478535"/>
          </a:xfrm>
        </p:grpSpPr>
        <p:sp>
          <p:nvSpPr>
            <p:cNvPr id="546" name="path"/>
            <p:cNvSpPr/>
            <p:nvPr/>
          </p:nvSpPr>
          <p:spPr>
            <a:xfrm>
              <a:off x="0" y="97218"/>
              <a:ext cx="246887" cy="381317"/>
            </a:xfrm>
            <a:custGeom>
              <a:avLst/>
              <a:gdLst/>
              <a:ahLst/>
              <a:cxnLst/>
              <a:rect l="0" t="0" r="0" b="0"/>
              <a:pathLst>
                <a:path w="388" h="600">
                  <a:moveTo>
                    <a:pt x="64" y="0"/>
                  </a:moveTo>
                  <a:lnTo>
                    <a:pt x="388" y="0"/>
                  </a:lnTo>
                  <a:lnTo>
                    <a:pt x="388" y="535"/>
                  </a:lnTo>
                  <a:cubicBezTo>
                    <a:pt x="387" y="571"/>
                    <a:pt x="359" y="600"/>
                    <a:pt x="324" y="600"/>
                  </a:cubicBezTo>
                  <a:lnTo>
                    <a:pt x="0" y="600"/>
                  </a:lnTo>
                  <a:lnTo>
                    <a:pt x="0" y="62"/>
                  </a:lnTo>
                  <a:cubicBezTo>
                    <a:pt x="0" y="28"/>
                    <a:pt x="28" y="0"/>
                    <a:pt x="64" y="0"/>
                  </a:cubicBezTo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path"/>
            <p:cNvSpPr/>
            <p:nvPr/>
          </p:nvSpPr>
          <p:spPr>
            <a:xfrm>
              <a:off x="118744" y="0"/>
              <a:ext cx="247015" cy="382523"/>
            </a:xfrm>
            <a:custGeom>
              <a:avLst/>
              <a:gdLst/>
              <a:ahLst/>
              <a:cxnLst/>
              <a:rect l="0" t="0" r="0" b="0"/>
              <a:pathLst>
                <a:path w="389" h="602">
                  <a:moveTo>
                    <a:pt x="65" y="0"/>
                  </a:moveTo>
                  <a:moveTo>
                    <a:pt x="65" y="0"/>
                  </a:moveTo>
                  <a:lnTo>
                    <a:pt x="389" y="0"/>
                  </a:lnTo>
                  <a:lnTo>
                    <a:pt x="389" y="537"/>
                  </a:lnTo>
                  <a:cubicBezTo>
                    <a:pt x="388" y="572"/>
                    <a:pt x="359" y="601"/>
                    <a:pt x="324" y="602"/>
                  </a:cubicBezTo>
                  <a:lnTo>
                    <a:pt x="0" y="602"/>
                  </a:lnTo>
                  <a:lnTo>
                    <a:pt x="0" y="64"/>
                  </a:lnTo>
                  <a:cubicBezTo>
                    <a:pt x="0" y="29"/>
                    <a:pt x="28" y="0"/>
                    <a:pt x="65" y="0"/>
                  </a:cubicBezTo>
                </a:path>
              </a:pathLst>
            </a:custGeom>
            <a:solidFill>
              <a:srgbClr val="5B9BD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3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40385" y="9144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数据挖掘为客户运营注智赋能</a:t>
            </a:r>
            <a:endParaRPr lang="zh-CN" altLang="en-US" dirty="0"/>
          </a:p>
        </p:txBody>
      </p:sp>
      <p:sp>
        <p:nvSpPr>
          <p:cNvPr id="125" name="文本框 1"/>
          <p:cNvSpPr txBox="1"/>
          <p:nvPr/>
        </p:nvSpPr>
        <p:spPr>
          <a:xfrm>
            <a:off x="155252" y="748238"/>
            <a:ext cx="11916834" cy="11125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0" hangingPunct="0">
              <a:lnSpc>
                <a:spcPct val="150000"/>
              </a:lnSpc>
              <a:buClr>
                <a:srgbClr val="A5A5A5">
                  <a:lumMod val="50000"/>
                </a:srgbClr>
              </a:buCl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社交网络、时间序列、时空轨迹、自然语言处理等是运营商未来基于数据进行价值创造的核心算法，只有这些算法才能最大限度的挖掘出数据要素中的价值。当前已有挖掘模型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50+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，建立模型库管理平台，可以实现挖掘模型固化的自动化输出，按周期推送至标签系统和数据集市，支撑业务部门和地市人员进行数据分析、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IOP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主动运营、效果监控等。</a:t>
            </a:r>
          </a:p>
          <a:p>
            <a:pPr eaLnBrk="0" hangingPunct="0">
              <a:lnSpc>
                <a:spcPct val="150000"/>
              </a:lnSpc>
              <a:buClr>
                <a:srgbClr val="A5A5A5">
                  <a:lumMod val="50000"/>
                </a:srgbClr>
              </a:buCl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834603" y="1883965"/>
            <a:ext cx="1826142" cy="3447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tIns="0" bIns="0">
            <a:spAutoFit/>
          </a:bodyPr>
          <a:lstStyle/>
          <a:p>
            <a:pPr algn="ctr" defTabSz="914400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挖掘模型应用体系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7" name="组合 1"/>
          <p:cNvGrpSpPr/>
          <p:nvPr/>
        </p:nvGrpSpPr>
        <p:grpSpPr bwMode="auto">
          <a:xfrm>
            <a:off x="350176" y="3849415"/>
            <a:ext cx="7042150" cy="2863015"/>
            <a:chOff x="5039878" y="1926224"/>
            <a:chExt cx="6357587" cy="1989330"/>
          </a:xfrm>
        </p:grpSpPr>
        <p:sp>
          <p:nvSpPr>
            <p:cNvPr id="128" name="右弧形箭头 166"/>
            <p:cNvSpPr/>
            <p:nvPr/>
          </p:nvSpPr>
          <p:spPr>
            <a:xfrm rot="5400000" flipH="1">
              <a:off x="7797856" y="533306"/>
              <a:ext cx="250441" cy="3178075"/>
            </a:xfrm>
            <a:prstGeom prst="curvedLeft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20675" y="2293911"/>
              <a:ext cx="920102" cy="3516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模型输出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857510" y="2293911"/>
              <a:ext cx="920102" cy="364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试营销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9094344" y="2295931"/>
              <a:ext cx="871374" cy="3536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试营销结果分析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10275285" y="2293911"/>
              <a:ext cx="1122180" cy="3647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模型部署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0275285" y="2845573"/>
              <a:ext cx="1122180" cy="4162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推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送标签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9075713" y="2921350"/>
              <a:ext cx="872806" cy="3657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正式营销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7886174" y="2894070"/>
              <a:ext cx="953064" cy="3869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效果监控</a:t>
              </a:r>
              <a:endParaRPr lang="zh-CN" altLang="en-US" sz="105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503154" y="2866790"/>
              <a:ext cx="1133646" cy="4637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效果分析</a:t>
              </a:r>
              <a:br>
                <a:rPr lang="en-US" altLang="zh-CN" sz="1200" dirty="0"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zh-CN" altLang="en-US" sz="1050" dirty="0">
                  <a:latin typeface="微软雅黑" panose="020B0503020204020204" charset="-122"/>
                  <a:ea typeface="微软雅黑" panose="020B0503020204020204" charset="-122"/>
                </a:rPr>
                <a:t>较自然办理</a:t>
              </a:r>
              <a:r>
                <a:rPr lang="zh-CN" altLang="en-US" sz="1050">
                  <a:latin typeface="微软雅黑" panose="020B0503020204020204" charset="-122"/>
                  <a:ea typeface="微软雅黑" panose="020B0503020204020204" charset="-122"/>
                </a:rPr>
                <a:t>率提升</a:t>
              </a:r>
              <a:endParaRPr lang="zh-CN" altLang="en-US" sz="10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右箭头 110"/>
            <p:cNvSpPr/>
            <p:nvPr/>
          </p:nvSpPr>
          <p:spPr>
            <a:xfrm>
              <a:off x="6316841" y="2383833"/>
              <a:ext cx="260839" cy="231375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右箭头 111"/>
            <p:cNvSpPr/>
            <p:nvPr/>
          </p:nvSpPr>
          <p:spPr>
            <a:xfrm>
              <a:off x="7626768" y="2406061"/>
              <a:ext cx="169115" cy="176815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右箭头 112"/>
            <p:cNvSpPr/>
            <p:nvPr/>
          </p:nvSpPr>
          <p:spPr>
            <a:xfrm>
              <a:off x="8879367" y="2393937"/>
              <a:ext cx="169115" cy="175804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右箭头 113"/>
            <p:cNvSpPr/>
            <p:nvPr/>
          </p:nvSpPr>
          <p:spPr>
            <a:xfrm>
              <a:off x="10071773" y="2385854"/>
              <a:ext cx="169115" cy="177825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下箭头 114"/>
            <p:cNvSpPr/>
            <p:nvPr/>
          </p:nvSpPr>
          <p:spPr>
            <a:xfrm>
              <a:off x="10653644" y="2693006"/>
              <a:ext cx="365461" cy="152566"/>
            </a:xfrm>
            <a:prstGeom prst="down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左箭头 160"/>
            <p:cNvSpPr/>
            <p:nvPr/>
          </p:nvSpPr>
          <p:spPr>
            <a:xfrm>
              <a:off x="10037377" y="2970858"/>
              <a:ext cx="166249" cy="191970"/>
            </a:xfrm>
            <a:prstGeom prst="left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左箭头 161"/>
            <p:cNvSpPr/>
            <p:nvPr/>
          </p:nvSpPr>
          <p:spPr>
            <a:xfrm>
              <a:off x="8844971" y="2970858"/>
              <a:ext cx="167683" cy="191970"/>
            </a:xfrm>
            <a:prstGeom prst="left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左箭头 162"/>
            <p:cNvSpPr/>
            <p:nvPr/>
          </p:nvSpPr>
          <p:spPr>
            <a:xfrm>
              <a:off x="7648266" y="2986014"/>
              <a:ext cx="190613" cy="176815"/>
            </a:xfrm>
            <a:prstGeom prst="left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左箭头 163"/>
            <p:cNvSpPr/>
            <p:nvPr/>
          </p:nvSpPr>
          <p:spPr>
            <a:xfrm>
              <a:off x="6296777" y="2949640"/>
              <a:ext cx="166249" cy="191970"/>
            </a:xfrm>
            <a:prstGeom prst="left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文本框 92"/>
            <p:cNvSpPr txBox="1">
              <a:spLocks noChangeArrowheads="1"/>
            </p:cNvSpPr>
            <p:nvPr/>
          </p:nvSpPr>
          <p:spPr bwMode="auto">
            <a:xfrm>
              <a:off x="5964280" y="3406726"/>
              <a:ext cx="1683986" cy="166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latin typeface="微软雅黑" panose="020B0503020204020204" charset="-122"/>
                  <a:ea typeface="微软雅黑" panose="020B0503020204020204" charset="-122"/>
                </a:rPr>
                <a:t>定期分析，调优模型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177463" y="2378782"/>
              <a:ext cx="920102" cy="2071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模型开发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177463" y="3015315"/>
              <a:ext cx="920102" cy="206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模型评估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177463" y="2709172"/>
              <a:ext cx="920102" cy="2051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模型优化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8409284" y="3639723"/>
              <a:ext cx="1476176" cy="2758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对照组</a:t>
              </a:r>
              <a:r>
                <a:rPr lang="zh-CN" altLang="en-US" sz="1050">
                  <a:latin typeface="微软雅黑" panose="020B0503020204020204" charset="-122"/>
                  <a:ea typeface="微软雅黑" panose="020B0503020204020204" charset="-122"/>
                </a:rPr>
                <a:t>随机客户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444395" y="3617495"/>
              <a:ext cx="1610894" cy="2808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自然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办理率</a:t>
              </a:r>
              <a:endParaRPr lang="zh-CN" altLang="en-US" sz="105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039878" y="2197925"/>
              <a:ext cx="1190972" cy="1157884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上箭头 173"/>
            <p:cNvSpPr/>
            <p:nvPr/>
          </p:nvSpPr>
          <p:spPr>
            <a:xfrm>
              <a:off x="7199680" y="3413400"/>
              <a:ext cx="421355" cy="124275"/>
            </a:xfrm>
            <a:prstGeom prst="up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左箭头 175"/>
            <p:cNvSpPr/>
            <p:nvPr/>
          </p:nvSpPr>
          <p:spPr>
            <a:xfrm>
              <a:off x="8155612" y="3669024"/>
              <a:ext cx="166249" cy="191970"/>
            </a:xfrm>
            <a:prstGeom prst="leftArrow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5" name="文本框 119"/>
            <p:cNvSpPr txBox="1">
              <a:spLocks noChangeArrowheads="1"/>
            </p:cNvSpPr>
            <p:nvPr/>
          </p:nvSpPr>
          <p:spPr bwMode="auto">
            <a:xfrm>
              <a:off x="6788807" y="1926224"/>
              <a:ext cx="2175119" cy="176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>
                  <a:latin typeface="微软雅黑" panose="020B0503020204020204" charset="-122"/>
                  <a:ea typeface="微软雅黑" panose="020B0503020204020204" charset="-122"/>
                </a:rPr>
                <a:t>营销结果反馈给模型，进行调优</a:t>
              </a: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179981" y="2234446"/>
            <a:ext cx="1983909" cy="1572105"/>
            <a:chOff x="199689" y="2048702"/>
            <a:chExt cx="1983909" cy="1572105"/>
          </a:xfrm>
        </p:grpSpPr>
        <p:sp>
          <p:nvSpPr>
            <p:cNvPr id="157" name="圆角矩形 34"/>
            <p:cNvSpPr/>
            <p:nvPr/>
          </p:nvSpPr>
          <p:spPr bwMode="auto">
            <a:xfrm>
              <a:off x="203088" y="2213488"/>
              <a:ext cx="1651109" cy="1407319"/>
            </a:xfrm>
            <a:prstGeom prst="roundRect">
              <a:avLst>
                <a:gd name="adj" fmla="val 3625"/>
              </a:avLst>
            </a:prstGeom>
            <a:noFill/>
            <a:ln w="19050" cap="flat" cmpd="sng" algn="ctr">
              <a:solidFill>
                <a:srgbClr val="44BE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prstClr val="white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86313" y="2048702"/>
              <a:ext cx="787096" cy="301621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tIns="0" bIns="0">
              <a:spAutoFit/>
            </a:bodyPr>
            <a:lstStyle/>
            <a:p>
              <a:pPr marL="238125" indent="-238125">
                <a:lnSpc>
                  <a:spcPct val="140000"/>
                </a:lnSpc>
                <a:defRPr/>
              </a:pPr>
              <a:r>
                <a:rPr lang="en-US" altLang="zh-CN" sz="1400" b="1" kern="0" dirty="0"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zh-CN" altLang="en-US" sz="1400" b="1" kern="0" dirty="0"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1400" b="1" kern="0" dirty="0">
                  <a:latin typeface="微软雅黑" panose="020B0503020204020204" charset="-122"/>
                  <a:ea typeface="微软雅黑" panose="020B0503020204020204" charset="-122"/>
                </a:rPr>
                <a:t>30</a:t>
              </a:r>
              <a:r>
                <a:rPr lang="zh-CN" altLang="en-US" sz="1400" b="1" kern="0" dirty="0"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en-US" altLang="zh-CN" sz="14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99689" y="2330439"/>
              <a:ext cx="1983909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营销时机偏好识别模型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用户稳定度模型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客户套餐适配模型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易受访模型</a:t>
              </a:r>
              <a:endParaRPr lang="en-US" altLang="zh-CN" sz="10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资费敏感度模型</a:t>
              </a:r>
              <a:endParaRPr lang="en-US" altLang="zh-CN" sz="10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238125" lvl="0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en-US" altLang="zh-CN" sz="1000" kern="1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….</a:t>
              </a:r>
              <a:endParaRPr lang="zh-CN" altLang="en-US" sz="1000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035298" y="2234446"/>
            <a:ext cx="1780143" cy="1572105"/>
            <a:chOff x="199689" y="2048702"/>
            <a:chExt cx="1983909" cy="1572105"/>
          </a:xfrm>
        </p:grpSpPr>
        <p:sp>
          <p:nvSpPr>
            <p:cNvPr id="161" name="圆角矩形 34"/>
            <p:cNvSpPr/>
            <p:nvPr/>
          </p:nvSpPr>
          <p:spPr bwMode="auto">
            <a:xfrm>
              <a:off x="203088" y="2213488"/>
              <a:ext cx="1854819" cy="1407319"/>
            </a:xfrm>
            <a:prstGeom prst="roundRect">
              <a:avLst>
                <a:gd name="adj" fmla="val 3625"/>
              </a:avLst>
            </a:prstGeom>
            <a:noFill/>
            <a:ln w="19050" cap="flat" cmpd="sng" algn="ctr">
              <a:solidFill>
                <a:srgbClr val="44BE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prstClr val="white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686313" y="2048702"/>
              <a:ext cx="834109" cy="268920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tIns="0" bIns="0">
              <a:spAutoFit/>
            </a:bodyPr>
            <a:lstStyle/>
            <a:p>
              <a:pPr marL="238125" indent="-238125" algn="ctr">
                <a:lnSpc>
                  <a:spcPct val="140000"/>
                </a:lnSpc>
                <a:defRPr/>
              </a:pPr>
              <a:r>
                <a:rPr lang="en-US" altLang="zh-CN" sz="1400" b="1" kern="0" dirty="0">
                  <a:latin typeface="微软雅黑" panose="020B0503020204020204" charset="-122"/>
                  <a:ea typeface="微软雅黑" panose="020B0503020204020204" charset="-122"/>
                </a:rPr>
                <a:t>H(14)</a:t>
              </a: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99689" y="2330439"/>
              <a:ext cx="198390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宽提速潜客模型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沉默宽带促活模型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en-US" altLang="zh-CN" sz="1000" kern="100" dirty="0" err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Iptv</a:t>
              </a: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潜客模型</a:t>
              </a:r>
              <a:endParaRPr lang="en-US" altLang="zh-CN" sz="1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摄像头潜客模型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家庭消费结构分析模型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en-US" altLang="zh-CN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……</a:t>
              </a:r>
              <a:endParaRPr lang="zh-CN" altLang="en-US" sz="1000" kern="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815441" y="2234446"/>
            <a:ext cx="1983909" cy="1572105"/>
            <a:chOff x="199689" y="2048702"/>
            <a:chExt cx="1983909" cy="1572105"/>
          </a:xfrm>
        </p:grpSpPr>
        <p:sp>
          <p:nvSpPr>
            <p:cNvPr id="165" name="圆角矩形 34"/>
            <p:cNvSpPr/>
            <p:nvPr/>
          </p:nvSpPr>
          <p:spPr bwMode="auto">
            <a:xfrm>
              <a:off x="203089" y="2213488"/>
              <a:ext cx="1705010" cy="1407319"/>
            </a:xfrm>
            <a:prstGeom prst="roundRect">
              <a:avLst>
                <a:gd name="adj" fmla="val 3625"/>
              </a:avLst>
            </a:prstGeom>
            <a:noFill/>
            <a:ln w="19050" cap="flat" cmpd="sng" algn="ctr">
              <a:solidFill>
                <a:srgbClr val="44BE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prstClr val="white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729177" y="2048702"/>
              <a:ext cx="787096" cy="268920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tIns="0" bIns="0">
              <a:spAutoFit/>
            </a:bodyPr>
            <a:lstStyle/>
            <a:p>
              <a:pPr marL="238125" indent="-238125" algn="ctr">
                <a:lnSpc>
                  <a:spcPct val="140000"/>
                </a:lnSpc>
                <a:defRPr/>
              </a:pPr>
              <a:r>
                <a:rPr lang="en-US" altLang="zh-CN" sz="1400" b="1" kern="0" dirty="0">
                  <a:latin typeface="微软雅黑" panose="020B0503020204020204" charset="-122"/>
                  <a:ea typeface="微软雅黑" panose="020B0503020204020204" charset="-122"/>
                </a:rPr>
                <a:t>B(5)</a:t>
              </a: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99689" y="2330439"/>
              <a:ext cx="1983909" cy="1000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政企产品潜在客户挖掘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政企视频彩铃潜客模型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政企宽带潜客模型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集团纯度识别模型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集团客户甄别模型</a:t>
              </a: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5677811" y="2234446"/>
            <a:ext cx="1858218" cy="1572105"/>
            <a:chOff x="199689" y="2048702"/>
            <a:chExt cx="1983909" cy="1572105"/>
          </a:xfrm>
        </p:grpSpPr>
        <p:sp>
          <p:nvSpPr>
            <p:cNvPr id="169" name="圆角矩形 34"/>
            <p:cNvSpPr/>
            <p:nvPr/>
          </p:nvSpPr>
          <p:spPr bwMode="auto">
            <a:xfrm>
              <a:off x="203089" y="2213488"/>
              <a:ext cx="1693199" cy="1407319"/>
            </a:xfrm>
            <a:prstGeom prst="roundRect">
              <a:avLst>
                <a:gd name="adj" fmla="val 3625"/>
              </a:avLst>
            </a:prstGeom>
            <a:noFill/>
            <a:ln w="19050" cap="flat" cmpd="sng" algn="ctr">
              <a:solidFill>
                <a:srgbClr val="44BE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prstClr val="white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686313" y="2048702"/>
              <a:ext cx="787096" cy="268920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tIns="0" bIns="0">
              <a:spAutoFit/>
            </a:bodyPr>
            <a:lstStyle/>
            <a:p>
              <a:pPr marL="238125" indent="-238125" algn="ctr">
                <a:lnSpc>
                  <a:spcPct val="140000"/>
                </a:lnSpc>
                <a:defRPr/>
              </a:pPr>
              <a:r>
                <a:rPr lang="en-US" altLang="zh-CN" sz="1400" b="1" kern="0" dirty="0">
                  <a:latin typeface="微软雅黑" panose="020B0503020204020204" charset="-122"/>
                  <a:ea typeface="微软雅黑" panose="020B0503020204020204" charset="-122"/>
                </a:rPr>
                <a:t>N(6)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9689" y="2330439"/>
              <a:ext cx="1983909" cy="1184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随心看潜客模型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和彩云促活模型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视频彩铃潜客模型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新业务产品排序模型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权益复购模型</a:t>
              </a:r>
            </a:p>
            <a:p>
              <a:pPr marL="238125" indent="-238125">
                <a:lnSpc>
                  <a:spcPct val="120000"/>
                </a:lnSpc>
                <a:buFont typeface="Wingdings" panose="05000000000000000000" pitchFamily="2" charset="2"/>
                <a:buChar char=""/>
                <a:defRPr/>
              </a:pPr>
              <a:r>
                <a:rPr lang="zh-CN" altLang="en-US" sz="1000" kern="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权益主推推荐模型</a:t>
              </a:r>
            </a:p>
          </p:txBody>
        </p:sp>
      </p:grpSp>
      <p:sp>
        <p:nvSpPr>
          <p:cNvPr id="172" name="矩形 171"/>
          <p:cNvSpPr/>
          <p:nvPr/>
        </p:nvSpPr>
        <p:spPr>
          <a:xfrm>
            <a:off x="9171527" y="1961226"/>
            <a:ext cx="1620957" cy="307392"/>
          </a:xfrm>
          <a:prstGeom prst="rect">
            <a:avLst/>
          </a:prstGeom>
          <a:solidFill>
            <a:sysClr val="window" lastClr="FFFFFF"/>
          </a:solidFill>
        </p:spPr>
        <p:txBody>
          <a:bodyPr wrap="none" tIns="0" bIns="0">
            <a:spAutoFit/>
          </a:bodyPr>
          <a:lstStyle/>
          <a:p>
            <a:pPr algn="ctr" defTabSz="914400">
              <a:lnSpc>
                <a:spcPct val="140000"/>
              </a:lnSpc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模型库管理平台</a:t>
            </a:r>
            <a:endParaRPr lang="en-US" altLang="zh-CN" sz="1600" b="1" kern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7578104" y="2513328"/>
            <a:ext cx="4392488" cy="3932697"/>
            <a:chOff x="255464" y="985292"/>
            <a:chExt cx="4392488" cy="3932697"/>
          </a:xfrm>
        </p:grpSpPr>
        <p:sp>
          <p:nvSpPr>
            <p:cNvPr id="174" name="圆角矩形 132"/>
            <p:cNvSpPr/>
            <p:nvPr/>
          </p:nvSpPr>
          <p:spPr>
            <a:xfrm>
              <a:off x="255464" y="985292"/>
              <a:ext cx="4392488" cy="3932697"/>
            </a:xfrm>
            <a:prstGeom prst="roundRect">
              <a:avLst>
                <a:gd name="adj" fmla="val 235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76198" tIns="38099" rIns="76198" bIns="38099" numCol="1" rtlCol="0" anchor="t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165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圆角矩形 172"/>
            <p:cNvSpPr/>
            <p:nvPr/>
          </p:nvSpPr>
          <p:spPr>
            <a:xfrm>
              <a:off x="399480" y="1129532"/>
              <a:ext cx="1296000" cy="2016000"/>
            </a:xfrm>
            <a:prstGeom prst="roundRect">
              <a:avLst>
                <a:gd name="adj" fmla="val 2357"/>
              </a:avLst>
            </a:prstGeom>
            <a:solidFill>
              <a:schemeClr val="bg1"/>
            </a:solidFill>
            <a:ln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76198" tIns="38099" rIns="76198" bIns="38099" numCol="1" rtlCol="0" anchor="t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165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圆角矩形 172"/>
            <p:cNvSpPr/>
            <p:nvPr/>
          </p:nvSpPr>
          <p:spPr>
            <a:xfrm>
              <a:off x="1839784" y="1129532"/>
              <a:ext cx="1296000" cy="2016000"/>
            </a:xfrm>
            <a:prstGeom prst="roundRect">
              <a:avLst>
                <a:gd name="adj" fmla="val 2357"/>
              </a:avLst>
            </a:prstGeom>
            <a:solidFill>
              <a:schemeClr val="bg1"/>
            </a:solidFill>
            <a:ln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76198" tIns="38099" rIns="76198" bIns="38099" numCol="1" rtlCol="0" anchor="t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165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圆角矩形 172"/>
            <p:cNvSpPr/>
            <p:nvPr/>
          </p:nvSpPr>
          <p:spPr>
            <a:xfrm>
              <a:off x="389666" y="3254763"/>
              <a:ext cx="1296000" cy="1546954"/>
            </a:xfrm>
            <a:prstGeom prst="roundRect">
              <a:avLst>
                <a:gd name="adj" fmla="val 2357"/>
              </a:avLst>
            </a:prstGeom>
            <a:solidFill>
              <a:schemeClr val="bg1"/>
            </a:solidFill>
            <a:ln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76198" tIns="38099" rIns="76198" bIns="38099" numCol="1" rtlCol="0" anchor="t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165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圆角矩形 172"/>
            <p:cNvSpPr/>
            <p:nvPr/>
          </p:nvSpPr>
          <p:spPr>
            <a:xfrm>
              <a:off x="1767632" y="3254763"/>
              <a:ext cx="1296000" cy="1546954"/>
            </a:xfrm>
            <a:prstGeom prst="roundRect">
              <a:avLst>
                <a:gd name="adj" fmla="val 2357"/>
              </a:avLst>
            </a:prstGeom>
            <a:solidFill>
              <a:schemeClr val="bg1"/>
            </a:solidFill>
            <a:ln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76198" tIns="38099" rIns="76198" bIns="38099" numCol="1" rtlCol="0" anchor="t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165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圆角矩形 172"/>
            <p:cNvSpPr/>
            <p:nvPr/>
          </p:nvSpPr>
          <p:spPr>
            <a:xfrm>
              <a:off x="3216080" y="1129532"/>
              <a:ext cx="1296000" cy="2016000"/>
            </a:xfrm>
            <a:prstGeom prst="roundRect">
              <a:avLst>
                <a:gd name="adj" fmla="val 2357"/>
              </a:avLst>
            </a:prstGeom>
            <a:solidFill>
              <a:schemeClr val="bg1"/>
            </a:solidFill>
            <a:ln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76198" tIns="38099" rIns="76198" bIns="38099" numCol="1" rtlCol="0" anchor="t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165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文本框 135"/>
            <p:cNvSpPr txBox="1"/>
            <p:nvPr/>
          </p:nvSpPr>
          <p:spPr>
            <a:xfrm>
              <a:off x="375389" y="1185991"/>
              <a:ext cx="1394419" cy="271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762000">
                <a:defRPr/>
              </a:pPr>
              <a:r>
                <a:rPr lang="zh-CN" altLang="en-US" sz="1165" b="1" kern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数据管理</a:t>
              </a:r>
            </a:p>
          </p:txBody>
        </p:sp>
        <p:sp>
          <p:nvSpPr>
            <p:cNvPr id="181" name="文本框 136"/>
            <p:cNvSpPr txBox="1"/>
            <p:nvPr/>
          </p:nvSpPr>
          <p:spPr>
            <a:xfrm>
              <a:off x="329107" y="3310872"/>
              <a:ext cx="1366373" cy="2717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762000">
                <a:defRPr/>
              </a:pPr>
              <a:r>
                <a:rPr lang="zh-CN" altLang="en-US" sz="1165" b="1" kern="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charset="0"/>
                  <a:ea typeface="微软雅黑" panose="020B0503020204020204" charset="-122"/>
                  <a:cs typeface="Calibri" panose="020F0502020204030204" charset="0"/>
                </a:rPr>
                <a:t>运行监控</a:t>
              </a:r>
              <a:endParaRPr lang="zh-CN" altLang="en-US" sz="1165" b="1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" name="文本框 143"/>
            <p:cNvSpPr txBox="1"/>
            <p:nvPr/>
          </p:nvSpPr>
          <p:spPr>
            <a:xfrm>
              <a:off x="1863015" y="1185991"/>
              <a:ext cx="1212273" cy="271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762000">
                <a:defRPr/>
              </a:pPr>
              <a:r>
                <a:rPr lang="zh-CN" altLang="en-US" sz="1165" b="1" kern="0" dirty="0">
                  <a:solidFill>
                    <a:schemeClr val="tx2">
                      <a:lumMod val="50000"/>
                    </a:schemeClr>
                  </a:solidFill>
                  <a:ea typeface="微软雅黑" panose="020B0503020204020204" charset="-122"/>
                  <a:cs typeface="Calibri" panose="020F0502020204030204" charset="0"/>
                </a:rPr>
                <a:t>模型管理</a:t>
              </a:r>
              <a:endParaRPr lang="en-US" altLang="zh-CN" sz="1165" b="1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3" name="圆角矩形 100"/>
            <p:cNvSpPr/>
            <p:nvPr/>
          </p:nvSpPr>
          <p:spPr bwMode="auto">
            <a:xfrm>
              <a:off x="1888968" y="1549486"/>
              <a:ext cx="1164363" cy="414000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1016000"/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模型管理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" name="圆角矩形 100"/>
            <p:cNvSpPr/>
            <p:nvPr/>
          </p:nvSpPr>
          <p:spPr bwMode="auto">
            <a:xfrm>
              <a:off x="1888968" y="2101938"/>
              <a:ext cx="1164363" cy="414000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1016000"/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模型上下线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5" name="圆角矩形 100"/>
            <p:cNvSpPr/>
            <p:nvPr/>
          </p:nvSpPr>
          <p:spPr bwMode="auto">
            <a:xfrm>
              <a:off x="458290" y="3675023"/>
              <a:ext cx="1162800" cy="412689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调度监控</a:t>
              </a:r>
            </a:p>
          </p:txBody>
        </p:sp>
        <p:sp>
          <p:nvSpPr>
            <p:cNvPr id="186" name="圆角矩形 100"/>
            <p:cNvSpPr/>
            <p:nvPr/>
          </p:nvSpPr>
          <p:spPr bwMode="auto">
            <a:xfrm>
              <a:off x="472360" y="2612421"/>
              <a:ext cx="1162800" cy="412748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外部数据源导入</a:t>
              </a:r>
            </a:p>
          </p:txBody>
        </p:sp>
        <p:sp>
          <p:nvSpPr>
            <p:cNvPr id="187" name="圆角矩形 100"/>
            <p:cNvSpPr/>
            <p:nvPr/>
          </p:nvSpPr>
          <p:spPr bwMode="auto">
            <a:xfrm>
              <a:off x="466929" y="2062032"/>
              <a:ext cx="1156687" cy="412748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数据分析宽表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" name="圆角矩形 100"/>
            <p:cNvSpPr/>
            <p:nvPr/>
          </p:nvSpPr>
          <p:spPr bwMode="auto">
            <a:xfrm>
              <a:off x="466929" y="1550112"/>
              <a:ext cx="1156687" cy="412748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模型训练宽表</a:t>
              </a:r>
            </a:p>
          </p:txBody>
        </p:sp>
        <p:sp>
          <p:nvSpPr>
            <p:cNvPr id="189" name="文本框 136"/>
            <p:cNvSpPr txBox="1"/>
            <p:nvPr/>
          </p:nvSpPr>
          <p:spPr>
            <a:xfrm>
              <a:off x="1820352" y="3310872"/>
              <a:ext cx="1180683" cy="271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762000">
                <a:defRPr/>
              </a:pPr>
              <a:r>
                <a:rPr lang="zh-CN" altLang="en-US" sz="1165" b="1" kern="0" dirty="0">
                  <a:solidFill>
                    <a:schemeClr val="tx2">
                      <a:lumMod val="50000"/>
                    </a:schemeClr>
                  </a:solidFill>
                  <a:ea typeface="微软雅黑" panose="020B0503020204020204" charset="-122"/>
                  <a:cs typeface="Calibri" panose="020F0502020204030204" charset="0"/>
                </a:rPr>
                <a:t>模型标签管理</a:t>
              </a:r>
              <a:endParaRPr lang="zh-CN" altLang="en-US" sz="1165" b="1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0" name="圆角矩形 100"/>
            <p:cNvSpPr/>
            <p:nvPr/>
          </p:nvSpPr>
          <p:spPr bwMode="auto">
            <a:xfrm>
              <a:off x="1820352" y="3687169"/>
              <a:ext cx="1162800" cy="388397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标签制作</a:t>
              </a:r>
            </a:p>
          </p:txBody>
        </p:sp>
        <p:sp>
          <p:nvSpPr>
            <p:cNvPr id="191" name="圆角矩形 100"/>
            <p:cNvSpPr/>
            <p:nvPr/>
          </p:nvSpPr>
          <p:spPr bwMode="auto">
            <a:xfrm>
              <a:off x="1820355" y="4239621"/>
              <a:ext cx="1162800" cy="388397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标签使用情况分析</a:t>
              </a:r>
            </a:p>
          </p:txBody>
        </p:sp>
        <p:sp>
          <p:nvSpPr>
            <p:cNvPr id="192" name="圆角矩形 100"/>
            <p:cNvSpPr/>
            <p:nvPr/>
          </p:nvSpPr>
          <p:spPr bwMode="auto">
            <a:xfrm>
              <a:off x="3302212" y="1548319"/>
              <a:ext cx="1164363" cy="416334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模型结果分析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3" name="圆角矩形 100"/>
            <p:cNvSpPr/>
            <p:nvPr/>
          </p:nvSpPr>
          <p:spPr bwMode="auto">
            <a:xfrm>
              <a:off x="3302213" y="2100771"/>
              <a:ext cx="1164363" cy="416334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分析参数设置</a:t>
              </a:r>
            </a:p>
          </p:txBody>
        </p:sp>
        <p:sp>
          <p:nvSpPr>
            <p:cNvPr id="194" name="文本框 143"/>
            <p:cNvSpPr txBox="1"/>
            <p:nvPr/>
          </p:nvSpPr>
          <p:spPr>
            <a:xfrm>
              <a:off x="3207792" y="1185991"/>
              <a:ext cx="1304288" cy="271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762000">
                <a:defRPr/>
              </a:pPr>
              <a:r>
                <a:rPr lang="zh-CN" altLang="en-US" sz="1165" b="1" kern="0" dirty="0">
                  <a:solidFill>
                    <a:schemeClr val="tx2">
                      <a:lumMod val="50000"/>
                    </a:schemeClr>
                  </a:solidFill>
                  <a:ea typeface="微软雅黑" panose="020B0503020204020204" charset="-122"/>
                  <a:cs typeface="Calibri" panose="020F0502020204030204" charset="0"/>
                </a:rPr>
                <a:t>模型分析</a:t>
              </a:r>
              <a:endParaRPr lang="en-US" altLang="zh-CN" sz="1165" b="1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5" name="圆角矩形 172"/>
            <p:cNvSpPr/>
            <p:nvPr/>
          </p:nvSpPr>
          <p:spPr>
            <a:xfrm>
              <a:off x="3216080" y="3273651"/>
              <a:ext cx="1296000" cy="1528065"/>
            </a:xfrm>
            <a:prstGeom prst="roundRect">
              <a:avLst>
                <a:gd name="adj" fmla="val 2357"/>
              </a:avLst>
            </a:prstGeom>
            <a:solidFill>
              <a:schemeClr val="bg1"/>
            </a:solidFill>
            <a:ln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76198" tIns="38099" rIns="76198" bIns="38099" numCol="1" rtlCol="0" anchor="t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defRPr/>
              </a:pPr>
              <a:endParaRPr lang="zh-CN" altLang="en-US" sz="1165" b="1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" name="圆角矩形 100"/>
            <p:cNvSpPr/>
            <p:nvPr/>
          </p:nvSpPr>
          <p:spPr bwMode="auto">
            <a:xfrm>
              <a:off x="3352217" y="3649947"/>
              <a:ext cx="1079711" cy="388397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挖掘工具</a:t>
              </a:r>
            </a:p>
          </p:txBody>
        </p:sp>
        <p:sp>
          <p:nvSpPr>
            <p:cNvPr id="197" name="文本框 136"/>
            <p:cNvSpPr txBox="1"/>
            <p:nvPr/>
          </p:nvSpPr>
          <p:spPr>
            <a:xfrm>
              <a:off x="3148934" y="3273650"/>
              <a:ext cx="1282706" cy="2716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762000">
                <a:defRPr/>
              </a:pPr>
              <a:r>
                <a:rPr lang="zh-CN" altLang="en-US" sz="1165" b="1" kern="0" dirty="0">
                  <a:solidFill>
                    <a:schemeClr val="tx2">
                      <a:lumMod val="50000"/>
                    </a:schemeClr>
                  </a:solidFill>
                  <a:ea typeface="微软雅黑" panose="020B0503020204020204" charset="-122"/>
                  <a:cs typeface="Calibri" panose="020F0502020204030204" charset="0"/>
                </a:rPr>
                <a:t>挖掘工具</a:t>
              </a:r>
              <a:endParaRPr lang="zh-CN" altLang="en-US" sz="1165" b="1" kern="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8" name="圆角矩形 100"/>
            <p:cNvSpPr/>
            <p:nvPr/>
          </p:nvSpPr>
          <p:spPr bwMode="auto">
            <a:xfrm>
              <a:off x="1879343" y="2611795"/>
              <a:ext cx="1164363" cy="414000"/>
            </a:xfrm>
            <a:prstGeom prst="roundRect">
              <a:avLst>
                <a:gd name="adj" fmla="val 3970"/>
              </a:avLst>
            </a:prstGeom>
            <a:solidFill>
              <a:srgbClr val="92D050"/>
            </a:solidFill>
            <a:ln>
              <a:solidFill>
                <a:srgbClr val="5B9BD5">
                  <a:lumMod val="60000"/>
                  <a:lumOff val="40000"/>
                </a:srgb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模型共享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 rot="21600000">
            <a:off x="205740" y="143256"/>
            <a:ext cx="365759" cy="478535"/>
            <a:chOff x="0" y="0"/>
            <a:chExt cx="365759" cy="478535"/>
          </a:xfrm>
        </p:grpSpPr>
        <p:sp>
          <p:nvSpPr>
            <p:cNvPr id="546" name="path"/>
            <p:cNvSpPr/>
            <p:nvPr/>
          </p:nvSpPr>
          <p:spPr>
            <a:xfrm>
              <a:off x="0" y="97218"/>
              <a:ext cx="246887" cy="381317"/>
            </a:xfrm>
            <a:custGeom>
              <a:avLst/>
              <a:gdLst/>
              <a:ahLst/>
              <a:cxnLst/>
              <a:rect l="0" t="0" r="0" b="0"/>
              <a:pathLst>
                <a:path w="388" h="600">
                  <a:moveTo>
                    <a:pt x="64" y="0"/>
                  </a:moveTo>
                  <a:lnTo>
                    <a:pt x="388" y="0"/>
                  </a:lnTo>
                  <a:lnTo>
                    <a:pt x="388" y="535"/>
                  </a:lnTo>
                  <a:cubicBezTo>
                    <a:pt x="387" y="571"/>
                    <a:pt x="359" y="600"/>
                    <a:pt x="324" y="600"/>
                  </a:cubicBezTo>
                  <a:lnTo>
                    <a:pt x="0" y="600"/>
                  </a:lnTo>
                  <a:lnTo>
                    <a:pt x="0" y="62"/>
                  </a:lnTo>
                  <a:cubicBezTo>
                    <a:pt x="0" y="28"/>
                    <a:pt x="28" y="0"/>
                    <a:pt x="64" y="0"/>
                  </a:cubicBezTo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path"/>
            <p:cNvSpPr/>
            <p:nvPr/>
          </p:nvSpPr>
          <p:spPr>
            <a:xfrm>
              <a:off x="118744" y="0"/>
              <a:ext cx="247015" cy="382523"/>
            </a:xfrm>
            <a:custGeom>
              <a:avLst/>
              <a:gdLst/>
              <a:ahLst/>
              <a:cxnLst/>
              <a:rect l="0" t="0" r="0" b="0"/>
              <a:pathLst>
                <a:path w="389" h="602">
                  <a:moveTo>
                    <a:pt x="65" y="0"/>
                  </a:moveTo>
                  <a:moveTo>
                    <a:pt x="65" y="0"/>
                  </a:moveTo>
                  <a:lnTo>
                    <a:pt x="389" y="0"/>
                  </a:lnTo>
                  <a:lnTo>
                    <a:pt x="389" y="537"/>
                  </a:lnTo>
                  <a:cubicBezTo>
                    <a:pt x="388" y="572"/>
                    <a:pt x="359" y="601"/>
                    <a:pt x="324" y="602"/>
                  </a:cubicBezTo>
                  <a:lnTo>
                    <a:pt x="0" y="602"/>
                  </a:lnTo>
                  <a:lnTo>
                    <a:pt x="0" y="64"/>
                  </a:lnTo>
                  <a:cubicBezTo>
                    <a:pt x="0" y="29"/>
                    <a:pt x="28" y="0"/>
                    <a:pt x="65" y="0"/>
                  </a:cubicBezTo>
                </a:path>
              </a:pathLst>
            </a:custGeom>
            <a:solidFill>
              <a:srgbClr val="5B9BD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48" name="picture 5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3044" y="694054"/>
            <a:ext cx="11762740" cy="7620"/>
          </a:xfrm>
          <a:prstGeom prst="rect">
            <a:avLst/>
          </a:prstGeom>
        </p:spPr>
      </p:pic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4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40385" y="9144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易受访模型能力简述（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84048" y="1808718"/>
            <a:ext cx="4511211" cy="1741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2" y="5157613"/>
            <a:ext cx="12192000" cy="48736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kern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137322" y="5149675"/>
            <a:ext cx="1752600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226BA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788322" y="5149675"/>
            <a:ext cx="1752600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2E927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440910" y="5149675"/>
            <a:ext cx="1752600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83AC3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7742910" y="5149675"/>
            <a:ext cx="1754188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B0252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9406610" y="5149675"/>
            <a:ext cx="1730375" cy="492125"/>
          </a:xfrm>
          <a:custGeom>
            <a:avLst/>
            <a:gdLst>
              <a:gd name="T0" fmla="*/ 70 w 461"/>
              <a:gd name="T1" fmla="*/ 123 h 131"/>
              <a:gd name="T2" fmla="*/ 7 w 461"/>
              <a:gd name="T3" fmla="*/ 27 h 131"/>
              <a:gd name="T4" fmla="*/ 22 w 461"/>
              <a:gd name="T5" fmla="*/ 0 h 131"/>
              <a:gd name="T6" fmla="*/ 376 w 461"/>
              <a:gd name="T7" fmla="*/ 0 h 131"/>
              <a:gd name="T8" fmla="*/ 391 w 461"/>
              <a:gd name="T9" fmla="*/ 8 h 131"/>
              <a:gd name="T10" fmla="*/ 453 w 461"/>
              <a:gd name="T11" fmla="*/ 104 h 131"/>
              <a:gd name="T12" fmla="*/ 439 w 461"/>
              <a:gd name="T13" fmla="*/ 131 h 131"/>
              <a:gd name="T14" fmla="*/ 85 w 461"/>
              <a:gd name="T15" fmla="*/ 131 h 131"/>
              <a:gd name="T16" fmla="*/ 70 w 461"/>
              <a:gd name="T17" fmla="*/ 12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1" h="131">
                <a:moveTo>
                  <a:pt x="70" y="123"/>
                </a:moveTo>
                <a:cubicBezTo>
                  <a:pt x="7" y="27"/>
                  <a:pt x="7" y="27"/>
                  <a:pt x="7" y="27"/>
                </a:cubicBezTo>
                <a:cubicBezTo>
                  <a:pt x="0" y="16"/>
                  <a:pt x="8" y="0"/>
                  <a:pt x="22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82" y="0"/>
                  <a:pt x="387" y="3"/>
                  <a:pt x="391" y="8"/>
                </a:cubicBezTo>
                <a:cubicBezTo>
                  <a:pt x="453" y="104"/>
                  <a:pt x="453" y="104"/>
                  <a:pt x="453" y="104"/>
                </a:cubicBezTo>
                <a:cubicBezTo>
                  <a:pt x="461" y="116"/>
                  <a:pt x="453" y="131"/>
                  <a:pt x="439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79" y="131"/>
                  <a:pt x="73" y="128"/>
                  <a:pt x="70" y="123"/>
                </a:cubicBezTo>
                <a:close/>
              </a:path>
            </a:pathLst>
          </a:cu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16" name="Group 2"/>
          <p:cNvGrpSpPr/>
          <p:nvPr/>
        </p:nvGrpSpPr>
        <p:grpSpPr>
          <a:xfrm>
            <a:off x="1778672" y="5787850"/>
            <a:ext cx="473075" cy="498475"/>
            <a:chOff x="2016125" y="4230687"/>
            <a:chExt cx="473075" cy="498475"/>
          </a:xfrm>
          <a:solidFill>
            <a:srgbClr val="226BAB"/>
          </a:solidFill>
        </p:grpSpPr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2016125" y="4230687"/>
              <a:ext cx="473075" cy="498475"/>
            </a:xfrm>
            <a:custGeom>
              <a:avLst/>
              <a:gdLst>
                <a:gd name="T0" fmla="*/ 120 w 126"/>
                <a:gd name="T1" fmla="*/ 11 h 133"/>
                <a:gd name="T2" fmla="*/ 69 w 126"/>
                <a:gd name="T3" fmla="*/ 11 h 133"/>
                <a:gd name="T4" fmla="*/ 70 w 126"/>
                <a:gd name="T5" fmla="*/ 8 h 133"/>
                <a:gd name="T6" fmla="*/ 63 w 126"/>
                <a:gd name="T7" fmla="*/ 0 h 133"/>
                <a:gd name="T8" fmla="*/ 56 w 126"/>
                <a:gd name="T9" fmla="*/ 8 h 133"/>
                <a:gd name="T10" fmla="*/ 57 w 126"/>
                <a:gd name="T11" fmla="*/ 11 h 133"/>
                <a:gd name="T12" fmla="*/ 6 w 126"/>
                <a:gd name="T13" fmla="*/ 11 h 133"/>
                <a:gd name="T14" fmla="*/ 0 w 126"/>
                <a:gd name="T15" fmla="*/ 18 h 133"/>
                <a:gd name="T16" fmla="*/ 0 w 126"/>
                <a:gd name="T17" fmla="*/ 93 h 133"/>
                <a:gd name="T18" fmla="*/ 6 w 126"/>
                <a:gd name="T19" fmla="*/ 99 h 133"/>
                <a:gd name="T20" fmla="*/ 47 w 126"/>
                <a:gd name="T21" fmla="*/ 99 h 133"/>
                <a:gd name="T22" fmla="*/ 39 w 126"/>
                <a:gd name="T23" fmla="*/ 127 h 133"/>
                <a:gd name="T24" fmla="*/ 42 w 126"/>
                <a:gd name="T25" fmla="*/ 132 h 133"/>
                <a:gd name="T26" fmla="*/ 45 w 126"/>
                <a:gd name="T27" fmla="*/ 132 h 133"/>
                <a:gd name="T28" fmla="*/ 50 w 126"/>
                <a:gd name="T29" fmla="*/ 129 h 133"/>
                <a:gd name="T30" fmla="*/ 58 w 126"/>
                <a:gd name="T31" fmla="*/ 99 h 133"/>
                <a:gd name="T32" fmla="*/ 68 w 126"/>
                <a:gd name="T33" fmla="*/ 99 h 133"/>
                <a:gd name="T34" fmla="*/ 76 w 126"/>
                <a:gd name="T35" fmla="*/ 129 h 133"/>
                <a:gd name="T36" fmla="*/ 81 w 126"/>
                <a:gd name="T37" fmla="*/ 132 h 133"/>
                <a:gd name="T38" fmla="*/ 84 w 126"/>
                <a:gd name="T39" fmla="*/ 132 h 133"/>
                <a:gd name="T40" fmla="*/ 87 w 126"/>
                <a:gd name="T41" fmla="*/ 127 h 133"/>
                <a:gd name="T42" fmla="*/ 79 w 126"/>
                <a:gd name="T43" fmla="*/ 99 h 133"/>
                <a:gd name="T44" fmla="*/ 120 w 126"/>
                <a:gd name="T45" fmla="*/ 99 h 133"/>
                <a:gd name="T46" fmla="*/ 126 w 126"/>
                <a:gd name="T47" fmla="*/ 93 h 133"/>
                <a:gd name="T48" fmla="*/ 126 w 126"/>
                <a:gd name="T49" fmla="*/ 18 h 133"/>
                <a:gd name="T50" fmla="*/ 120 w 126"/>
                <a:gd name="T51" fmla="*/ 11 h 133"/>
                <a:gd name="T52" fmla="*/ 114 w 126"/>
                <a:gd name="T53" fmla="*/ 86 h 133"/>
                <a:gd name="T54" fmla="*/ 12 w 126"/>
                <a:gd name="T55" fmla="*/ 86 h 133"/>
                <a:gd name="T56" fmla="*/ 12 w 126"/>
                <a:gd name="T57" fmla="*/ 23 h 133"/>
                <a:gd name="T58" fmla="*/ 114 w 126"/>
                <a:gd name="T59" fmla="*/ 23 h 133"/>
                <a:gd name="T60" fmla="*/ 114 w 126"/>
                <a:gd name="T61" fmla="*/ 86 h 133"/>
                <a:gd name="T62" fmla="*/ 114 w 126"/>
                <a:gd name="T63" fmla="*/ 86 h 133"/>
                <a:gd name="T64" fmla="*/ 114 w 126"/>
                <a:gd name="T65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133">
                  <a:moveTo>
                    <a:pt x="120" y="11"/>
                  </a:moveTo>
                  <a:cubicBezTo>
                    <a:pt x="69" y="11"/>
                    <a:pt x="69" y="11"/>
                    <a:pt x="69" y="11"/>
                  </a:cubicBezTo>
                  <a:cubicBezTo>
                    <a:pt x="70" y="10"/>
                    <a:pt x="70" y="9"/>
                    <a:pt x="70" y="8"/>
                  </a:cubicBezTo>
                  <a:cubicBezTo>
                    <a:pt x="70" y="4"/>
                    <a:pt x="67" y="0"/>
                    <a:pt x="63" y="0"/>
                  </a:cubicBezTo>
                  <a:cubicBezTo>
                    <a:pt x="59" y="0"/>
                    <a:pt x="56" y="4"/>
                    <a:pt x="56" y="8"/>
                  </a:cubicBezTo>
                  <a:cubicBezTo>
                    <a:pt x="56" y="9"/>
                    <a:pt x="56" y="10"/>
                    <a:pt x="5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0" y="1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6"/>
                    <a:pt x="3" y="99"/>
                    <a:pt x="6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39" y="129"/>
                    <a:pt x="40" y="131"/>
                    <a:pt x="42" y="132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7" y="133"/>
                    <a:pt x="49" y="131"/>
                    <a:pt x="50" y="12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7" y="131"/>
                    <a:pt x="79" y="133"/>
                    <a:pt x="81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6" y="131"/>
                    <a:pt x="87" y="129"/>
                    <a:pt x="87" y="12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3" y="99"/>
                    <a:pt x="126" y="96"/>
                    <a:pt x="126" y="93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6" y="14"/>
                    <a:pt x="123" y="11"/>
                    <a:pt x="120" y="11"/>
                  </a:cubicBezTo>
                  <a:close/>
                  <a:moveTo>
                    <a:pt x="114" y="86"/>
                  </a:moveTo>
                  <a:cubicBezTo>
                    <a:pt x="12" y="86"/>
                    <a:pt x="12" y="86"/>
                    <a:pt x="12" y="8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86"/>
                  </a:lnTo>
                  <a:close/>
                  <a:moveTo>
                    <a:pt x="114" y="86"/>
                  </a:moveTo>
                  <a:cubicBezTo>
                    <a:pt x="114" y="86"/>
                    <a:pt x="114" y="86"/>
                    <a:pt x="114" y="8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087563" y="4376737"/>
              <a:ext cx="319088" cy="134938"/>
            </a:xfrm>
            <a:custGeom>
              <a:avLst/>
              <a:gdLst>
                <a:gd name="T0" fmla="*/ 5 w 85"/>
                <a:gd name="T1" fmla="*/ 36 h 36"/>
                <a:gd name="T2" fmla="*/ 11 w 85"/>
                <a:gd name="T3" fmla="*/ 31 h 36"/>
                <a:gd name="T4" fmla="*/ 10 w 85"/>
                <a:gd name="T5" fmla="*/ 30 h 36"/>
                <a:gd name="T6" fmla="*/ 34 w 85"/>
                <a:gd name="T7" fmla="*/ 11 h 36"/>
                <a:gd name="T8" fmla="*/ 37 w 85"/>
                <a:gd name="T9" fmla="*/ 12 h 36"/>
                <a:gd name="T10" fmla="*/ 40 w 85"/>
                <a:gd name="T11" fmla="*/ 11 h 36"/>
                <a:gd name="T12" fmla="*/ 53 w 85"/>
                <a:gd name="T13" fmla="*/ 22 h 36"/>
                <a:gd name="T14" fmla="*/ 53 w 85"/>
                <a:gd name="T15" fmla="*/ 23 h 36"/>
                <a:gd name="T16" fmla="*/ 58 w 85"/>
                <a:gd name="T17" fmla="*/ 29 h 36"/>
                <a:gd name="T18" fmla="*/ 64 w 85"/>
                <a:gd name="T19" fmla="*/ 23 h 36"/>
                <a:gd name="T20" fmla="*/ 63 w 85"/>
                <a:gd name="T21" fmla="*/ 22 h 36"/>
                <a:gd name="T22" fmla="*/ 77 w 85"/>
                <a:gd name="T23" fmla="*/ 10 h 36"/>
                <a:gd name="T24" fmla="*/ 79 w 85"/>
                <a:gd name="T25" fmla="*/ 10 h 36"/>
                <a:gd name="T26" fmla="*/ 85 w 85"/>
                <a:gd name="T27" fmla="*/ 5 h 36"/>
                <a:gd name="T28" fmla="*/ 79 w 85"/>
                <a:gd name="T29" fmla="*/ 0 h 36"/>
                <a:gd name="T30" fmla="*/ 74 w 85"/>
                <a:gd name="T31" fmla="*/ 5 h 36"/>
                <a:gd name="T32" fmla="*/ 74 w 85"/>
                <a:gd name="T33" fmla="*/ 7 h 36"/>
                <a:gd name="T34" fmla="*/ 61 w 85"/>
                <a:gd name="T35" fmla="*/ 19 h 36"/>
                <a:gd name="T36" fmla="*/ 58 w 85"/>
                <a:gd name="T37" fmla="*/ 18 h 36"/>
                <a:gd name="T38" fmla="*/ 55 w 85"/>
                <a:gd name="T39" fmla="*/ 19 h 36"/>
                <a:gd name="T40" fmla="*/ 42 w 85"/>
                <a:gd name="T41" fmla="*/ 8 h 36"/>
                <a:gd name="T42" fmla="*/ 42 w 85"/>
                <a:gd name="T43" fmla="*/ 6 h 36"/>
                <a:gd name="T44" fmla="*/ 37 w 85"/>
                <a:gd name="T45" fmla="*/ 1 h 36"/>
                <a:gd name="T46" fmla="*/ 32 w 85"/>
                <a:gd name="T47" fmla="*/ 6 h 36"/>
                <a:gd name="T48" fmla="*/ 32 w 85"/>
                <a:gd name="T49" fmla="*/ 8 h 36"/>
                <a:gd name="T50" fmla="*/ 8 w 85"/>
                <a:gd name="T51" fmla="*/ 27 h 36"/>
                <a:gd name="T52" fmla="*/ 5 w 85"/>
                <a:gd name="T53" fmla="*/ 26 h 36"/>
                <a:gd name="T54" fmla="*/ 0 w 85"/>
                <a:gd name="T55" fmla="*/ 31 h 36"/>
                <a:gd name="T56" fmla="*/ 5 w 85"/>
                <a:gd name="T57" fmla="*/ 36 h 36"/>
                <a:gd name="T58" fmla="*/ 5 w 85"/>
                <a:gd name="T59" fmla="*/ 36 h 36"/>
                <a:gd name="T60" fmla="*/ 5 w 85"/>
                <a:gd name="T6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36">
                  <a:moveTo>
                    <a:pt x="5" y="36"/>
                  </a:moveTo>
                  <a:cubicBezTo>
                    <a:pt x="8" y="36"/>
                    <a:pt x="11" y="34"/>
                    <a:pt x="11" y="31"/>
                  </a:cubicBezTo>
                  <a:cubicBezTo>
                    <a:pt x="11" y="31"/>
                    <a:pt x="10" y="30"/>
                    <a:pt x="10" y="30"/>
                  </a:cubicBezTo>
                  <a:cubicBezTo>
                    <a:pt x="17" y="24"/>
                    <a:pt x="29" y="15"/>
                    <a:pt x="34" y="11"/>
                  </a:cubicBezTo>
                  <a:cubicBezTo>
                    <a:pt x="35" y="11"/>
                    <a:pt x="36" y="12"/>
                    <a:pt x="37" y="12"/>
                  </a:cubicBezTo>
                  <a:cubicBezTo>
                    <a:pt x="38" y="12"/>
                    <a:pt x="39" y="11"/>
                    <a:pt x="40" y="11"/>
                  </a:cubicBezTo>
                  <a:cubicBezTo>
                    <a:pt x="43" y="14"/>
                    <a:pt x="49" y="19"/>
                    <a:pt x="53" y="22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6"/>
                    <a:pt x="56" y="29"/>
                    <a:pt x="58" y="29"/>
                  </a:cubicBezTo>
                  <a:cubicBezTo>
                    <a:pt x="61" y="29"/>
                    <a:pt x="64" y="26"/>
                    <a:pt x="64" y="23"/>
                  </a:cubicBezTo>
                  <a:cubicBezTo>
                    <a:pt x="64" y="23"/>
                    <a:pt x="64" y="22"/>
                    <a:pt x="63" y="2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8" y="10"/>
                    <a:pt x="78" y="10"/>
                    <a:pt x="79" y="10"/>
                  </a:cubicBezTo>
                  <a:cubicBezTo>
                    <a:pt x="82" y="10"/>
                    <a:pt x="85" y="8"/>
                    <a:pt x="85" y="5"/>
                  </a:cubicBezTo>
                  <a:cubicBezTo>
                    <a:pt x="85" y="2"/>
                    <a:pt x="82" y="0"/>
                    <a:pt x="79" y="0"/>
                  </a:cubicBezTo>
                  <a:cubicBezTo>
                    <a:pt x="76" y="0"/>
                    <a:pt x="74" y="2"/>
                    <a:pt x="74" y="5"/>
                  </a:cubicBezTo>
                  <a:cubicBezTo>
                    <a:pt x="74" y="6"/>
                    <a:pt x="74" y="6"/>
                    <a:pt x="74" y="7"/>
                  </a:cubicBezTo>
                  <a:cubicBezTo>
                    <a:pt x="71" y="10"/>
                    <a:pt x="65" y="16"/>
                    <a:pt x="61" y="19"/>
                  </a:cubicBezTo>
                  <a:cubicBezTo>
                    <a:pt x="60" y="18"/>
                    <a:pt x="59" y="18"/>
                    <a:pt x="58" y="18"/>
                  </a:cubicBezTo>
                  <a:cubicBezTo>
                    <a:pt x="57" y="18"/>
                    <a:pt x="56" y="19"/>
                    <a:pt x="55" y="19"/>
                  </a:cubicBezTo>
                  <a:cubicBezTo>
                    <a:pt x="52" y="16"/>
                    <a:pt x="46" y="12"/>
                    <a:pt x="42" y="8"/>
                  </a:cubicBezTo>
                  <a:cubicBezTo>
                    <a:pt x="42" y="8"/>
                    <a:pt x="42" y="7"/>
                    <a:pt x="42" y="6"/>
                  </a:cubicBezTo>
                  <a:cubicBezTo>
                    <a:pt x="42" y="3"/>
                    <a:pt x="40" y="1"/>
                    <a:pt x="37" y="1"/>
                  </a:cubicBezTo>
                  <a:cubicBezTo>
                    <a:pt x="34" y="1"/>
                    <a:pt x="32" y="3"/>
                    <a:pt x="32" y="6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2" y="26"/>
                    <a:pt x="0" y="28"/>
                    <a:pt x="0" y="31"/>
                  </a:cubicBezTo>
                  <a:cubicBezTo>
                    <a:pt x="0" y="34"/>
                    <a:pt x="2" y="36"/>
                    <a:pt x="5" y="36"/>
                  </a:cubicBezTo>
                  <a:close/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Group 4"/>
          <p:cNvGrpSpPr/>
          <p:nvPr/>
        </p:nvGrpSpPr>
        <p:grpSpPr>
          <a:xfrm>
            <a:off x="5033047" y="5787850"/>
            <a:ext cx="552451" cy="473075"/>
            <a:chOff x="5270500" y="4230687"/>
            <a:chExt cx="552451" cy="473075"/>
          </a:xfrm>
          <a:solidFill>
            <a:srgbClr val="83AC3F"/>
          </a:solidFill>
        </p:grpSpPr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484813" y="4230687"/>
              <a:ext cx="127000" cy="127000"/>
            </a:xfrm>
            <a:custGeom>
              <a:avLst/>
              <a:gdLst>
                <a:gd name="T0" fmla="*/ 34 w 34"/>
                <a:gd name="T1" fmla="*/ 17 h 34"/>
                <a:gd name="T2" fmla="*/ 17 w 34"/>
                <a:gd name="T3" fmla="*/ 34 h 34"/>
                <a:gd name="T4" fmla="*/ 0 w 34"/>
                <a:gd name="T5" fmla="*/ 17 h 34"/>
                <a:gd name="T6" fmla="*/ 17 w 34"/>
                <a:gd name="T7" fmla="*/ 0 h 34"/>
                <a:gd name="T8" fmla="*/ 34 w 34"/>
                <a:gd name="T9" fmla="*/ 17 h 34"/>
                <a:gd name="T10" fmla="*/ 34 w 34"/>
                <a:gd name="T11" fmla="*/ 17 h 34"/>
                <a:gd name="T12" fmla="*/ 34 w 3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26"/>
                    <a:pt x="26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  <a:moveTo>
                    <a:pt x="34" y="17"/>
                  </a:moveTo>
                  <a:cubicBezTo>
                    <a:pt x="34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5286375" y="4379912"/>
              <a:ext cx="528638" cy="323850"/>
            </a:xfrm>
            <a:custGeom>
              <a:avLst/>
              <a:gdLst>
                <a:gd name="T0" fmla="*/ 129 w 141"/>
                <a:gd name="T1" fmla="*/ 24 h 86"/>
                <a:gd name="T2" fmla="*/ 113 w 141"/>
                <a:gd name="T3" fmla="*/ 20 h 86"/>
                <a:gd name="T4" fmla="*/ 100 w 141"/>
                <a:gd name="T5" fmla="*/ 26 h 86"/>
                <a:gd name="T6" fmla="*/ 91 w 141"/>
                <a:gd name="T7" fmla="*/ 22 h 86"/>
                <a:gd name="T8" fmla="*/ 91 w 141"/>
                <a:gd name="T9" fmla="*/ 13 h 86"/>
                <a:gd name="T10" fmla="*/ 78 w 141"/>
                <a:gd name="T11" fmla="*/ 0 h 86"/>
                <a:gd name="T12" fmla="*/ 62 w 141"/>
                <a:gd name="T13" fmla="*/ 0 h 86"/>
                <a:gd name="T14" fmla="*/ 49 w 141"/>
                <a:gd name="T15" fmla="*/ 13 h 86"/>
                <a:gd name="T16" fmla="*/ 49 w 141"/>
                <a:gd name="T17" fmla="*/ 23 h 86"/>
                <a:gd name="T18" fmla="*/ 40 w 141"/>
                <a:gd name="T19" fmla="*/ 26 h 86"/>
                <a:gd name="T20" fmla="*/ 27 w 141"/>
                <a:gd name="T21" fmla="*/ 20 h 86"/>
                <a:gd name="T22" fmla="*/ 11 w 141"/>
                <a:gd name="T23" fmla="*/ 24 h 86"/>
                <a:gd name="T24" fmla="*/ 1 w 141"/>
                <a:gd name="T25" fmla="*/ 39 h 86"/>
                <a:gd name="T26" fmla="*/ 5 w 141"/>
                <a:gd name="T27" fmla="*/ 58 h 86"/>
                <a:gd name="T28" fmla="*/ 20 w 141"/>
                <a:gd name="T29" fmla="*/ 68 h 86"/>
                <a:gd name="T30" fmla="*/ 25 w 141"/>
                <a:gd name="T31" fmla="*/ 67 h 86"/>
                <a:gd name="T32" fmla="*/ 36 w 141"/>
                <a:gd name="T33" fmla="*/ 77 h 86"/>
                <a:gd name="T34" fmla="*/ 70 w 141"/>
                <a:gd name="T35" fmla="*/ 86 h 86"/>
                <a:gd name="T36" fmla="*/ 115 w 141"/>
                <a:gd name="T37" fmla="*/ 67 h 86"/>
                <a:gd name="T38" fmla="*/ 120 w 141"/>
                <a:gd name="T39" fmla="*/ 68 h 86"/>
                <a:gd name="T40" fmla="*/ 135 w 141"/>
                <a:gd name="T41" fmla="*/ 58 h 86"/>
                <a:gd name="T42" fmla="*/ 139 w 141"/>
                <a:gd name="T43" fmla="*/ 39 h 86"/>
                <a:gd name="T44" fmla="*/ 129 w 141"/>
                <a:gd name="T45" fmla="*/ 24 h 86"/>
                <a:gd name="T46" fmla="*/ 70 w 141"/>
                <a:gd name="T47" fmla="*/ 80 h 86"/>
                <a:gd name="T48" fmla="*/ 39 w 141"/>
                <a:gd name="T49" fmla="*/ 71 h 86"/>
                <a:gd name="T50" fmla="*/ 32 w 141"/>
                <a:gd name="T51" fmla="*/ 65 h 86"/>
                <a:gd name="T52" fmla="*/ 36 w 141"/>
                <a:gd name="T53" fmla="*/ 65 h 86"/>
                <a:gd name="T54" fmla="*/ 46 w 141"/>
                <a:gd name="T55" fmla="*/ 49 h 86"/>
                <a:gd name="T56" fmla="*/ 43 w 141"/>
                <a:gd name="T57" fmla="*/ 32 h 86"/>
                <a:gd name="T58" fmla="*/ 49 w 141"/>
                <a:gd name="T59" fmla="*/ 29 h 86"/>
                <a:gd name="T60" fmla="*/ 49 w 141"/>
                <a:gd name="T61" fmla="*/ 32 h 86"/>
                <a:gd name="T62" fmla="*/ 62 w 141"/>
                <a:gd name="T63" fmla="*/ 45 h 86"/>
                <a:gd name="T64" fmla="*/ 78 w 141"/>
                <a:gd name="T65" fmla="*/ 45 h 86"/>
                <a:gd name="T66" fmla="*/ 91 w 141"/>
                <a:gd name="T67" fmla="*/ 32 h 86"/>
                <a:gd name="T68" fmla="*/ 91 w 141"/>
                <a:gd name="T69" fmla="*/ 29 h 86"/>
                <a:gd name="T70" fmla="*/ 98 w 141"/>
                <a:gd name="T71" fmla="*/ 32 h 86"/>
                <a:gd name="T72" fmla="*/ 94 w 141"/>
                <a:gd name="T73" fmla="*/ 49 h 86"/>
                <a:gd name="T74" fmla="*/ 104 w 141"/>
                <a:gd name="T75" fmla="*/ 65 h 86"/>
                <a:gd name="T76" fmla="*/ 108 w 141"/>
                <a:gd name="T77" fmla="*/ 65 h 86"/>
                <a:gd name="T78" fmla="*/ 70 w 141"/>
                <a:gd name="T79" fmla="*/ 80 h 86"/>
                <a:gd name="T80" fmla="*/ 70 w 141"/>
                <a:gd name="T81" fmla="*/ 80 h 86"/>
                <a:gd name="T82" fmla="*/ 70 w 141"/>
                <a:gd name="T83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" h="86">
                  <a:moveTo>
                    <a:pt x="129" y="24"/>
                  </a:moveTo>
                  <a:cubicBezTo>
                    <a:pt x="113" y="20"/>
                    <a:pt x="113" y="20"/>
                    <a:pt x="113" y="20"/>
                  </a:cubicBezTo>
                  <a:cubicBezTo>
                    <a:pt x="108" y="19"/>
                    <a:pt x="103" y="22"/>
                    <a:pt x="100" y="26"/>
                  </a:cubicBezTo>
                  <a:cubicBezTo>
                    <a:pt x="97" y="25"/>
                    <a:pt x="94" y="23"/>
                    <a:pt x="91" y="22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6"/>
                    <a:pt x="85" y="0"/>
                    <a:pt x="7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6"/>
                    <a:pt x="49" y="1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6" y="24"/>
                    <a:pt x="43" y="25"/>
                    <a:pt x="40" y="26"/>
                  </a:cubicBezTo>
                  <a:cubicBezTo>
                    <a:pt x="38" y="22"/>
                    <a:pt x="32" y="19"/>
                    <a:pt x="27" y="2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25"/>
                    <a:pt x="0" y="32"/>
                    <a:pt x="1" y="3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65"/>
                    <a:pt x="14" y="69"/>
                    <a:pt x="20" y="68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8" y="70"/>
                    <a:pt x="31" y="74"/>
                    <a:pt x="36" y="77"/>
                  </a:cubicBezTo>
                  <a:cubicBezTo>
                    <a:pt x="45" y="83"/>
                    <a:pt x="57" y="86"/>
                    <a:pt x="70" y="86"/>
                  </a:cubicBezTo>
                  <a:cubicBezTo>
                    <a:pt x="90" y="86"/>
                    <a:pt x="107" y="78"/>
                    <a:pt x="115" y="67"/>
                  </a:cubicBezTo>
                  <a:cubicBezTo>
                    <a:pt x="120" y="68"/>
                    <a:pt x="120" y="68"/>
                    <a:pt x="120" y="68"/>
                  </a:cubicBezTo>
                  <a:cubicBezTo>
                    <a:pt x="127" y="69"/>
                    <a:pt x="134" y="65"/>
                    <a:pt x="135" y="58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41" y="32"/>
                    <a:pt x="136" y="25"/>
                    <a:pt x="129" y="24"/>
                  </a:cubicBezTo>
                  <a:close/>
                  <a:moveTo>
                    <a:pt x="70" y="80"/>
                  </a:moveTo>
                  <a:cubicBezTo>
                    <a:pt x="58" y="80"/>
                    <a:pt x="48" y="77"/>
                    <a:pt x="39" y="71"/>
                  </a:cubicBezTo>
                  <a:cubicBezTo>
                    <a:pt x="37" y="70"/>
                    <a:pt x="34" y="67"/>
                    <a:pt x="32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3" y="63"/>
                    <a:pt x="48" y="56"/>
                    <a:pt x="46" y="49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5" y="31"/>
                    <a:pt x="47" y="30"/>
                    <a:pt x="49" y="29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40"/>
                    <a:pt x="55" y="45"/>
                    <a:pt x="62" y="45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85" y="45"/>
                    <a:pt x="91" y="40"/>
                    <a:pt x="91" y="3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3" y="30"/>
                    <a:pt x="96" y="31"/>
                    <a:pt x="98" y="32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3" y="56"/>
                    <a:pt x="97" y="63"/>
                    <a:pt x="104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1" y="74"/>
                    <a:pt x="87" y="80"/>
                    <a:pt x="70" y="80"/>
                  </a:cubicBezTo>
                  <a:close/>
                  <a:moveTo>
                    <a:pt x="70" y="80"/>
                  </a:moveTo>
                  <a:cubicBezTo>
                    <a:pt x="70" y="80"/>
                    <a:pt x="70" y="80"/>
                    <a:pt x="70" y="8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40"/>
            <p:cNvSpPr>
              <a:spLocks noEditPoints="1"/>
            </p:cNvSpPr>
            <p:nvPr/>
          </p:nvSpPr>
          <p:spPr bwMode="auto">
            <a:xfrm>
              <a:off x="5694363" y="4313237"/>
              <a:ext cx="128588" cy="127000"/>
            </a:xfrm>
            <a:custGeom>
              <a:avLst/>
              <a:gdLst>
                <a:gd name="T0" fmla="*/ 34 w 34"/>
                <a:gd name="T1" fmla="*/ 17 h 34"/>
                <a:gd name="T2" fmla="*/ 17 w 34"/>
                <a:gd name="T3" fmla="*/ 34 h 34"/>
                <a:gd name="T4" fmla="*/ 0 w 34"/>
                <a:gd name="T5" fmla="*/ 17 h 34"/>
                <a:gd name="T6" fmla="*/ 17 w 34"/>
                <a:gd name="T7" fmla="*/ 0 h 34"/>
                <a:gd name="T8" fmla="*/ 34 w 34"/>
                <a:gd name="T9" fmla="*/ 17 h 34"/>
                <a:gd name="T10" fmla="*/ 34 w 34"/>
                <a:gd name="T11" fmla="*/ 17 h 34"/>
                <a:gd name="T12" fmla="*/ 34 w 3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4" y="27"/>
                    <a:pt x="26" y="34"/>
                    <a:pt x="17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  <a:moveTo>
                    <a:pt x="34" y="17"/>
                  </a:moveTo>
                  <a:cubicBezTo>
                    <a:pt x="34" y="17"/>
                    <a:pt x="34" y="17"/>
                    <a:pt x="34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270500" y="4308475"/>
              <a:ext cx="139700" cy="139700"/>
            </a:xfrm>
            <a:custGeom>
              <a:avLst/>
              <a:gdLst>
                <a:gd name="T0" fmla="*/ 22 w 37"/>
                <a:gd name="T1" fmla="*/ 35 h 37"/>
                <a:gd name="T2" fmla="*/ 35 w 37"/>
                <a:gd name="T3" fmla="*/ 15 h 37"/>
                <a:gd name="T4" fmla="*/ 15 w 37"/>
                <a:gd name="T5" fmla="*/ 2 h 37"/>
                <a:gd name="T6" fmla="*/ 2 w 37"/>
                <a:gd name="T7" fmla="*/ 22 h 37"/>
                <a:gd name="T8" fmla="*/ 22 w 37"/>
                <a:gd name="T9" fmla="*/ 35 h 37"/>
                <a:gd name="T10" fmla="*/ 22 w 37"/>
                <a:gd name="T11" fmla="*/ 35 h 37"/>
                <a:gd name="T12" fmla="*/ 22 w 37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22" y="35"/>
                  </a:moveTo>
                  <a:cubicBezTo>
                    <a:pt x="31" y="33"/>
                    <a:pt x="37" y="24"/>
                    <a:pt x="35" y="15"/>
                  </a:cubicBezTo>
                  <a:cubicBezTo>
                    <a:pt x="33" y="6"/>
                    <a:pt x="24" y="0"/>
                    <a:pt x="15" y="2"/>
                  </a:cubicBezTo>
                  <a:cubicBezTo>
                    <a:pt x="6" y="4"/>
                    <a:pt x="0" y="13"/>
                    <a:pt x="2" y="22"/>
                  </a:cubicBezTo>
                  <a:cubicBezTo>
                    <a:pt x="4" y="31"/>
                    <a:pt x="13" y="37"/>
                    <a:pt x="22" y="35"/>
                  </a:cubicBezTo>
                  <a:close/>
                  <a:moveTo>
                    <a:pt x="22" y="35"/>
                  </a:moveTo>
                  <a:cubicBezTo>
                    <a:pt x="22" y="35"/>
                    <a:pt x="22" y="35"/>
                    <a:pt x="22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" name="Freeform 42"/>
          <p:cNvSpPr>
            <a:spLocks noEditPoints="1"/>
          </p:cNvSpPr>
          <p:nvPr/>
        </p:nvSpPr>
        <p:spPr bwMode="auto">
          <a:xfrm>
            <a:off x="8430297" y="5779913"/>
            <a:ext cx="371475" cy="503238"/>
          </a:xfrm>
          <a:custGeom>
            <a:avLst/>
            <a:gdLst>
              <a:gd name="T0" fmla="*/ 99 w 99"/>
              <a:gd name="T1" fmla="*/ 46 h 134"/>
              <a:gd name="T2" fmla="*/ 49 w 99"/>
              <a:gd name="T3" fmla="*/ 3 h 134"/>
              <a:gd name="T4" fmla="*/ 10 w 99"/>
              <a:gd name="T5" fmla="*/ 34 h 134"/>
              <a:gd name="T6" fmla="*/ 8 w 99"/>
              <a:gd name="T7" fmla="*/ 58 h 134"/>
              <a:gd name="T8" fmla="*/ 12 w 99"/>
              <a:gd name="T9" fmla="*/ 64 h 134"/>
              <a:gd name="T10" fmla="*/ 1 w 99"/>
              <a:gd name="T11" fmla="*/ 86 h 134"/>
              <a:gd name="T12" fmla="*/ 12 w 99"/>
              <a:gd name="T13" fmla="*/ 90 h 134"/>
              <a:gd name="T14" fmla="*/ 12 w 99"/>
              <a:gd name="T15" fmla="*/ 104 h 134"/>
              <a:gd name="T16" fmla="*/ 29 w 99"/>
              <a:gd name="T17" fmla="*/ 117 h 134"/>
              <a:gd name="T18" fmla="*/ 38 w 99"/>
              <a:gd name="T19" fmla="*/ 116 h 134"/>
              <a:gd name="T20" fmla="*/ 40 w 99"/>
              <a:gd name="T21" fmla="*/ 134 h 134"/>
              <a:gd name="T22" fmla="*/ 92 w 99"/>
              <a:gd name="T23" fmla="*/ 134 h 134"/>
              <a:gd name="T24" fmla="*/ 84 w 99"/>
              <a:gd name="T25" fmla="*/ 95 h 134"/>
              <a:gd name="T26" fmla="*/ 99 w 99"/>
              <a:gd name="T27" fmla="*/ 46 h 134"/>
              <a:gd name="T28" fmla="*/ 42 w 99"/>
              <a:gd name="T29" fmla="*/ 62 h 134"/>
              <a:gd name="T30" fmla="*/ 60 w 99"/>
              <a:gd name="T31" fmla="*/ 41 h 134"/>
              <a:gd name="T32" fmla="*/ 23 w 99"/>
              <a:gd name="T33" fmla="*/ 41 h 134"/>
              <a:gd name="T34" fmla="*/ 65 w 99"/>
              <a:gd name="T35" fmla="*/ 14 h 134"/>
              <a:gd name="T36" fmla="*/ 48 w 99"/>
              <a:gd name="T37" fmla="*/ 33 h 134"/>
              <a:gd name="T38" fmla="*/ 84 w 99"/>
              <a:gd name="T39" fmla="*/ 33 h 134"/>
              <a:gd name="T40" fmla="*/ 42 w 99"/>
              <a:gd name="T41" fmla="*/ 62 h 134"/>
              <a:gd name="T42" fmla="*/ 42 w 99"/>
              <a:gd name="T43" fmla="*/ 62 h 134"/>
              <a:gd name="T44" fmla="*/ 42 w 99"/>
              <a:gd name="T45" fmla="*/ 6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9" h="134">
                <a:moveTo>
                  <a:pt x="99" y="46"/>
                </a:moveTo>
                <a:cubicBezTo>
                  <a:pt x="99" y="9"/>
                  <a:pt x="70" y="0"/>
                  <a:pt x="49" y="3"/>
                </a:cubicBezTo>
                <a:cubicBezTo>
                  <a:pt x="28" y="5"/>
                  <a:pt x="10" y="15"/>
                  <a:pt x="10" y="34"/>
                </a:cubicBezTo>
                <a:cubicBezTo>
                  <a:pt x="10" y="52"/>
                  <a:pt x="8" y="58"/>
                  <a:pt x="8" y="58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0" y="83"/>
                  <a:pt x="1" y="86"/>
                </a:cubicBezTo>
                <a:cubicBezTo>
                  <a:pt x="2" y="88"/>
                  <a:pt x="12" y="90"/>
                  <a:pt x="12" y="90"/>
                </a:cubicBezTo>
                <a:cubicBezTo>
                  <a:pt x="12" y="90"/>
                  <a:pt x="13" y="91"/>
                  <a:pt x="12" y="104"/>
                </a:cubicBezTo>
                <a:cubicBezTo>
                  <a:pt x="11" y="118"/>
                  <a:pt x="22" y="119"/>
                  <a:pt x="29" y="117"/>
                </a:cubicBezTo>
                <a:cubicBezTo>
                  <a:pt x="33" y="117"/>
                  <a:pt x="35" y="116"/>
                  <a:pt x="38" y="116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4" y="95"/>
                  <a:pt x="84" y="95"/>
                  <a:pt x="84" y="95"/>
                </a:cubicBezTo>
                <a:cubicBezTo>
                  <a:pt x="87" y="82"/>
                  <a:pt x="99" y="75"/>
                  <a:pt x="99" y="46"/>
                </a:cubicBezTo>
                <a:close/>
                <a:moveTo>
                  <a:pt x="42" y="62"/>
                </a:moveTo>
                <a:cubicBezTo>
                  <a:pt x="60" y="41"/>
                  <a:pt x="60" y="41"/>
                  <a:pt x="60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65" y="14"/>
                  <a:pt x="65" y="14"/>
                  <a:pt x="65" y="14"/>
                </a:cubicBezTo>
                <a:cubicBezTo>
                  <a:pt x="48" y="33"/>
                  <a:pt x="48" y="33"/>
                  <a:pt x="48" y="33"/>
                </a:cubicBezTo>
                <a:cubicBezTo>
                  <a:pt x="84" y="33"/>
                  <a:pt x="84" y="33"/>
                  <a:pt x="84" y="33"/>
                </a:cubicBezTo>
                <a:lnTo>
                  <a:pt x="42" y="62"/>
                </a:lnTo>
                <a:close/>
                <a:moveTo>
                  <a:pt x="42" y="62"/>
                </a:moveTo>
                <a:cubicBezTo>
                  <a:pt x="42" y="62"/>
                  <a:pt x="42" y="62"/>
                  <a:pt x="42" y="62"/>
                </a:cubicBezTo>
              </a:path>
            </a:pathLst>
          </a:custGeom>
          <a:solidFill>
            <a:srgbClr val="B0252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7" name="Group 3"/>
          <p:cNvGrpSpPr/>
          <p:nvPr/>
        </p:nvGrpSpPr>
        <p:grpSpPr>
          <a:xfrm>
            <a:off x="3448722" y="4552775"/>
            <a:ext cx="428626" cy="438151"/>
            <a:chOff x="3686175" y="2995612"/>
            <a:chExt cx="428626" cy="438151"/>
          </a:xfrm>
          <a:solidFill>
            <a:srgbClr val="2E9273"/>
          </a:solidFill>
        </p:grpSpPr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3979863" y="2995612"/>
              <a:ext cx="134938" cy="123825"/>
            </a:xfrm>
            <a:custGeom>
              <a:avLst/>
              <a:gdLst>
                <a:gd name="T0" fmla="*/ 26 w 36"/>
                <a:gd name="T1" fmla="*/ 6 h 33"/>
                <a:gd name="T2" fmla="*/ 0 w 36"/>
                <a:gd name="T3" fmla="*/ 10 h 33"/>
                <a:gd name="T4" fmla="*/ 30 w 36"/>
                <a:gd name="T5" fmla="*/ 33 h 33"/>
                <a:gd name="T6" fmla="*/ 26 w 36"/>
                <a:gd name="T7" fmla="*/ 6 h 33"/>
                <a:gd name="T8" fmla="*/ 26 w 36"/>
                <a:gd name="T9" fmla="*/ 6 h 33"/>
                <a:gd name="T10" fmla="*/ 26 w 36"/>
                <a:gd name="T11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3">
                  <a:moveTo>
                    <a:pt x="26" y="6"/>
                  </a:moveTo>
                  <a:cubicBezTo>
                    <a:pt x="18" y="0"/>
                    <a:pt x="6" y="2"/>
                    <a:pt x="0" y="10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6" y="24"/>
                    <a:pt x="34" y="13"/>
                    <a:pt x="26" y="6"/>
                  </a:cubicBezTo>
                  <a:close/>
                  <a:moveTo>
                    <a:pt x="26" y="6"/>
                  </a:moveTo>
                  <a:cubicBezTo>
                    <a:pt x="26" y="6"/>
                    <a:pt x="26" y="6"/>
                    <a:pt x="26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3686175" y="2995612"/>
              <a:ext cx="134938" cy="123825"/>
            </a:xfrm>
            <a:custGeom>
              <a:avLst/>
              <a:gdLst>
                <a:gd name="T0" fmla="*/ 10 w 36"/>
                <a:gd name="T1" fmla="*/ 6 h 33"/>
                <a:gd name="T2" fmla="*/ 7 w 36"/>
                <a:gd name="T3" fmla="*/ 33 h 33"/>
                <a:gd name="T4" fmla="*/ 36 w 36"/>
                <a:gd name="T5" fmla="*/ 10 h 33"/>
                <a:gd name="T6" fmla="*/ 10 w 36"/>
                <a:gd name="T7" fmla="*/ 6 h 33"/>
                <a:gd name="T8" fmla="*/ 10 w 36"/>
                <a:gd name="T9" fmla="*/ 6 h 33"/>
                <a:gd name="T10" fmla="*/ 10 w 36"/>
                <a:gd name="T11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3">
                  <a:moveTo>
                    <a:pt x="10" y="6"/>
                  </a:moveTo>
                  <a:cubicBezTo>
                    <a:pt x="2" y="13"/>
                    <a:pt x="0" y="24"/>
                    <a:pt x="7" y="33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0" y="2"/>
                    <a:pt x="18" y="0"/>
                    <a:pt x="10" y="6"/>
                  </a:cubicBezTo>
                  <a:close/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3713163" y="3044825"/>
              <a:ext cx="379413" cy="377825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0 h 101"/>
                <a:gd name="T4" fmla="*/ 51 w 101"/>
                <a:gd name="T5" fmla="*/ 101 h 101"/>
                <a:gd name="T6" fmla="*/ 101 w 101"/>
                <a:gd name="T7" fmla="*/ 50 h 101"/>
                <a:gd name="T8" fmla="*/ 51 w 101"/>
                <a:gd name="T9" fmla="*/ 0 h 101"/>
                <a:gd name="T10" fmla="*/ 51 w 101"/>
                <a:gd name="T11" fmla="*/ 57 h 101"/>
                <a:gd name="T12" fmla="*/ 49 w 101"/>
                <a:gd name="T13" fmla="*/ 56 h 101"/>
                <a:gd name="T14" fmla="*/ 23 w 101"/>
                <a:gd name="T15" fmla="*/ 71 h 101"/>
                <a:gd name="T16" fmla="*/ 45 w 101"/>
                <a:gd name="T17" fmla="*/ 53 h 101"/>
                <a:gd name="T18" fmla="*/ 44 w 101"/>
                <a:gd name="T19" fmla="*/ 50 h 101"/>
                <a:gd name="T20" fmla="*/ 49 w 101"/>
                <a:gd name="T21" fmla="*/ 44 h 101"/>
                <a:gd name="T22" fmla="*/ 53 w 101"/>
                <a:gd name="T23" fmla="*/ 10 h 101"/>
                <a:gd name="T24" fmla="*/ 55 w 101"/>
                <a:gd name="T25" fmla="*/ 45 h 101"/>
                <a:gd name="T26" fmla="*/ 57 w 101"/>
                <a:gd name="T27" fmla="*/ 50 h 101"/>
                <a:gd name="T28" fmla="*/ 51 w 101"/>
                <a:gd name="T29" fmla="*/ 57 h 101"/>
                <a:gd name="T30" fmla="*/ 51 w 101"/>
                <a:gd name="T31" fmla="*/ 57 h 101"/>
                <a:gd name="T32" fmla="*/ 51 w 101"/>
                <a:gd name="T33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79" y="101"/>
                    <a:pt x="101" y="78"/>
                    <a:pt x="101" y="50"/>
                  </a:cubicBezTo>
                  <a:cubicBezTo>
                    <a:pt x="101" y="22"/>
                    <a:pt x="79" y="0"/>
                    <a:pt x="51" y="0"/>
                  </a:cubicBezTo>
                  <a:close/>
                  <a:moveTo>
                    <a:pt x="51" y="57"/>
                  </a:moveTo>
                  <a:cubicBezTo>
                    <a:pt x="50" y="57"/>
                    <a:pt x="49" y="57"/>
                    <a:pt x="49" y="56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2"/>
                    <a:pt x="44" y="51"/>
                    <a:pt x="44" y="50"/>
                  </a:cubicBezTo>
                  <a:cubicBezTo>
                    <a:pt x="44" y="47"/>
                    <a:pt x="46" y="45"/>
                    <a:pt x="49" y="44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6" y="47"/>
                    <a:pt x="57" y="48"/>
                    <a:pt x="57" y="50"/>
                  </a:cubicBezTo>
                  <a:cubicBezTo>
                    <a:pt x="57" y="54"/>
                    <a:pt x="54" y="57"/>
                    <a:pt x="51" y="57"/>
                  </a:cubicBezTo>
                  <a:close/>
                  <a:moveTo>
                    <a:pt x="51" y="57"/>
                  </a:moveTo>
                  <a:cubicBezTo>
                    <a:pt x="51" y="57"/>
                    <a:pt x="51" y="57"/>
                    <a:pt x="51" y="5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4013200" y="3378200"/>
              <a:ext cx="63500" cy="55563"/>
            </a:xfrm>
            <a:custGeom>
              <a:avLst/>
              <a:gdLst>
                <a:gd name="T0" fmla="*/ 0 w 17"/>
                <a:gd name="T1" fmla="*/ 7 h 15"/>
                <a:gd name="T2" fmla="*/ 5 w 17"/>
                <a:gd name="T3" fmla="*/ 15 h 15"/>
                <a:gd name="T4" fmla="*/ 17 w 17"/>
                <a:gd name="T5" fmla="*/ 15 h 15"/>
                <a:gd name="T6" fmla="*/ 8 w 17"/>
                <a:gd name="T7" fmla="*/ 0 h 15"/>
                <a:gd name="T8" fmla="*/ 0 w 17"/>
                <a:gd name="T9" fmla="*/ 7 h 15"/>
                <a:gd name="T10" fmla="*/ 0 w 17"/>
                <a:gd name="T11" fmla="*/ 7 h 15"/>
                <a:gd name="T12" fmla="*/ 0 w 17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0" y="7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5"/>
                    <a:pt x="0" y="7"/>
                  </a:cubicBezTo>
                  <a:close/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3727450" y="3378200"/>
              <a:ext cx="60325" cy="55563"/>
            </a:xfrm>
            <a:custGeom>
              <a:avLst/>
              <a:gdLst>
                <a:gd name="T0" fmla="*/ 0 w 16"/>
                <a:gd name="T1" fmla="*/ 15 h 15"/>
                <a:gd name="T2" fmla="*/ 12 w 16"/>
                <a:gd name="T3" fmla="*/ 15 h 15"/>
                <a:gd name="T4" fmla="*/ 16 w 16"/>
                <a:gd name="T5" fmla="*/ 6 h 15"/>
                <a:gd name="T6" fmla="*/ 8 w 16"/>
                <a:gd name="T7" fmla="*/ 0 h 15"/>
                <a:gd name="T8" fmla="*/ 0 w 16"/>
                <a:gd name="T9" fmla="*/ 15 h 15"/>
                <a:gd name="T10" fmla="*/ 0 w 16"/>
                <a:gd name="T11" fmla="*/ 15 h 15"/>
                <a:gd name="T12" fmla="*/ 0 w 1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">
                  <a:moveTo>
                    <a:pt x="0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4"/>
                    <a:pt x="11" y="2"/>
                    <a:pt x="8" y="0"/>
                  </a:cubicBezTo>
                  <a:lnTo>
                    <a:pt x="0" y="15"/>
                  </a:lnTo>
                  <a:close/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Group 1"/>
          <p:cNvGrpSpPr/>
          <p:nvPr/>
        </p:nvGrpSpPr>
        <p:grpSpPr>
          <a:xfrm>
            <a:off x="6738022" y="4522613"/>
            <a:ext cx="460376" cy="476250"/>
            <a:chOff x="6975475" y="2965450"/>
            <a:chExt cx="460376" cy="476250"/>
          </a:xfrm>
          <a:solidFill>
            <a:srgbClr val="EE852A"/>
          </a:solidFill>
        </p:grpSpPr>
        <p:sp>
          <p:nvSpPr>
            <p:cNvPr id="65" name="Freeform 48"/>
            <p:cNvSpPr>
              <a:spLocks noEditPoints="1"/>
            </p:cNvSpPr>
            <p:nvPr/>
          </p:nvSpPr>
          <p:spPr bwMode="auto">
            <a:xfrm>
              <a:off x="7294563" y="3086100"/>
              <a:ext cx="141288" cy="138113"/>
            </a:xfrm>
            <a:custGeom>
              <a:avLst/>
              <a:gdLst>
                <a:gd name="T0" fmla="*/ 33 w 38"/>
                <a:gd name="T1" fmla="*/ 8 h 37"/>
                <a:gd name="T2" fmla="*/ 31 w 38"/>
                <a:gd name="T3" fmla="*/ 9 h 37"/>
                <a:gd name="T4" fmla="*/ 28 w 38"/>
                <a:gd name="T5" fmla="*/ 6 h 37"/>
                <a:gd name="T6" fmla="*/ 29 w 38"/>
                <a:gd name="T7" fmla="*/ 4 h 37"/>
                <a:gd name="T8" fmla="*/ 28 w 38"/>
                <a:gd name="T9" fmla="*/ 2 h 37"/>
                <a:gd name="T10" fmla="*/ 24 w 38"/>
                <a:gd name="T11" fmla="*/ 0 h 37"/>
                <a:gd name="T12" fmla="*/ 22 w 38"/>
                <a:gd name="T13" fmla="*/ 1 h 37"/>
                <a:gd name="T14" fmla="*/ 21 w 38"/>
                <a:gd name="T15" fmla="*/ 3 h 37"/>
                <a:gd name="T16" fmla="*/ 17 w 38"/>
                <a:gd name="T17" fmla="*/ 3 h 37"/>
                <a:gd name="T18" fmla="*/ 15 w 38"/>
                <a:gd name="T19" fmla="*/ 1 h 37"/>
                <a:gd name="T20" fmla="*/ 13 w 38"/>
                <a:gd name="T21" fmla="*/ 0 h 37"/>
                <a:gd name="T22" fmla="*/ 9 w 38"/>
                <a:gd name="T23" fmla="*/ 2 h 37"/>
                <a:gd name="T24" fmla="*/ 8 w 38"/>
                <a:gd name="T25" fmla="*/ 4 h 37"/>
                <a:gd name="T26" fmla="*/ 9 w 38"/>
                <a:gd name="T27" fmla="*/ 6 h 37"/>
                <a:gd name="T28" fmla="*/ 6 w 38"/>
                <a:gd name="T29" fmla="*/ 9 h 37"/>
                <a:gd name="T30" fmla="*/ 4 w 38"/>
                <a:gd name="T31" fmla="*/ 8 h 37"/>
                <a:gd name="T32" fmla="*/ 2 w 38"/>
                <a:gd name="T33" fmla="*/ 9 h 37"/>
                <a:gd name="T34" fmla="*/ 0 w 38"/>
                <a:gd name="T35" fmla="*/ 13 h 37"/>
                <a:gd name="T36" fmla="*/ 1 w 38"/>
                <a:gd name="T37" fmla="*/ 15 h 37"/>
                <a:gd name="T38" fmla="*/ 4 w 38"/>
                <a:gd name="T39" fmla="*/ 16 h 37"/>
                <a:gd name="T40" fmla="*/ 4 w 38"/>
                <a:gd name="T41" fmla="*/ 21 h 37"/>
                <a:gd name="T42" fmla="*/ 1 w 38"/>
                <a:gd name="T43" fmla="*/ 22 h 37"/>
                <a:gd name="T44" fmla="*/ 0 w 38"/>
                <a:gd name="T45" fmla="*/ 24 h 37"/>
                <a:gd name="T46" fmla="*/ 2 w 38"/>
                <a:gd name="T47" fmla="*/ 28 h 37"/>
                <a:gd name="T48" fmla="*/ 4 w 38"/>
                <a:gd name="T49" fmla="*/ 29 h 37"/>
                <a:gd name="T50" fmla="*/ 6 w 38"/>
                <a:gd name="T51" fmla="*/ 28 h 37"/>
                <a:gd name="T52" fmla="*/ 9 w 38"/>
                <a:gd name="T53" fmla="*/ 31 h 37"/>
                <a:gd name="T54" fmla="*/ 8 w 38"/>
                <a:gd name="T55" fmla="*/ 33 h 37"/>
                <a:gd name="T56" fmla="*/ 9 w 38"/>
                <a:gd name="T57" fmla="*/ 35 h 37"/>
                <a:gd name="T58" fmla="*/ 13 w 38"/>
                <a:gd name="T59" fmla="*/ 37 h 37"/>
                <a:gd name="T60" fmla="*/ 15 w 38"/>
                <a:gd name="T61" fmla="*/ 36 h 37"/>
                <a:gd name="T62" fmla="*/ 17 w 38"/>
                <a:gd name="T63" fmla="*/ 34 h 37"/>
                <a:gd name="T64" fmla="*/ 21 w 38"/>
                <a:gd name="T65" fmla="*/ 34 h 37"/>
                <a:gd name="T66" fmla="*/ 22 w 38"/>
                <a:gd name="T67" fmla="*/ 36 h 37"/>
                <a:gd name="T68" fmla="*/ 24 w 38"/>
                <a:gd name="T69" fmla="*/ 37 h 37"/>
                <a:gd name="T70" fmla="*/ 28 w 38"/>
                <a:gd name="T71" fmla="*/ 35 h 37"/>
                <a:gd name="T72" fmla="*/ 29 w 38"/>
                <a:gd name="T73" fmla="*/ 33 h 37"/>
                <a:gd name="T74" fmla="*/ 28 w 38"/>
                <a:gd name="T75" fmla="*/ 31 h 37"/>
                <a:gd name="T76" fmla="*/ 31 w 38"/>
                <a:gd name="T77" fmla="*/ 28 h 37"/>
                <a:gd name="T78" fmla="*/ 33 w 38"/>
                <a:gd name="T79" fmla="*/ 29 h 37"/>
                <a:gd name="T80" fmla="*/ 35 w 38"/>
                <a:gd name="T81" fmla="*/ 28 h 37"/>
                <a:gd name="T82" fmla="*/ 37 w 38"/>
                <a:gd name="T83" fmla="*/ 24 h 37"/>
                <a:gd name="T84" fmla="*/ 36 w 38"/>
                <a:gd name="T85" fmla="*/ 22 h 37"/>
                <a:gd name="T86" fmla="*/ 34 w 38"/>
                <a:gd name="T87" fmla="*/ 21 h 37"/>
                <a:gd name="T88" fmla="*/ 34 w 38"/>
                <a:gd name="T89" fmla="*/ 16 h 37"/>
                <a:gd name="T90" fmla="*/ 36 w 38"/>
                <a:gd name="T91" fmla="*/ 15 h 37"/>
                <a:gd name="T92" fmla="*/ 37 w 38"/>
                <a:gd name="T93" fmla="*/ 13 h 37"/>
                <a:gd name="T94" fmla="*/ 35 w 38"/>
                <a:gd name="T95" fmla="*/ 9 h 37"/>
                <a:gd name="T96" fmla="*/ 33 w 38"/>
                <a:gd name="T97" fmla="*/ 8 h 37"/>
                <a:gd name="T98" fmla="*/ 22 w 38"/>
                <a:gd name="T99" fmla="*/ 25 h 37"/>
                <a:gd name="T100" fmla="*/ 12 w 38"/>
                <a:gd name="T101" fmla="*/ 21 h 37"/>
                <a:gd name="T102" fmla="*/ 16 w 38"/>
                <a:gd name="T103" fmla="*/ 11 h 37"/>
                <a:gd name="T104" fmla="*/ 26 w 38"/>
                <a:gd name="T105" fmla="*/ 15 h 37"/>
                <a:gd name="T106" fmla="*/ 22 w 38"/>
                <a:gd name="T107" fmla="*/ 25 h 37"/>
                <a:gd name="T108" fmla="*/ 22 w 38"/>
                <a:gd name="T109" fmla="*/ 25 h 37"/>
                <a:gd name="T110" fmla="*/ 22 w 38"/>
                <a:gd name="T111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7">
                  <a:moveTo>
                    <a:pt x="33" y="8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3"/>
                    <a:pt x="8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7" y="8"/>
                    <a:pt x="6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8"/>
                    <a:pt x="3" y="19"/>
                    <a:pt x="4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3" y="29"/>
                    <a:pt x="4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9"/>
                    <a:pt x="8" y="30"/>
                    <a:pt x="9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4"/>
                    <a:pt x="8" y="35"/>
                    <a:pt x="9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7"/>
                    <a:pt x="15" y="37"/>
                    <a:pt x="15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9" y="34"/>
                    <a:pt x="21" y="3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3" y="37"/>
                    <a:pt x="24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0"/>
                    <a:pt x="30" y="29"/>
                    <a:pt x="31" y="2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5" y="29"/>
                    <a:pt x="35" y="28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3"/>
                    <a:pt x="37" y="22"/>
                    <a:pt x="36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19"/>
                    <a:pt x="34" y="18"/>
                    <a:pt x="34" y="16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5"/>
                    <a:pt x="38" y="14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8"/>
                    <a:pt x="34" y="8"/>
                    <a:pt x="33" y="8"/>
                  </a:cubicBezTo>
                  <a:close/>
                  <a:moveTo>
                    <a:pt x="22" y="25"/>
                  </a:moveTo>
                  <a:cubicBezTo>
                    <a:pt x="18" y="27"/>
                    <a:pt x="13" y="25"/>
                    <a:pt x="12" y="21"/>
                  </a:cubicBezTo>
                  <a:cubicBezTo>
                    <a:pt x="10" y="17"/>
                    <a:pt x="12" y="13"/>
                    <a:pt x="16" y="11"/>
                  </a:cubicBezTo>
                  <a:cubicBezTo>
                    <a:pt x="20" y="10"/>
                    <a:pt x="24" y="12"/>
                    <a:pt x="26" y="15"/>
                  </a:cubicBezTo>
                  <a:cubicBezTo>
                    <a:pt x="27" y="19"/>
                    <a:pt x="26" y="24"/>
                    <a:pt x="22" y="25"/>
                  </a:cubicBezTo>
                  <a:close/>
                  <a:moveTo>
                    <a:pt x="22" y="25"/>
                  </a:moveTo>
                  <a:cubicBezTo>
                    <a:pt x="22" y="25"/>
                    <a:pt x="22" y="25"/>
                    <a:pt x="22" y="2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49"/>
            <p:cNvSpPr>
              <a:spLocks noEditPoints="1"/>
            </p:cNvSpPr>
            <p:nvPr/>
          </p:nvSpPr>
          <p:spPr bwMode="auto">
            <a:xfrm>
              <a:off x="7113588" y="2965450"/>
              <a:ext cx="258763" cy="476250"/>
            </a:xfrm>
            <a:custGeom>
              <a:avLst/>
              <a:gdLst>
                <a:gd name="T0" fmla="*/ 63 w 69"/>
                <a:gd name="T1" fmla="*/ 73 h 127"/>
                <a:gd name="T2" fmla="*/ 63 w 69"/>
                <a:gd name="T3" fmla="*/ 107 h 127"/>
                <a:gd name="T4" fmla="*/ 7 w 69"/>
                <a:gd name="T5" fmla="*/ 107 h 127"/>
                <a:gd name="T6" fmla="*/ 7 w 69"/>
                <a:gd name="T7" fmla="*/ 21 h 127"/>
                <a:gd name="T8" fmla="*/ 63 w 69"/>
                <a:gd name="T9" fmla="*/ 21 h 127"/>
                <a:gd name="T10" fmla="*/ 63 w 69"/>
                <a:gd name="T11" fmla="*/ 28 h 127"/>
                <a:gd name="T12" fmla="*/ 69 w 69"/>
                <a:gd name="T13" fmla="*/ 28 h 127"/>
                <a:gd name="T14" fmla="*/ 69 w 69"/>
                <a:gd name="T15" fmla="*/ 10 h 127"/>
                <a:gd name="T16" fmla="*/ 59 w 69"/>
                <a:gd name="T17" fmla="*/ 0 h 127"/>
                <a:gd name="T18" fmla="*/ 11 w 69"/>
                <a:gd name="T19" fmla="*/ 0 h 127"/>
                <a:gd name="T20" fmla="*/ 0 w 69"/>
                <a:gd name="T21" fmla="*/ 10 h 127"/>
                <a:gd name="T22" fmla="*/ 0 w 69"/>
                <a:gd name="T23" fmla="*/ 117 h 127"/>
                <a:gd name="T24" fmla="*/ 11 w 69"/>
                <a:gd name="T25" fmla="*/ 127 h 127"/>
                <a:gd name="T26" fmla="*/ 59 w 69"/>
                <a:gd name="T27" fmla="*/ 127 h 127"/>
                <a:gd name="T28" fmla="*/ 69 w 69"/>
                <a:gd name="T29" fmla="*/ 117 h 127"/>
                <a:gd name="T30" fmla="*/ 69 w 69"/>
                <a:gd name="T31" fmla="*/ 73 h 127"/>
                <a:gd name="T32" fmla="*/ 63 w 69"/>
                <a:gd name="T33" fmla="*/ 73 h 127"/>
                <a:gd name="T34" fmla="*/ 30 w 69"/>
                <a:gd name="T35" fmla="*/ 11 h 127"/>
                <a:gd name="T36" fmla="*/ 40 w 69"/>
                <a:gd name="T37" fmla="*/ 11 h 127"/>
                <a:gd name="T38" fmla="*/ 41 w 69"/>
                <a:gd name="T39" fmla="*/ 13 h 127"/>
                <a:gd name="T40" fmla="*/ 40 w 69"/>
                <a:gd name="T41" fmla="*/ 14 h 127"/>
                <a:gd name="T42" fmla="*/ 30 w 69"/>
                <a:gd name="T43" fmla="*/ 14 h 127"/>
                <a:gd name="T44" fmla="*/ 28 w 69"/>
                <a:gd name="T45" fmla="*/ 13 h 127"/>
                <a:gd name="T46" fmla="*/ 30 w 69"/>
                <a:gd name="T47" fmla="*/ 11 h 127"/>
                <a:gd name="T48" fmla="*/ 34 w 69"/>
                <a:gd name="T49" fmla="*/ 121 h 127"/>
                <a:gd name="T50" fmla="*/ 29 w 69"/>
                <a:gd name="T51" fmla="*/ 116 h 127"/>
                <a:gd name="T52" fmla="*/ 34 w 69"/>
                <a:gd name="T53" fmla="*/ 111 h 127"/>
                <a:gd name="T54" fmla="*/ 40 w 69"/>
                <a:gd name="T55" fmla="*/ 116 h 127"/>
                <a:gd name="T56" fmla="*/ 34 w 69"/>
                <a:gd name="T57" fmla="*/ 121 h 127"/>
                <a:gd name="T58" fmla="*/ 34 w 69"/>
                <a:gd name="T59" fmla="*/ 121 h 127"/>
                <a:gd name="T60" fmla="*/ 34 w 69"/>
                <a:gd name="T61" fmla="*/ 1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9" h="127">
                  <a:moveTo>
                    <a:pt x="63" y="73"/>
                  </a:moveTo>
                  <a:cubicBezTo>
                    <a:pt x="63" y="107"/>
                    <a:pt x="63" y="107"/>
                    <a:pt x="63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4"/>
                    <a:pt x="65" y="0"/>
                    <a:pt x="5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27"/>
                    <a:pt x="11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65" y="127"/>
                    <a:pt x="69" y="123"/>
                    <a:pt x="69" y="117"/>
                  </a:cubicBezTo>
                  <a:cubicBezTo>
                    <a:pt x="69" y="73"/>
                    <a:pt x="69" y="73"/>
                    <a:pt x="69" y="73"/>
                  </a:cubicBezTo>
                  <a:lnTo>
                    <a:pt x="63" y="73"/>
                  </a:lnTo>
                  <a:close/>
                  <a:moveTo>
                    <a:pt x="30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2"/>
                    <a:pt x="41" y="13"/>
                  </a:cubicBezTo>
                  <a:cubicBezTo>
                    <a:pt x="41" y="13"/>
                    <a:pt x="41" y="14"/>
                    <a:pt x="4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8" y="13"/>
                    <a:pt x="28" y="13"/>
                  </a:cubicBezTo>
                  <a:cubicBezTo>
                    <a:pt x="28" y="12"/>
                    <a:pt x="29" y="11"/>
                    <a:pt x="30" y="11"/>
                  </a:cubicBezTo>
                  <a:close/>
                  <a:moveTo>
                    <a:pt x="34" y="121"/>
                  </a:moveTo>
                  <a:cubicBezTo>
                    <a:pt x="32" y="121"/>
                    <a:pt x="29" y="119"/>
                    <a:pt x="29" y="116"/>
                  </a:cubicBezTo>
                  <a:cubicBezTo>
                    <a:pt x="29" y="113"/>
                    <a:pt x="32" y="111"/>
                    <a:pt x="34" y="111"/>
                  </a:cubicBezTo>
                  <a:cubicBezTo>
                    <a:pt x="37" y="111"/>
                    <a:pt x="40" y="113"/>
                    <a:pt x="40" y="116"/>
                  </a:cubicBezTo>
                  <a:cubicBezTo>
                    <a:pt x="40" y="119"/>
                    <a:pt x="37" y="121"/>
                    <a:pt x="34" y="121"/>
                  </a:cubicBezTo>
                  <a:close/>
                  <a:moveTo>
                    <a:pt x="34" y="121"/>
                  </a:moveTo>
                  <a:cubicBezTo>
                    <a:pt x="34" y="121"/>
                    <a:pt x="34" y="121"/>
                    <a:pt x="34" y="12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Rectangle 50"/>
            <p:cNvSpPr>
              <a:spLocks noChangeArrowheads="1"/>
            </p:cNvSpPr>
            <p:nvPr/>
          </p:nvSpPr>
          <p:spPr bwMode="auto">
            <a:xfrm>
              <a:off x="6975475" y="3086100"/>
              <a:ext cx="115888" cy="25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7005638" y="3133725"/>
              <a:ext cx="857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7061200" y="3182937"/>
              <a:ext cx="30163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0" name="Freeform 53"/>
          <p:cNvSpPr>
            <a:spLocks noEditPoints="1"/>
          </p:cNvSpPr>
          <p:nvPr/>
        </p:nvSpPr>
        <p:spPr bwMode="auto">
          <a:xfrm>
            <a:off x="10119397" y="4503563"/>
            <a:ext cx="304800" cy="500063"/>
          </a:xfrm>
          <a:custGeom>
            <a:avLst/>
            <a:gdLst>
              <a:gd name="T0" fmla="*/ 80 w 81"/>
              <a:gd name="T1" fmla="*/ 76 h 133"/>
              <a:gd name="T2" fmla="*/ 76 w 81"/>
              <a:gd name="T3" fmla="*/ 66 h 133"/>
              <a:gd name="T4" fmla="*/ 70 w 81"/>
              <a:gd name="T5" fmla="*/ 64 h 133"/>
              <a:gd name="T6" fmla="*/ 70 w 81"/>
              <a:gd name="T7" fmla="*/ 76 h 133"/>
              <a:gd name="T8" fmla="*/ 67 w 81"/>
              <a:gd name="T9" fmla="*/ 76 h 133"/>
              <a:gd name="T10" fmla="*/ 67 w 81"/>
              <a:gd name="T11" fmla="*/ 63 h 133"/>
              <a:gd name="T12" fmla="*/ 62 w 81"/>
              <a:gd name="T13" fmla="*/ 57 h 133"/>
              <a:gd name="T14" fmla="*/ 55 w 81"/>
              <a:gd name="T15" fmla="*/ 57 h 133"/>
              <a:gd name="T16" fmla="*/ 55 w 81"/>
              <a:gd name="T17" fmla="*/ 70 h 133"/>
              <a:gd name="T18" fmla="*/ 52 w 81"/>
              <a:gd name="T19" fmla="*/ 70 h 133"/>
              <a:gd name="T20" fmla="*/ 52 w 81"/>
              <a:gd name="T21" fmla="*/ 55 h 133"/>
              <a:gd name="T22" fmla="*/ 45 w 81"/>
              <a:gd name="T23" fmla="*/ 52 h 133"/>
              <a:gd name="T24" fmla="*/ 40 w 81"/>
              <a:gd name="T25" fmla="*/ 54 h 133"/>
              <a:gd name="T26" fmla="*/ 40 w 81"/>
              <a:gd name="T27" fmla="*/ 66 h 133"/>
              <a:gd name="T28" fmla="*/ 37 w 81"/>
              <a:gd name="T29" fmla="*/ 66 h 133"/>
              <a:gd name="T30" fmla="*/ 37 w 81"/>
              <a:gd name="T31" fmla="*/ 43 h 133"/>
              <a:gd name="T32" fmla="*/ 53 w 81"/>
              <a:gd name="T33" fmla="*/ 22 h 133"/>
              <a:gd name="T34" fmla="*/ 31 w 81"/>
              <a:gd name="T35" fmla="*/ 0 h 133"/>
              <a:gd name="T36" fmla="*/ 9 w 81"/>
              <a:gd name="T37" fmla="*/ 22 h 133"/>
              <a:gd name="T38" fmla="*/ 23 w 81"/>
              <a:gd name="T39" fmla="*/ 43 h 133"/>
              <a:gd name="T40" fmla="*/ 23 w 81"/>
              <a:gd name="T41" fmla="*/ 82 h 133"/>
              <a:gd name="T42" fmla="*/ 10 w 81"/>
              <a:gd name="T43" fmla="*/ 64 h 133"/>
              <a:gd name="T44" fmla="*/ 0 w 81"/>
              <a:gd name="T45" fmla="*/ 66 h 133"/>
              <a:gd name="T46" fmla="*/ 12 w 81"/>
              <a:gd name="T47" fmla="*/ 93 h 133"/>
              <a:gd name="T48" fmla="*/ 19 w 81"/>
              <a:gd name="T49" fmla="*/ 118 h 133"/>
              <a:gd name="T50" fmla="*/ 47 w 81"/>
              <a:gd name="T51" fmla="*/ 132 h 133"/>
              <a:gd name="T52" fmla="*/ 77 w 81"/>
              <a:gd name="T53" fmla="*/ 124 h 133"/>
              <a:gd name="T54" fmla="*/ 80 w 81"/>
              <a:gd name="T55" fmla="*/ 76 h 133"/>
              <a:gd name="T56" fmla="*/ 18 w 81"/>
              <a:gd name="T57" fmla="*/ 22 h 133"/>
              <a:gd name="T58" fmla="*/ 31 w 81"/>
              <a:gd name="T59" fmla="*/ 10 h 133"/>
              <a:gd name="T60" fmla="*/ 43 w 81"/>
              <a:gd name="T61" fmla="*/ 22 h 133"/>
              <a:gd name="T62" fmla="*/ 37 w 81"/>
              <a:gd name="T63" fmla="*/ 33 h 133"/>
              <a:gd name="T64" fmla="*/ 37 w 81"/>
              <a:gd name="T65" fmla="*/ 25 h 133"/>
              <a:gd name="T66" fmla="*/ 30 w 81"/>
              <a:gd name="T67" fmla="*/ 16 h 133"/>
              <a:gd name="T68" fmla="*/ 23 w 81"/>
              <a:gd name="T69" fmla="*/ 24 h 133"/>
              <a:gd name="T70" fmla="*/ 23 w 81"/>
              <a:gd name="T71" fmla="*/ 32 h 133"/>
              <a:gd name="T72" fmla="*/ 18 w 81"/>
              <a:gd name="T73" fmla="*/ 22 h 133"/>
              <a:gd name="T74" fmla="*/ 18 w 81"/>
              <a:gd name="T75" fmla="*/ 22 h 133"/>
              <a:gd name="T76" fmla="*/ 18 w 81"/>
              <a:gd name="T77" fmla="*/ 2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1" h="133">
                <a:moveTo>
                  <a:pt x="80" y="76"/>
                </a:moveTo>
                <a:cubicBezTo>
                  <a:pt x="80" y="76"/>
                  <a:pt x="80" y="70"/>
                  <a:pt x="76" y="66"/>
                </a:cubicBezTo>
                <a:cubicBezTo>
                  <a:pt x="74" y="64"/>
                  <a:pt x="72" y="64"/>
                  <a:pt x="70" y="64"/>
                </a:cubicBezTo>
                <a:cubicBezTo>
                  <a:pt x="70" y="76"/>
                  <a:pt x="70" y="76"/>
                  <a:pt x="70" y="76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63"/>
                  <a:pt x="67" y="63"/>
                  <a:pt x="67" y="63"/>
                </a:cubicBezTo>
                <a:cubicBezTo>
                  <a:pt x="66" y="61"/>
                  <a:pt x="65" y="58"/>
                  <a:pt x="62" y="57"/>
                </a:cubicBezTo>
                <a:cubicBezTo>
                  <a:pt x="59" y="56"/>
                  <a:pt x="57" y="57"/>
                  <a:pt x="55" y="57"/>
                </a:cubicBezTo>
                <a:cubicBezTo>
                  <a:pt x="55" y="70"/>
                  <a:pt x="55" y="70"/>
                  <a:pt x="55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55"/>
                  <a:pt x="52" y="55"/>
                  <a:pt x="52" y="55"/>
                </a:cubicBezTo>
                <a:cubicBezTo>
                  <a:pt x="51" y="54"/>
                  <a:pt x="49" y="52"/>
                  <a:pt x="45" y="52"/>
                </a:cubicBezTo>
                <a:cubicBezTo>
                  <a:pt x="43" y="52"/>
                  <a:pt x="42" y="53"/>
                  <a:pt x="40" y="54"/>
                </a:cubicBezTo>
                <a:cubicBezTo>
                  <a:pt x="40" y="66"/>
                  <a:pt x="40" y="66"/>
                  <a:pt x="40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43"/>
                  <a:pt x="37" y="43"/>
                  <a:pt x="37" y="43"/>
                </a:cubicBezTo>
                <a:cubicBezTo>
                  <a:pt x="46" y="41"/>
                  <a:pt x="53" y="32"/>
                  <a:pt x="53" y="22"/>
                </a:cubicBezTo>
                <a:cubicBezTo>
                  <a:pt x="53" y="10"/>
                  <a:pt x="43" y="0"/>
                  <a:pt x="31" y="0"/>
                </a:cubicBezTo>
                <a:cubicBezTo>
                  <a:pt x="19" y="0"/>
                  <a:pt x="9" y="10"/>
                  <a:pt x="9" y="22"/>
                </a:cubicBezTo>
                <a:cubicBezTo>
                  <a:pt x="9" y="32"/>
                  <a:pt x="15" y="40"/>
                  <a:pt x="23" y="43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16" y="66"/>
                  <a:pt x="10" y="64"/>
                </a:cubicBezTo>
                <a:cubicBezTo>
                  <a:pt x="4" y="62"/>
                  <a:pt x="0" y="66"/>
                  <a:pt x="0" y="66"/>
                </a:cubicBezTo>
                <a:cubicBezTo>
                  <a:pt x="0" y="66"/>
                  <a:pt x="7" y="79"/>
                  <a:pt x="12" y="93"/>
                </a:cubicBezTo>
                <a:cubicBezTo>
                  <a:pt x="15" y="102"/>
                  <a:pt x="16" y="112"/>
                  <a:pt x="19" y="118"/>
                </a:cubicBezTo>
                <a:cubicBezTo>
                  <a:pt x="26" y="131"/>
                  <a:pt x="36" y="132"/>
                  <a:pt x="47" y="132"/>
                </a:cubicBezTo>
                <a:cubicBezTo>
                  <a:pt x="58" y="132"/>
                  <a:pt x="73" y="133"/>
                  <a:pt x="77" y="124"/>
                </a:cubicBezTo>
                <a:cubicBezTo>
                  <a:pt x="81" y="115"/>
                  <a:pt x="80" y="76"/>
                  <a:pt x="80" y="76"/>
                </a:cubicBezTo>
                <a:close/>
                <a:moveTo>
                  <a:pt x="18" y="22"/>
                </a:moveTo>
                <a:cubicBezTo>
                  <a:pt x="18" y="15"/>
                  <a:pt x="24" y="10"/>
                  <a:pt x="31" y="10"/>
                </a:cubicBezTo>
                <a:cubicBezTo>
                  <a:pt x="38" y="10"/>
                  <a:pt x="43" y="15"/>
                  <a:pt x="43" y="22"/>
                </a:cubicBezTo>
                <a:cubicBezTo>
                  <a:pt x="43" y="27"/>
                  <a:pt x="41" y="31"/>
                  <a:pt x="37" y="33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6" y="16"/>
                  <a:pt x="30" y="16"/>
                </a:cubicBezTo>
                <a:cubicBezTo>
                  <a:pt x="25" y="16"/>
                  <a:pt x="23" y="24"/>
                  <a:pt x="23" y="24"/>
                </a:cubicBezTo>
                <a:cubicBezTo>
                  <a:pt x="23" y="32"/>
                  <a:pt x="23" y="32"/>
                  <a:pt x="23" y="32"/>
                </a:cubicBezTo>
                <a:cubicBezTo>
                  <a:pt x="20" y="30"/>
                  <a:pt x="18" y="26"/>
                  <a:pt x="18" y="22"/>
                </a:cubicBezTo>
                <a:close/>
                <a:moveTo>
                  <a:pt x="18" y="22"/>
                </a:moveTo>
                <a:cubicBezTo>
                  <a:pt x="18" y="22"/>
                  <a:pt x="18" y="22"/>
                  <a:pt x="18" y="22"/>
                </a:cubicBezTo>
              </a:path>
            </a:pathLst>
          </a:cu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Freeform 9"/>
          <p:cNvSpPr/>
          <p:nvPr/>
        </p:nvSpPr>
        <p:spPr bwMode="auto">
          <a:xfrm>
            <a:off x="6091910" y="5149675"/>
            <a:ext cx="1752600" cy="492125"/>
          </a:xfrm>
          <a:custGeom>
            <a:avLst/>
            <a:gdLst>
              <a:gd name="T0" fmla="*/ 75 w 467"/>
              <a:gd name="T1" fmla="*/ 125 h 131"/>
              <a:gd name="T2" fmla="*/ 5 w 467"/>
              <a:gd name="T3" fmla="*/ 18 h 131"/>
              <a:gd name="T4" fmla="*/ 14 w 467"/>
              <a:gd name="T5" fmla="*/ 0 h 131"/>
              <a:gd name="T6" fmla="*/ 382 w 467"/>
              <a:gd name="T7" fmla="*/ 0 h 131"/>
              <a:gd name="T8" fmla="*/ 392 w 467"/>
              <a:gd name="T9" fmla="*/ 6 h 131"/>
              <a:gd name="T10" fmla="*/ 462 w 467"/>
              <a:gd name="T11" fmla="*/ 113 h 131"/>
              <a:gd name="T12" fmla="*/ 453 w 467"/>
              <a:gd name="T13" fmla="*/ 131 h 131"/>
              <a:gd name="T14" fmla="*/ 85 w 467"/>
              <a:gd name="T15" fmla="*/ 131 h 131"/>
              <a:gd name="T16" fmla="*/ 75 w 467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EE852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2" name="TextBox 70"/>
          <p:cNvSpPr txBox="1"/>
          <p:nvPr/>
        </p:nvSpPr>
        <p:spPr>
          <a:xfrm>
            <a:off x="1481765" y="516093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</a:t>
            </a:r>
            <a:r>
              <a:rPr lang="en-US" altLang="zh-CN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20.7</a:t>
            </a:r>
            <a:endParaRPr lang="en-IN" sz="2400" b="1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3" name="TextBox 71"/>
          <p:cNvSpPr txBox="1"/>
          <p:nvPr/>
        </p:nvSpPr>
        <p:spPr>
          <a:xfrm>
            <a:off x="3023694" y="5148528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2020.10</a:t>
            </a:r>
            <a:endParaRPr lang="en-IN" sz="2400" b="1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4" name="TextBox 72"/>
          <p:cNvSpPr txBox="1"/>
          <p:nvPr/>
        </p:nvSpPr>
        <p:spPr>
          <a:xfrm>
            <a:off x="4643303" y="5154437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2020.11</a:t>
            </a:r>
            <a:endParaRPr lang="en-IN" sz="2400" b="1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5" name="TextBox 73"/>
          <p:cNvSpPr txBox="1"/>
          <p:nvPr/>
        </p:nvSpPr>
        <p:spPr>
          <a:xfrm>
            <a:off x="6377002" y="513133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2021.3</a:t>
            </a:r>
            <a:endParaRPr lang="en-IN" sz="2400" b="1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6" name="TextBox 74"/>
          <p:cNvSpPr txBox="1"/>
          <p:nvPr/>
        </p:nvSpPr>
        <p:spPr>
          <a:xfrm>
            <a:off x="8046181" y="515443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2021.4</a:t>
            </a:r>
            <a:endParaRPr lang="en-IN" sz="2400" b="1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7" name="TextBox 75"/>
          <p:cNvSpPr txBox="1"/>
          <p:nvPr/>
        </p:nvSpPr>
        <p:spPr>
          <a:xfrm>
            <a:off x="9658830" y="5146499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</a:t>
            </a:r>
            <a:r>
              <a:rPr lang="en-US" altLang="zh-CN" sz="2400" b="1" dirty="0">
                <a:solidFill>
                  <a:prstClr val="whit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21.10</a:t>
            </a:r>
            <a:endParaRPr lang="en-IN" sz="2400" b="1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929738" y="4146845"/>
            <a:ext cx="1910523" cy="973333"/>
            <a:chOff x="1321947" y="1505374"/>
            <a:chExt cx="1910523" cy="973333"/>
          </a:xfrm>
        </p:grpSpPr>
        <p:sp>
          <p:nvSpPr>
            <p:cNvPr id="79" name="TextBox 76"/>
            <p:cNvSpPr txBox="1"/>
            <p:nvPr/>
          </p:nvSpPr>
          <p:spPr>
            <a:xfrm>
              <a:off x="1457282" y="150537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本省效果良好</a:t>
              </a:r>
              <a:endParaRPr lang="en-IN" sz="1200" b="1" dirty="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Rectangle 77"/>
            <p:cNvSpPr/>
            <p:nvPr/>
          </p:nvSpPr>
          <p:spPr>
            <a:xfrm>
              <a:off x="1321947" y="1695117"/>
              <a:ext cx="1910523" cy="783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易受访模型建设完成，通过真实验证，易受访客户占接通客户的</a:t>
              </a:r>
              <a:r>
                <a:rPr lang="en-US" altLang="zh-CN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63%</a:t>
              </a: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，效果良好</a:t>
              </a:r>
              <a:endParaRPr lang="en-IN" sz="1000" dirty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260951" y="4148754"/>
            <a:ext cx="1767668" cy="973333"/>
            <a:chOff x="4620761" y="921211"/>
            <a:chExt cx="1910523" cy="973333"/>
          </a:xfrm>
        </p:grpSpPr>
        <p:sp>
          <p:nvSpPr>
            <p:cNvPr id="82" name="TextBox 89"/>
            <p:cNvSpPr txBox="1"/>
            <p:nvPr/>
          </p:nvSpPr>
          <p:spPr>
            <a:xfrm>
              <a:off x="4756096" y="921211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外省运营良好</a:t>
              </a:r>
              <a:endParaRPr lang="en-IN" sz="1200" b="1" dirty="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Rectangle 91"/>
            <p:cNvSpPr/>
            <p:nvPr/>
          </p:nvSpPr>
          <p:spPr>
            <a:xfrm>
              <a:off x="4620761" y="1110954"/>
              <a:ext cx="1910523" cy="783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推广</a:t>
              </a:r>
              <a:r>
                <a:rPr lang="en-US" altLang="zh-CN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XX</a:t>
              </a: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等省份进行试用，营销成功率分别提升</a:t>
              </a:r>
              <a:r>
                <a:rPr lang="en-US" altLang="zh-CN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6</a:t>
              </a: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倍、</a:t>
              </a:r>
              <a:r>
                <a:rPr lang="en-US" altLang="zh-CN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1.5</a:t>
              </a: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倍左右。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586575" y="4198605"/>
            <a:ext cx="1910523" cy="974573"/>
            <a:chOff x="7821074" y="921211"/>
            <a:chExt cx="1910523" cy="974573"/>
          </a:xfrm>
        </p:grpSpPr>
        <p:sp>
          <p:nvSpPr>
            <p:cNvPr id="87" name="TextBox 92"/>
            <p:cNvSpPr txBox="1"/>
            <p:nvPr/>
          </p:nvSpPr>
          <p:spPr>
            <a:xfrm>
              <a:off x="7956409" y="921211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集团市场部入选</a:t>
              </a:r>
              <a:endParaRPr lang="en-IN" sz="1200" b="1" dirty="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Rectangle 93"/>
            <p:cNvSpPr/>
            <p:nvPr/>
          </p:nvSpPr>
          <p:spPr>
            <a:xfrm>
              <a:off x="7821074" y="1110954"/>
              <a:ext cx="1910523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被集团市场部选中作为全网推广模型，在</a:t>
              </a:r>
              <a:r>
                <a:rPr lang="en-US" altLang="zh-CN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2021</a:t>
              </a: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年攻坚行动中作为一级模型下发供各省引入</a:t>
              </a:r>
              <a:endParaRPr lang="en-IN" sz="1000" dirty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678545" y="5768694"/>
            <a:ext cx="1855929" cy="974573"/>
            <a:chOff x="9624560" y="5301513"/>
            <a:chExt cx="1692467" cy="974573"/>
          </a:xfrm>
        </p:grpSpPr>
        <p:sp>
          <p:nvSpPr>
            <p:cNvPr id="97" name="TextBox 96"/>
            <p:cNvSpPr txBox="1"/>
            <p:nvPr/>
          </p:nvSpPr>
          <p:spPr>
            <a:xfrm>
              <a:off x="9759895" y="530151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集团中台上台</a:t>
              </a:r>
              <a:endParaRPr lang="en-IN" sz="1200" b="1" dirty="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624560" y="5491256"/>
              <a:ext cx="1692467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通过集团上台评审，作为模型能力在集团中台上台成功。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107351" y="5768694"/>
            <a:ext cx="2193970" cy="743741"/>
            <a:chOff x="6433686" y="5301513"/>
            <a:chExt cx="2193970" cy="743741"/>
          </a:xfrm>
        </p:grpSpPr>
        <p:sp>
          <p:nvSpPr>
            <p:cNvPr id="100" name="TextBox 98"/>
            <p:cNvSpPr txBox="1"/>
            <p:nvPr/>
          </p:nvSpPr>
          <p:spPr>
            <a:xfrm>
              <a:off x="6569021" y="5301513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集团部署全网下发</a:t>
              </a:r>
              <a:endParaRPr lang="en-IN" sz="1200" b="1" dirty="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" name="Rectangle 99"/>
            <p:cNvSpPr/>
            <p:nvPr/>
          </p:nvSpPr>
          <p:spPr>
            <a:xfrm>
              <a:off x="6433686" y="5491256"/>
              <a:ext cx="21939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在集团的平台上部署上线成功，并下发部分省份的易受访客户清单。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903359" y="5746556"/>
            <a:ext cx="1991900" cy="743741"/>
            <a:chOff x="3041198" y="5298042"/>
            <a:chExt cx="1991900" cy="743741"/>
          </a:xfrm>
        </p:grpSpPr>
        <p:sp>
          <p:nvSpPr>
            <p:cNvPr id="103" name="TextBox 100"/>
            <p:cNvSpPr txBox="1"/>
            <p:nvPr/>
          </p:nvSpPr>
          <p:spPr>
            <a:xfrm>
              <a:off x="3176533" y="5298042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1" dirty="0">
                  <a:solidFill>
                    <a:srgbClr val="262626"/>
                  </a:solidFill>
                  <a:latin typeface="+mn-lt"/>
                  <a:ea typeface="+mn-ea"/>
                  <a:cs typeface="+mn-ea"/>
                  <a:sym typeface="+mn-lt"/>
                </a:rPr>
                <a:t>标准能力入选</a:t>
              </a:r>
              <a:endParaRPr lang="en-IN" sz="1200" b="1" dirty="0">
                <a:solidFill>
                  <a:srgbClr val="26262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" name="Rectangle 101"/>
            <p:cNvSpPr/>
            <p:nvPr/>
          </p:nvSpPr>
          <p:spPr>
            <a:xfrm>
              <a:off x="3041198" y="5487785"/>
              <a:ext cx="19919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参加集团</a:t>
              </a:r>
              <a:r>
                <a:rPr lang="en-US" altLang="zh-CN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IT</a:t>
              </a:r>
              <a:r>
                <a:rPr lang="zh-CN" altLang="en-US" sz="1000" dirty="0">
                  <a:solidFill>
                    <a:prstClr val="white">
                      <a:lumMod val="50000"/>
                    </a:prstClr>
                  </a:solidFill>
                  <a:cs typeface="+mn-ea"/>
                  <a:sym typeface="+mn-lt"/>
                </a:rPr>
                <a:t>公司组织的标准模型能力清单评选，入选正式清单。</a:t>
              </a:r>
            </a:p>
          </p:txBody>
        </p:sp>
      </p:grpSp>
      <p:sp>
        <p:nvSpPr>
          <p:cNvPr id="105" name="矩形 104"/>
          <p:cNvSpPr/>
          <p:nvPr/>
        </p:nvSpPr>
        <p:spPr>
          <a:xfrm>
            <a:off x="229235" y="775029"/>
            <a:ext cx="11773535" cy="708777"/>
          </a:xfrm>
          <a:prstGeom prst="rect">
            <a:avLst/>
          </a:prstGeom>
          <a:solidFill>
            <a:srgbClr val="F1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5900" rIns="215900" rtlCol="0" anchor="ctr"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易受访模型能力立足省内一线需求分析，精准分析痛点根源，定制化构建挖掘算法方案，反复迭代优化算法，力求模型效果持续显著，与此同时积极推动兄弟省份试用，反馈效果良好，而后实现一级平台部署，实现能力上台并推动各级单位使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581579" y="2032597"/>
            <a:ext cx="4149443" cy="1431115"/>
            <a:chOff x="135233" y="1954141"/>
            <a:chExt cx="4717008" cy="1537214"/>
          </a:xfrm>
        </p:grpSpPr>
        <p:pic>
          <p:nvPicPr>
            <p:cNvPr id="107" name="Picture 2" descr="https://gimg2.baidu.com/image_search/src=http%3A%2F%2Finews.gtimg.com%2Fnewsapp_match%2F0%2F11729965028%2F0.jpg&amp;refer=http%3A%2F%2Finews.gtimg.com&amp;app=2002&amp;size=f9999,10000&amp;q=a80&amp;n=0&amp;g=0n&amp;fmt=jpeg?sec=1639133230&amp;t=f1f91d6fe90c43a34ebfa00e3ec5446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214" y="2480692"/>
              <a:ext cx="1739296" cy="982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圆角矩形标注 107"/>
            <p:cNvSpPr/>
            <p:nvPr/>
          </p:nvSpPr>
          <p:spPr>
            <a:xfrm>
              <a:off x="135233" y="2142632"/>
              <a:ext cx="1139268" cy="634868"/>
            </a:xfrm>
            <a:prstGeom prst="wedgeRoundRectCallout">
              <a:avLst>
                <a:gd name="adj1" fmla="val 59955"/>
                <a:gd name="adj2" fmla="val 31205"/>
                <a:gd name="adj3" fmla="val 16667"/>
              </a:avLst>
            </a:prstGeom>
            <a:solidFill>
              <a:schemeClr val="tx1">
                <a:lumMod val="10000"/>
                <a:lumOff val="9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用户受访意愿如何？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圆角矩形标注 108"/>
            <p:cNvSpPr/>
            <p:nvPr/>
          </p:nvSpPr>
          <p:spPr>
            <a:xfrm>
              <a:off x="2961288" y="2967402"/>
              <a:ext cx="1890953" cy="523953"/>
            </a:xfrm>
            <a:prstGeom prst="wedgeRoundRectCallout">
              <a:avLst>
                <a:gd name="adj1" fmla="val -55836"/>
                <a:gd name="adj2" fmla="val 17385"/>
                <a:gd name="adj3" fmla="val 16667"/>
              </a:avLst>
            </a:prstGeom>
            <a:solidFill>
              <a:schemeClr val="tx1">
                <a:lumMod val="10000"/>
                <a:lumOff val="9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无效外呼带来用户体验下降</a:t>
              </a:r>
            </a:p>
          </p:txBody>
        </p:sp>
        <p:sp>
          <p:nvSpPr>
            <p:cNvPr id="110" name="圆角矩形标注 109"/>
            <p:cNvSpPr/>
            <p:nvPr/>
          </p:nvSpPr>
          <p:spPr>
            <a:xfrm>
              <a:off x="2787842" y="1954141"/>
              <a:ext cx="1780068" cy="568829"/>
            </a:xfrm>
            <a:prstGeom prst="wedgeRoundRectCallout">
              <a:avLst>
                <a:gd name="adj1" fmla="val -36114"/>
                <a:gd name="adj2" fmla="val 63864"/>
                <a:gd name="adj3" fmla="val 16667"/>
              </a:avLst>
            </a:prstGeom>
            <a:solidFill>
              <a:schemeClr val="tx1">
                <a:lumMod val="10000"/>
                <a:lumOff val="9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用户是否适合成为目标对象？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1" name="单圆角矩形 110"/>
          <p:cNvSpPr/>
          <p:nvPr/>
        </p:nvSpPr>
        <p:spPr>
          <a:xfrm>
            <a:off x="9978594" y="2292397"/>
            <a:ext cx="1596361" cy="287964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一级能力部署</a:t>
            </a:r>
          </a:p>
        </p:txBody>
      </p:sp>
      <p:sp>
        <p:nvSpPr>
          <p:cNvPr id="112" name="单圆角矩形 111"/>
          <p:cNvSpPr/>
          <p:nvPr/>
        </p:nvSpPr>
        <p:spPr>
          <a:xfrm>
            <a:off x="9978594" y="3235149"/>
            <a:ext cx="1612380" cy="287964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一级接口下发</a:t>
            </a: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932" y="2216056"/>
            <a:ext cx="3449920" cy="1342048"/>
          </a:xfrm>
          <a:prstGeom prst="rect">
            <a:avLst/>
          </a:prstGeom>
        </p:spPr>
      </p:pic>
      <p:sp>
        <p:nvSpPr>
          <p:cNvPr id="114" name="虚尾箭头 113"/>
          <p:cNvSpPr/>
          <p:nvPr/>
        </p:nvSpPr>
        <p:spPr>
          <a:xfrm>
            <a:off x="5057150" y="2418786"/>
            <a:ext cx="345212" cy="1070204"/>
          </a:xfrm>
          <a:prstGeom prst="stripedRightArrow">
            <a:avLst>
              <a:gd name="adj1" fmla="val 46201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6496830" y="3549827"/>
            <a:ext cx="1933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省内解决方案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1609896" y="3620917"/>
            <a:ext cx="1933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聚焦一线需求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10351488" y="3564576"/>
            <a:ext cx="114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能力落地</a:t>
            </a:r>
          </a:p>
        </p:txBody>
      </p:sp>
      <p:sp>
        <p:nvSpPr>
          <p:cNvPr id="118" name="单圆角矩形 117"/>
          <p:cNvSpPr/>
          <p:nvPr/>
        </p:nvSpPr>
        <p:spPr>
          <a:xfrm>
            <a:off x="9970584" y="2743144"/>
            <a:ext cx="1612380" cy="287964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需求单位订购</a:t>
            </a:r>
          </a:p>
        </p:txBody>
      </p:sp>
      <p:cxnSp>
        <p:nvCxnSpPr>
          <p:cNvPr id="119" name="直接箭头连接符 118"/>
          <p:cNvCxnSpPr>
            <a:stCxn id="111" idx="1"/>
            <a:endCxn id="118" idx="3"/>
          </p:cNvCxnSpPr>
          <p:nvPr/>
        </p:nvCxnSpPr>
        <p:spPr>
          <a:xfrm flipH="1">
            <a:off x="10776774" y="2580361"/>
            <a:ext cx="1" cy="16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1"/>
            <a:endCxn id="112" idx="3"/>
          </p:cNvCxnSpPr>
          <p:nvPr/>
        </p:nvCxnSpPr>
        <p:spPr>
          <a:xfrm>
            <a:off x="10776774" y="3031108"/>
            <a:ext cx="8010" cy="20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虚尾箭头 120"/>
          <p:cNvSpPr/>
          <p:nvPr/>
        </p:nvSpPr>
        <p:spPr>
          <a:xfrm>
            <a:off x="9110709" y="2418786"/>
            <a:ext cx="345212" cy="1070204"/>
          </a:xfrm>
          <a:prstGeom prst="stripedRightArrow">
            <a:avLst>
              <a:gd name="adj1" fmla="val 46201"/>
              <a:gd name="adj2" fmla="val 50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9678545" y="1704838"/>
            <a:ext cx="2183701" cy="18750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单圆角矩形 122"/>
          <p:cNvSpPr/>
          <p:nvPr/>
        </p:nvSpPr>
        <p:spPr>
          <a:xfrm>
            <a:off x="9970583" y="1808717"/>
            <a:ext cx="1596361" cy="287964"/>
          </a:xfrm>
          <a:prstGeom prst="snip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省内外效果验证</a:t>
            </a:r>
          </a:p>
        </p:txBody>
      </p:sp>
      <p:cxnSp>
        <p:nvCxnSpPr>
          <p:cNvPr id="124" name="直接箭头连接符 123"/>
          <p:cNvCxnSpPr/>
          <p:nvPr/>
        </p:nvCxnSpPr>
        <p:spPr>
          <a:xfrm flipH="1">
            <a:off x="10768763" y="2050388"/>
            <a:ext cx="1" cy="22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3" grpId="0" bldLvl="0" animBg="1"/>
      <p:bldP spid="56" grpId="0" bldLvl="0" animBg="1"/>
      <p:bldP spid="70" grpId="0" bldLvl="0" animBg="1"/>
      <p:bldP spid="71" grpId="0" bldLvl="0" animBg="1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 rot="21600000">
            <a:off x="205740" y="143256"/>
            <a:ext cx="365759" cy="478535"/>
            <a:chOff x="0" y="0"/>
            <a:chExt cx="365759" cy="478535"/>
          </a:xfrm>
        </p:grpSpPr>
        <p:sp>
          <p:nvSpPr>
            <p:cNvPr id="546" name="path"/>
            <p:cNvSpPr/>
            <p:nvPr/>
          </p:nvSpPr>
          <p:spPr>
            <a:xfrm>
              <a:off x="0" y="97218"/>
              <a:ext cx="246887" cy="381317"/>
            </a:xfrm>
            <a:custGeom>
              <a:avLst/>
              <a:gdLst/>
              <a:ahLst/>
              <a:cxnLst/>
              <a:rect l="0" t="0" r="0" b="0"/>
              <a:pathLst>
                <a:path w="388" h="600">
                  <a:moveTo>
                    <a:pt x="64" y="0"/>
                  </a:moveTo>
                  <a:lnTo>
                    <a:pt x="388" y="0"/>
                  </a:lnTo>
                  <a:lnTo>
                    <a:pt x="388" y="535"/>
                  </a:lnTo>
                  <a:cubicBezTo>
                    <a:pt x="387" y="571"/>
                    <a:pt x="359" y="600"/>
                    <a:pt x="324" y="600"/>
                  </a:cubicBezTo>
                  <a:lnTo>
                    <a:pt x="0" y="600"/>
                  </a:lnTo>
                  <a:lnTo>
                    <a:pt x="0" y="62"/>
                  </a:lnTo>
                  <a:cubicBezTo>
                    <a:pt x="0" y="28"/>
                    <a:pt x="28" y="0"/>
                    <a:pt x="64" y="0"/>
                  </a:cubicBezTo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path"/>
            <p:cNvSpPr/>
            <p:nvPr/>
          </p:nvSpPr>
          <p:spPr>
            <a:xfrm>
              <a:off x="118744" y="0"/>
              <a:ext cx="247015" cy="382523"/>
            </a:xfrm>
            <a:custGeom>
              <a:avLst/>
              <a:gdLst/>
              <a:ahLst/>
              <a:cxnLst/>
              <a:rect l="0" t="0" r="0" b="0"/>
              <a:pathLst>
                <a:path w="389" h="602">
                  <a:moveTo>
                    <a:pt x="65" y="0"/>
                  </a:moveTo>
                  <a:moveTo>
                    <a:pt x="65" y="0"/>
                  </a:moveTo>
                  <a:lnTo>
                    <a:pt x="389" y="0"/>
                  </a:lnTo>
                  <a:lnTo>
                    <a:pt x="389" y="537"/>
                  </a:lnTo>
                  <a:cubicBezTo>
                    <a:pt x="388" y="572"/>
                    <a:pt x="359" y="601"/>
                    <a:pt x="324" y="602"/>
                  </a:cubicBezTo>
                  <a:lnTo>
                    <a:pt x="0" y="602"/>
                  </a:lnTo>
                  <a:lnTo>
                    <a:pt x="0" y="64"/>
                  </a:lnTo>
                  <a:cubicBezTo>
                    <a:pt x="0" y="29"/>
                    <a:pt x="28" y="0"/>
                    <a:pt x="65" y="0"/>
                  </a:cubicBezTo>
                </a:path>
              </a:pathLst>
            </a:custGeom>
            <a:solidFill>
              <a:srgbClr val="5B9BD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48" name="picture 5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3044" y="694054"/>
            <a:ext cx="11762740" cy="7620"/>
          </a:xfrm>
          <a:prstGeom prst="rect">
            <a:avLst/>
          </a:prstGeom>
        </p:spPr>
      </p:pic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4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40385" y="9144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易受访模型能力简述（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45" y="936625"/>
            <a:ext cx="5702300" cy="5354320"/>
          </a:xfrm>
          <a:prstGeom prst="rect">
            <a:avLst/>
          </a:prstGeom>
        </p:spPr>
      </p:pic>
      <p:graphicFrame>
        <p:nvGraphicFramePr>
          <p:cNvPr id="6" name="图表 4"/>
          <p:cNvGraphicFramePr/>
          <p:nvPr/>
        </p:nvGraphicFramePr>
        <p:xfrm>
          <a:off x="6134735" y="1111885"/>
          <a:ext cx="5584190" cy="434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353685" y="5648325"/>
          <a:ext cx="6642100" cy="6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called_dur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被叫时长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age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neto_called_num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网间被叫人数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neto_called_dur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网间被叫时长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region_id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区县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ineff_int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短通话次数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called_cnt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被叫次数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gprs_tot_cnt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GPRS通信次数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real_fee2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T-2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折后费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TextBox 76"/>
          <p:cNvSpPr txBox="1"/>
          <p:nvPr/>
        </p:nvSpPr>
        <p:spPr>
          <a:xfrm>
            <a:off x="8631098" y="795315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IN" sz="1200" b="1" dirty="0">
                <a:solidFill>
                  <a:srgbClr val="262626"/>
                </a:solidFill>
                <a:latin typeface="+mn-lt"/>
                <a:ea typeface="宋体" panose="02010600030101010101" pitchFamily="2" charset="-122"/>
                <a:cs typeface="+mn-ea"/>
                <a:sym typeface="+mn-lt"/>
              </a:rPr>
              <a:t>重要属性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 rot="21600000">
            <a:off x="205740" y="143256"/>
            <a:ext cx="365759" cy="478535"/>
            <a:chOff x="0" y="0"/>
            <a:chExt cx="365759" cy="478535"/>
          </a:xfrm>
        </p:grpSpPr>
        <p:sp>
          <p:nvSpPr>
            <p:cNvPr id="546" name="path"/>
            <p:cNvSpPr/>
            <p:nvPr/>
          </p:nvSpPr>
          <p:spPr>
            <a:xfrm>
              <a:off x="0" y="97218"/>
              <a:ext cx="246887" cy="381317"/>
            </a:xfrm>
            <a:custGeom>
              <a:avLst/>
              <a:gdLst/>
              <a:ahLst/>
              <a:cxnLst/>
              <a:rect l="0" t="0" r="0" b="0"/>
              <a:pathLst>
                <a:path w="388" h="600">
                  <a:moveTo>
                    <a:pt x="64" y="0"/>
                  </a:moveTo>
                  <a:lnTo>
                    <a:pt x="388" y="0"/>
                  </a:lnTo>
                  <a:lnTo>
                    <a:pt x="388" y="535"/>
                  </a:lnTo>
                  <a:cubicBezTo>
                    <a:pt x="387" y="571"/>
                    <a:pt x="359" y="600"/>
                    <a:pt x="324" y="600"/>
                  </a:cubicBezTo>
                  <a:lnTo>
                    <a:pt x="0" y="600"/>
                  </a:lnTo>
                  <a:lnTo>
                    <a:pt x="0" y="62"/>
                  </a:lnTo>
                  <a:cubicBezTo>
                    <a:pt x="0" y="28"/>
                    <a:pt x="28" y="0"/>
                    <a:pt x="64" y="0"/>
                  </a:cubicBezTo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path"/>
            <p:cNvSpPr/>
            <p:nvPr/>
          </p:nvSpPr>
          <p:spPr>
            <a:xfrm>
              <a:off x="118744" y="0"/>
              <a:ext cx="247015" cy="382523"/>
            </a:xfrm>
            <a:custGeom>
              <a:avLst/>
              <a:gdLst/>
              <a:ahLst/>
              <a:cxnLst/>
              <a:rect l="0" t="0" r="0" b="0"/>
              <a:pathLst>
                <a:path w="389" h="602">
                  <a:moveTo>
                    <a:pt x="65" y="0"/>
                  </a:moveTo>
                  <a:moveTo>
                    <a:pt x="65" y="0"/>
                  </a:moveTo>
                  <a:lnTo>
                    <a:pt x="389" y="0"/>
                  </a:lnTo>
                  <a:lnTo>
                    <a:pt x="389" y="537"/>
                  </a:lnTo>
                  <a:cubicBezTo>
                    <a:pt x="388" y="572"/>
                    <a:pt x="359" y="601"/>
                    <a:pt x="324" y="602"/>
                  </a:cubicBezTo>
                  <a:lnTo>
                    <a:pt x="0" y="602"/>
                  </a:lnTo>
                  <a:lnTo>
                    <a:pt x="0" y="64"/>
                  </a:lnTo>
                  <a:cubicBezTo>
                    <a:pt x="0" y="29"/>
                    <a:pt x="28" y="0"/>
                    <a:pt x="65" y="0"/>
                  </a:cubicBezTo>
                </a:path>
              </a:pathLst>
            </a:custGeom>
            <a:solidFill>
              <a:srgbClr val="5B9BD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48" name="picture 5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3044" y="694054"/>
            <a:ext cx="11762740" cy="7620"/>
          </a:xfrm>
          <a:prstGeom prst="rect">
            <a:avLst/>
          </a:prstGeom>
        </p:spPr>
      </p:pic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4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40385" y="9144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易受访模型能力简述（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21058" y="2470913"/>
            <a:ext cx="4927603" cy="411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317167" y="2038733"/>
            <a:ext cx="1593091" cy="87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6906" y="2476428"/>
            <a:ext cx="5209083" cy="4110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06073" y="3138786"/>
            <a:ext cx="4842588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ea typeface="仿宋_GB2312"/>
                <a:cs typeface="仿宋_GB2312"/>
              </a:rPr>
              <a:t>       </a:t>
            </a:r>
            <a:r>
              <a:rPr lang="zh-CN" altLang="zh-CN" sz="1600" kern="100" dirty="0">
                <a:ea typeface="仿宋_GB2312"/>
                <a:cs typeface="仿宋_GB2312"/>
              </a:rPr>
              <a:t>承载于智慧中台的易受访模型能力由</a:t>
            </a:r>
            <a:r>
              <a:rPr lang="en-US" altLang="zh-CN" sz="1600" kern="100" dirty="0">
                <a:ea typeface="仿宋_GB2312"/>
                <a:cs typeface="仿宋_GB2312"/>
              </a:rPr>
              <a:t>IT</a:t>
            </a:r>
            <a:r>
              <a:rPr lang="zh-CN" altLang="zh-CN" sz="1600" kern="100" dirty="0">
                <a:ea typeface="仿宋_GB2312"/>
                <a:cs typeface="仿宋_GB2312"/>
              </a:rPr>
              <a:t>部门负责能力构建与运营支撑，并依托集团一级模型中心面向全国开展推广使用，通过一级</a:t>
            </a:r>
            <a:r>
              <a:rPr lang="en-US" altLang="zh-CN" sz="1600" kern="100" dirty="0">
                <a:ea typeface="仿宋_GB2312"/>
                <a:cs typeface="仿宋_GB2312"/>
              </a:rPr>
              <a:t>IOP</a:t>
            </a:r>
            <a:r>
              <a:rPr lang="zh-CN" altLang="zh-CN" sz="1600" kern="100" dirty="0">
                <a:ea typeface="仿宋_GB2312"/>
                <a:cs typeface="仿宋_GB2312"/>
              </a:rPr>
              <a:t>文件接口机下放订阅省份，当前在使用的省份有</a:t>
            </a:r>
            <a:r>
              <a:rPr lang="en-US" altLang="zh-CN" sz="1600" kern="100" dirty="0">
                <a:ea typeface="仿宋_GB2312"/>
                <a:cs typeface="仿宋_GB2312"/>
              </a:rPr>
              <a:t>XX</a:t>
            </a:r>
            <a:r>
              <a:rPr lang="zh-CN" altLang="zh-CN" sz="1600" kern="100" dirty="0">
                <a:ea typeface="仿宋_GB2312"/>
                <a:cs typeface="仿宋_GB2312"/>
              </a:rPr>
              <a:t>个。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71486" y="5066589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srgbClr val="BB130D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63.77</a:t>
            </a:r>
            <a:r>
              <a:rPr lang="en-US" altLang="zh-CN" dirty="0">
                <a:solidFill>
                  <a:srgbClr val="BB130D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%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19376" y="2064750"/>
            <a:ext cx="1046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sz="4000" dirty="0">
                <a:solidFill>
                  <a:srgbClr val="BB130D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XX</a:t>
            </a:r>
            <a:r>
              <a:rPr lang="zh-CN" altLang="en-US" sz="2800" dirty="0">
                <a:solidFill>
                  <a:srgbClr val="BB130D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个</a:t>
            </a:r>
            <a:endParaRPr lang="en-US" altLang="zh-CN" sz="2800" dirty="0">
              <a:solidFill>
                <a:srgbClr val="BB130D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9596" y="519126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CN" altLang="en-US" sz="1200" b="1" dirty="0">
                <a:solidFill>
                  <a:srgbClr val="2B5DDA"/>
                </a:solidFill>
                <a:latin typeface="微软雅黑" panose="020B0503020204020204" charset="-122"/>
                <a:ea typeface="微软雅黑" panose="020B0503020204020204" charset="-122"/>
              </a:rPr>
              <a:t>模型呼通率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47616" y="26938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CN" altLang="en-US" sz="1200" b="1" dirty="0">
                <a:solidFill>
                  <a:srgbClr val="2B5DDA"/>
                </a:solidFill>
                <a:latin typeface="微软雅黑" panose="020B0503020204020204" charset="-122"/>
                <a:ea typeface="微软雅黑" panose="020B0503020204020204" charset="-122"/>
              </a:rPr>
              <a:t>下发省份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9596" y="3958295"/>
            <a:ext cx="480356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客户外呼调研接通量</a:t>
            </a:r>
            <a:r>
              <a:rPr lang="en-US" altLang="zh-CN" dirty="0"/>
              <a:t>23666</a:t>
            </a:r>
            <a:r>
              <a:rPr lang="zh-CN" altLang="en-US" dirty="0"/>
              <a:t>，成功量</a:t>
            </a:r>
            <a:r>
              <a:rPr lang="en-US" altLang="zh-CN" dirty="0"/>
              <a:t>10329</a:t>
            </a:r>
            <a:r>
              <a:rPr lang="zh-CN" altLang="en-US" dirty="0"/>
              <a:t>，成功率</a:t>
            </a:r>
            <a:r>
              <a:rPr lang="en-US" altLang="zh-CN" dirty="0"/>
              <a:t>43.64%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9595" y="36150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CN" altLang="en-US" sz="1200" b="1" dirty="0">
                <a:solidFill>
                  <a:srgbClr val="2B5DDA"/>
                </a:solidFill>
                <a:latin typeface="微软雅黑" panose="020B0503020204020204" charset="-122"/>
                <a:ea typeface="微软雅黑" panose="020B0503020204020204" charset="-122"/>
              </a:rPr>
              <a:t>历史呼通率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23703" y="3441359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43.64</a:t>
            </a:r>
            <a:r>
              <a:rPr lang="en-US" altLang="zh-CN" dirty="0">
                <a:solidFill>
                  <a:schemeClr val="accent5">
                    <a:lumMod val="40000"/>
                    <a:lumOff val="60000"/>
                  </a:schemeClr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%</a:t>
            </a:r>
          </a:p>
        </p:txBody>
      </p:sp>
      <p:sp>
        <p:nvSpPr>
          <p:cNvPr id="20" name="矩形 19"/>
          <p:cNvSpPr/>
          <p:nvPr/>
        </p:nvSpPr>
        <p:spPr>
          <a:xfrm>
            <a:off x="229235" y="775029"/>
            <a:ext cx="11773535" cy="1025820"/>
          </a:xfrm>
          <a:prstGeom prst="rect">
            <a:avLst/>
          </a:prstGeom>
          <a:solidFill>
            <a:srgbClr val="F1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5900" rIns="215900" rtlCol="0" anchor="ctr"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品质部进行了客户外呼调研，经统计，整体呼通率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43.64%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60%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的呼通目标存在较大差距。在应用易受访模型后，外呼调研接通率提升至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63.77%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，上浮了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个百分点，大幅提升了外呼资源利用率。模型经过一集部署，能力下放多个省份，反馈效果良好。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69596" y="5550318"/>
            <a:ext cx="460747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应用易受访模型外呼调研接通量</a:t>
            </a:r>
            <a:r>
              <a:rPr lang="en-US" altLang="zh-CN" dirty="0"/>
              <a:t>22884</a:t>
            </a:r>
            <a:r>
              <a:rPr lang="zh-CN" altLang="en-US" dirty="0"/>
              <a:t>，成功量</a:t>
            </a:r>
            <a:r>
              <a:rPr lang="en-US" altLang="zh-CN" dirty="0"/>
              <a:t>14593</a:t>
            </a:r>
            <a:r>
              <a:rPr lang="zh-CN" altLang="en-US" dirty="0"/>
              <a:t>，成功率</a:t>
            </a:r>
            <a:r>
              <a:rPr lang="en-US" altLang="zh-CN" dirty="0"/>
              <a:t>63.77%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04821" y="2020462"/>
            <a:ext cx="2652575" cy="116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84964" y="2020462"/>
            <a:ext cx="1826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sz="4000" dirty="0">
                <a:solidFill>
                  <a:srgbClr val="BB130D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20.13</a:t>
            </a:r>
            <a:r>
              <a:rPr lang="en-US" altLang="zh-CN" sz="2800" dirty="0">
                <a:solidFill>
                  <a:srgbClr val="BB130D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pp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15179" y="263885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CN" altLang="en-US" sz="1200" b="1" dirty="0">
                <a:solidFill>
                  <a:srgbClr val="2B5DDA"/>
                </a:solidFill>
                <a:latin typeface="微软雅黑" panose="020B0503020204020204" charset="-122"/>
                <a:ea typeface="微软雅黑" panose="020B0503020204020204" charset="-122"/>
              </a:rPr>
              <a:t>模型提升百分点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4697" y="5007205"/>
            <a:ext cx="4712373" cy="13543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64698" y="3294199"/>
            <a:ext cx="4712372" cy="14084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65738" y="5840078"/>
            <a:ext cx="473314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XX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省应用模型结果对超套客户进行资费归位，营销成功率较对照组</a:t>
            </a:r>
            <a:r>
              <a:rPr lang="zh-CN" altLang="en-US" sz="1200" b="1" dirty="0">
                <a:solidFill>
                  <a:srgbClr val="CC3300"/>
                </a:solidFill>
                <a:latin typeface="Arial" panose="020B0604020202020204"/>
                <a:ea typeface="微软雅黑" panose="020B0503020204020204" charset="-122"/>
              </a:rPr>
              <a:t>提升</a:t>
            </a:r>
            <a:r>
              <a:rPr lang="en-US" altLang="zh-CN" sz="1200" b="1" dirty="0">
                <a:solidFill>
                  <a:srgbClr val="CC3300"/>
                </a:solidFill>
                <a:latin typeface="Arial" panose="020B0604020202020204"/>
                <a:ea typeface="微软雅黑" panose="020B0503020204020204" charset="-122"/>
              </a:rPr>
              <a:t>6</a:t>
            </a:r>
            <a:r>
              <a:rPr lang="zh-CN" altLang="en-US" sz="1200" b="1" dirty="0">
                <a:solidFill>
                  <a:srgbClr val="CC3300"/>
                </a:solidFill>
                <a:latin typeface="Arial" panose="020B0604020202020204"/>
                <a:ea typeface="微软雅黑" panose="020B0503020204020204" charset="-122"/>
              </a:rPr>
              <a:t>倍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。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XXX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省数据验证模型准确率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66%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，较对照组</a:t>
            </a:r>
            <a:r>
              <a:rPr lang="zh-CN" altLang="en-US" sz="1200" b="1" dirty="0">
                <a:solidFill>
                  <a:srgbClr val="CC3300"/>
                </a:solidFill>
                <a:latin typeface="Arial" panose="020B0604020202020204"/>
                <a:ea typeface="微软雅黑" panose="020B0503020204020204" charset="-122"/>
              </a:rPr>
              <a:t>提升</a:t>
            </a:r>
            <a:r>
              <a:rPr lang="en-US" altLang="zh-CN" sz="1200" b="1" dirty="0">
                <a:solidFill>
                  <a:srgbClr val="CC3300"/>
                </a:solidFill>
                <a:latin typeface="Arial" panose="020B0604020202020204"/>
                <a:ea typeface="微软雅黑" panose="020B0503020204020204" charset="-122"/>
              </a:rPr>
              <a:t>1.5</a:t>
            </a:r>
            <a:r>
              <a:rPr lang="zh-CN" altLang="en-US" sz="1200" b="1" dirty="0">
                <a:solidFill>
                  <a:srgbClr val="CC3300"/>
                </a:solidFill>
                <a:latin typeface="Arial" panose="020B0604020202020204"/>
                <a:ea typeface="微软雅黑" panose="020B0503020204020204" charset="-122"/>
              </a:rPr>
              <a:t>倍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aphicFrame>
        <p:nvGraphicFramePr>
          <p:cNvPr id="31" name="图表 30"/>
          <p:cNvGraphicFramePr/>
          <p:nvPr/>
        </p:nvGraphicFramePr>
        <p:xfrm>
          <a:off x="6962932" y="4522862"/>
          <a:ext cx="2052232" cy="1286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图表 31"/>
          <p:cNvGraphicFramePr/>
          <p:nvPr/>
        </p:nvGraphicFramePr>
        <p:xfrm>
          <a:off x="8829923" y="4522862"/>
          <a:ext cx="2090792" cy="1286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Freeform 106"/>
          <p:cNvSpPr/>
          <p:nvPr/>
        </p:nvSpPr>
        <p:spPr bwMode="auto">
          <a:xfrm rot="4484203" flipH="1" flipV="1">
            <a:off x="7893848" y="4866933"/>
            <a:ext cx="189990" cy="458622"/>
          </a:xfrm>
          <a:custGeom>
            <a:avLst/>
            <a:gdLst>
              <a:gd name="T0" fmla="*/ 2147483646 w 1433"/>
              <a:gd name="T1" fmla="*/ 2147483646 h 1743"/>
              <a:gd name="T2" fmla="*/ 2147483646 w 1433"/>
              <a:gd name="T3" fmla="*/ 2147483646 h 1743"/>
              <a:gd name="T4" fmla="*/ 2147483646 w 1433"/>
              <a:gd name="T5" fmla="*/ 2147483646 h 1743"/>
              <a:gd name="T6" fmla="*/ 2147483646 w 1433"/>
              <a:gd name="T7" fmla="*/ 2147483646 h 1743"/>
              <a:gd name="T8" fmla="*/ 2147483646 w 1433"/>
              <a:gd name="T9" fmla="*/ 2147483646 h 1743"/>
              <a:gd name="T10" fmla="*/ 2147483646 w 1433"/>
              <a:gd name="T11" fmla="*/ 2147483646 h 1743"/>
              <a:gd name="T12" fmla="*/ 2147483646 w 1433"/>
              <a:gd name="T13" fmla="*/ 2147483646 h 1743"/>
              <a:gd name="T14" fmla="*/ 2147483646 w 1433"/>
              <a:gd name="T15" fmla="*/ 2147483646 h 1743"/>
              <a:gd name="T16" fmla="*/ 2147483646 w 1433"/>
              <a:gd name="T17" fmla="*/ 2147483646 h 1743"/>
              <a:gd name="T18" fmla="*/ 2147483646 w 1433"/>
              <a:gd name="T19" fmla="*/ 2147483646 h 1743"/>
              <a:gd name="T20" fmla="*/ 2147483646 w 1433"/>
              <a:gd name="T21" fmla="*/ 2147483646 h 1743"/>
              <a:gd name="T22" fmla="*/ 2147483646 w 1433"/>
              <a:gd name="T23" fmla="*/ 2147483646 h 1743"/>
              <a:gd name="T24" fmla="*/ 2147483646 w 1433"/>
              <a:gd name="T25" fmla="*/ 2147483646 h 1743"/>
              <a:gd name="T26" fmla="*/ 2147483646 w 1433"/>
              <a:gd name="T27" fmla="*/ 2147483646 h 1743"/>
              <a:gd name="T28" fmla="*/ 2147483646 w 1433"/>
              <a:gd name="T29" fmla="*/ 2147483646 h 1743"/>
              <a:gd name="T30" fmla="*/ 2147483646 w 1433"/>
              <a:gd name="T31" fmla="*/ 2147483646 h 1743"/>
              <a:gd name="T32" fmla="*/ 2147483646 w 1433"/>
              <a:gd name="T33" fmla="*/ 2147483646 h 1743"/>
              <a:gd name="T34" fmla="*/ 2147483646 w 1433"/>
              <a:gd name="T35" fmla="*/ 2147483646 h 1743"/>
              <a:gd name="T36" fmla="*/ 2147483646 w 1433"/>
              <a:gd name="T37" fmla="*/ 2147483646 h 1743"/>
              <a:gd name="T38" fmla="*/ 2147483646 w 1433"/>
              <a:gd name="T39" fmla="*/ 2147483646 h 1743"/>
              <a:gd name="T40" fmla="*/ 2147483646 w 1433"/>
              <a:gd name="T41" fmla="*/ 2147483646 h 1743"/>
              <a:gd name="T42" fmla="*/ 2147483646 w 1433"/>
              <a:gd name="T43" fmla="*/ 2147483646 h 1743"/>
              <a:gd name="T44" fmla="*/ 2147483646 w 1433"/>
              <a:gd name="T45" fmla="*/ 2147483646 h 1743"/>
              <a:gd name="T46" fmla="*/ 2147483646 w 1433"/>
              <a:gd name="T47" fmla="*/ 2147483646 h 1743"/>
              <a:gd name="T48" fmla="*/ 2147483646 w 1433"/>
              <a:gd name="T49" fmla="*/ 2147483646 h 1743"/>
              <a:gd name="T50" fmla="*/ 2147483646 w 1433"/>
              <a:gd name="T51" fmla="*/ 2147483646 h 1743"/>
              <a:gd name="T52" fmla="*/ 2147483646 w 1433"/>
              <a:gd name="T53" fmla="*/ 2147483646 h 1743"/>
              <a:gd name="T54" fmla="*/ 2147483646 w 1433"/>
              <a:gd name="T55" fmla="*/ 2147483646 h 1743"/>
              <a:gd name="T56" fmla="*/ 2147483646 w 1433"/>
              <a:gd name="T57" fmla="*/ 2147483646 h 1743"/>
              <a:gd name="T58" fmla="*/ 2147483646 w 1433"/>
              <a:gd name="T59" fmla="*/ 2147483646 h 1743"/>
              <a:gd name="T60" fmla="*/ 2147483646 w 1433"/>
              <a:gd name="T61" fmla="*/ 2147483646 h 1743"/>
              <a:gd name="T62" fmla="*/ 0 w 1433"/>
              <a:gd name="T63" fmla="*/ 0 h 174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33" h="1743">
                <a:moveTo>
                  <a:pt x="0" y="0"/>
                </a:moveTo>
                <a:lnTo>
                  <a:pt x="10" y="184"/>
                </a:lnTo>
                <a:lnTo>
                  <a:pt x="20" y="276"/>
                </a:lnTo>
                <a:lnTo>
                  <a:pt x="38" y="384"/>
                </a:lnTo>
                <a:lnTo>
                  <a:pt x="54" y="456"/>
                </a:lnTo>
                <a:lnTo>
                  <a:pt x="74" y="522"/>
                </a:lnTo>
                <a:lnTo>
                  <a:pt x="98" y="598"/>
                </a:lnTo>
                <a:lnTo>
                  <a:pt x="125" y="668"/>
                </a:lnTo>
                <a:lnTo>
                  <a:pt x="158" y="736"/>
                </a:lnTo>
                <a:lnTo>
                  <a:pt x="190" y="800"/>
                </a:lnTo>
                <a:lnTo>
                  <a:pt x="235" y="883"/>
                </a:lnTo>
                <a:lnTo>
                  <a:pt x="274" y="948"/>
                </a:lnTo>
                <a:lnTo>
                  <a:pt x="326" y="1023"/>
                </a:lnTo>
                <a:lnTo>
                  <a:pt x="388" y="1112"/>
                </a:lnTo>
                <a:lnTo>
                  <a:pt x="450" y="1186"/>
                </a:lnTo>
                <a:lnTo>
                  <a:pt x="506" y="1250"/>
                </a:lnTo>
                <a:lnTo>
                  <a:pt x="575" y="1311"/>
                </a:lnTo>
                <a:lnTo>
                  <a:pt x="644" y="1364"/>
                </a:lnTo>
                <a:lnTo>
                  <a:pt x="716" y="1412"/>
                </a:lnTo>
                <a:lnTo>
                  <a:pt x="782" y="1448"/>
                </a:lnTo>
                <a:lnTo>
                  <a:pt x="844" y="1476"/>
                </a:lnTo>
                <a:lnTo>
                  <a:pt x="895" y="1495"/>
                </a:lnTo>
                <a:lnTo>
                  <a:pt x="948" y="1512"/>
                </a:lnTo>
                <a:lnTo>
                  <a:pt x="998" y="1524"/>
                </a:lnTo>
                <a:lnTo>
                  <a:pt x="1042" y="1536"/>
                </a:lnTo>
                <a:lnTo>
                  <a:pt x="1088" y="1546"/>
                </a:lnTo>
                <a:lnTo>
                  <a:pt x="1010" y="1742"/>
                </a:lnTo>
                <a:lnTo>
                  <a:pt x="1100" y="1668"/>
                </a:lnTo>
                <a:lnTo>
                  <a:pt x="1172" y="1624"/>
                </a:lnTo>
                <a:lnTo>
                  <a:pt x="1244" y="1588"/>
                </a:lnTo>
                <a:lnTo>
                  <a:pt x="1338" y="1558"/>
                </a:lnTo>
                <a:lnTo>
                  <a:pt x="1432" y="1540"/>
                </a:lnTo>
                <a:lnTo>
                  <a:pt x="1402" y="1502"/>
                </a:lnTo>
                <a:lnTo>
                  <a:pt x="1356" y="1432"/>
                </a:lnTo>
                <a:lnTo>
                  <a:pt x="1326" y="1366"/>
                </a:lnTo>
                <a:lnTo>
                  <a:pt x="1300" y="1302"/>
                </a:lnTo>
                <a:lnTo>
                  <a:pt x="1282" y="1230"/>
                </a:lnTo>
                <a:lnTo>
                  <a:pt x="1258" y="1096"/>
                </a:lnTo>
                <a:lnTo>
                  <a:pt x="1178" y="1310"/>
                </a:lnTo>
                <a:lnTo>
                  <a:pt x="1104" y="1294"/>
                </a:lnTo>
                <a:lnTo>
                  <a:pt x="1027" y="1273"/>
                </a:lnTo>
                <a:lnTo>
                  <a:pt x="956" y="1252"/>
                </a:lnTo>
                <a:lnTo>
                  <a:pt x="880" y="1220"/>
                </a:lnTo>
                <a:lnTo>
                  <a:pt x="806" y="1178"/>
                </a:lnTo>
                <a:lnTo>
                  <a:pt x="728" y="1134"/>
                </a:lnTo>
                <a:lnTo>
                  <a:pt x="654" y="1081"/>
                </a:lnTo>
                <a:lnTo>
                  <a:pt x="560" y="1004"/>
                </a:lnTo>
                <a:lnTo>
                  <a:pt x="480" y="932"/>
                </a:lnTo>
                <a:lnTo>
                  <a:pt x="422" y="872"/>
                </a:lnTo>
                <a:lnTo>
                  <a:pt x="364" y="806"/>
                </a:lnTo>
                <a:lnTo>
                  <a:pt x="324" y="758"/>
                </a:lnTo>
                <a:lnTo>
                  <a:pt x="286" y="703"/>
                </a:lnTo>
                <a:lnTo>
                  <a:pt x="262" y="666"/>
                </a:lnTo>
                <a:lnTo>
                  <a:pt x="234" y="622"/>
                </a:lnTo>
                <a:lnTo>
                  <a:pt x="198" y="564"/>
                </a:lnTo>
                <a:lnTo>
                  <a:pt x="171" y="524"/>
                </a:lnTo>
                <a:lnTo>
                  <a:pt x="152" y="487"/>
                </a:lnTo>
                <a:lnTo>
                  <a:pt x="132" y="450"/>
                </a:lnTo>
                <a:lnTo>
                  <a:pt x="116" y="413"/>
                </a:lnTo>
                <a:lnTo>
                  <a:pt x="100" y="374"/>
                </a:lnTo>
                <a:lnTo>
                  <a:pt x="83" y="330"/>
                </a:lnTo>
                <a:lnTo>
                  <a:pt x="66" y="270"/>
                </a:lnTo>
                <a:lnTo>
                  <a:pt x="38" y="166"/>
                </a:lnTo>
                <a:lnTo>
                  <a:pt x="0" y="0"/>
                </a:lnTo>
              </a:path>
            </a:pathLst>
          </a:custGeom>
          <a:solidFill>
            <a:srgbClr val="E40524"/>
          </a:solidFill>
          <a:ln>
            <a:noFill/>
          </a:ln>
          <a:effectLst>
            <a:outerShdw dist="107763" dir="2700000" algn="ctr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Freeform 106"/>
          <p:cNvSpPr/>
          <p:nvPr/>
        </p:nvSpPr>
        <p:spPr bwMode="auto">
          <a:xfrm rot="5725030" flipH="1" flipV="1">
            <a:off x="9736852" y="4866933"/>
            <a:ext cx="189990" cy="458622"/>
          </a:xfrm>
          <a:custGeom>
            <a:avLst/>
            <a:gdLst>
              <a:gd name="T0" fmla="*/ 2147483646 w 1433"/>
              <a:gd name="T1" fmla="*/ 2147483646 h 1743"/>
              <a:gd name="T2" fmla="*/ 2147483646 w 1433"/>
              <a:gd name="T3" fmla="*/ 2147483646 h 1743"/>
              <a:gd name="T4" fmla="*/ 2147483646 w 1433"/>
              <a:gd name="T5" fmla="*/ 2147483646 h 1743"/>
              <a:gd name="T6" fmla="*/ 2147483646 w 1433"/>
              <a:gd name="T7" fmla="*/ 2147483646 h 1743"/>
              <a:gd name="T8" fmla="*/ 2147483646 w 1433"/>
              <a:gd name="T9" fmla="*/ 2147483646 h 1743"/>
              <a:gd name="T10" fmla="*/ 2147483646 w 1433"/>
              <a:gd name="T11" fmla="*/ 2147483646 h 1743"/>
              <a:gd name="T12" fmla="*/ 2147483646 w 1433"/>
              <a:gd name="T13" fmla="*/ 2147483646 h 1743"/>
              <a:gd name="T14" fmla="*/ 2147483646 w 1433"/>
              <a:gd name="T15" fmla="*/ 2147483646 h 1743"/>
              <a:gd name="T16" fmla="*/ 2147483646 w 1433"/>
              <a:gd name="T17" fmla="*/ 2147483646 h 1743"/>
              <a:gd name="T18" fmla="*/ 2147483646 w 1433"/>
              <a:gd name="T19" fmla="*/ 2147483646 h 1743"/>
              <a:gd name="T20" fmla="*/ 2147483646 w 1433"/>
              <a:gd name="T21" fmla="*/ 2147483646 h 1743"/>
              <a:gd name="T22" fmla="*/ 2147483646 w 1433"/>
              <a:gd name="T23" fmla="*/ 2147483646 h 1743"/>
              <a:gd name="T24" fmla="*/ 2147483646 w 1433"/>
              <a:gd name="T25" fmla="*/ 2147483646 h 1743"/>
              <a:gd name="T26" fmla="*/ 2147483646 w 1433"/>
              <a:gd name="T27" fmla="*/ 2147483646 h 1743"/>
              <a:gd name="T28" fmla="*/ 2147483646 w 1433"/>
              <a:gd name="T29" fmla="*/ 2147483646 h 1743"/>
              <a:gd name="T30" fmla="*/ 2147483646 w 1433"/>
              <a:gd name="T31" fmla="*/ 2147483646 h 1743"/>
              <a:gd name="T32" fmla="*/ 2147483646 w 1433"/>
              <a:gd name="T33" fmla="*/ 2147483646 h 1743"/>
              <a:gd name="T34" fmla="*/ 2147483646 w 1433"/>
              <a:gd name="T35" fmla="*/ 2147483646 h 1743"/>
              <a:gd name="T36" fmla="*/ 2147483646 w 1433"/>
              <a:gd name="T37" fmla="*/ 2147483646 h 1743"/>
              <a:gd name="T38" fmla="*/ 2147483646 w 1433"/>
              <a:gd name="T39" fmla="*/ 2147483646 h 1743"/>
              <a:gd name="T40" fmla="*/ 2147483646 w 1433"/>
              <a:gd name="T41" fmla="*/ 2147483646 h 1743"/>
              <a:gd name="T42" fmla="*/ 2147483646 w 1433"/>
              <a:gd name="T43" fmla="*/ 2147483646 h 1743"/>
              <a:gd name="T44" fmla="*/ 2147483646 w 1433"/>
              <a:gd name="T45" fmla="*/ 2147483646 h 1743"/>
              <a:gd name="T46" fmla="*/ 2147483646 w 1433"/>
              <a:gd name="T47" fmla="*/ 2147483646 h 1743"/>
              <a:gd name="T48" fmla="*/ 2147483646 w 1433"/>
              <a:gd name="T49" fmla="*/ 2147483646 h 1743"/>
              <a:gd name="T50" fmla="*/ 2147483646 w 1433"/>
              <a:gd name="T51" fmla="*/ 2147483646 h 1743"/>
              <a:gd name="T52" fmla="*/ 2147483646 w 1433"/>
              <a:gd name="T53" fmla="*/ 2147483646 h 1743"/>
              <a:gd name="T54" fmla="*/ 2147483646 w 1433"/>
              <a:gd name="T55" fmla="*/ 2147483646 h 1743"/>
              <a:gd name="T56" fmla="*/ 2147483646 w 1433"/>
              <a:gd name="T57" fmla="*/ 2147483646 h 1743"/>
              <a:gd name="T58" fmla="*/ 2147483646 w 1433"/>
              <a:gd name="T59" fmla="*/ 2147483646 h 1743"/>
              <a:gd name="T60" fmla="*/ 2147483646 w 1433"/>
              <a:gd name="T61" fmla="*/ 2147483646 h 1743"/>
              <a:gd name="T62" fmla="*/ 0 w 1433"/>
              <a:gd name="T63" fmla="*/ 0 h 174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33" h="1743">
                <a:moveTo>
                  <a:pt x="0" y="0"/>
                </a:moveTo>
                <a:lnTo>
                  <a:pt x="10" y="184"/>
                </a:lnTo>
                <a:lnTo>
                  <a:pt x="20" y="276"/>
                </a:lnTo>
                <a:lnTo>
                  <a:pt x="38" y="384"/>
                </a:lnTo>
                <a:lnTo>
                  <a:pt x="54" y="456"/>
                </a:lnTo>
                <a:lnTo>
                  <a:pt x="74" y="522"/>
                </a:lnTo>
                <a:lnTo>
                  <a:pt x="98" y="598"/>
                </a:lnTo>
                <a:lnTo>
                  <a:pt x="125" y="668"/>
                </a:lnTo>
                <a:lnTo>
                  <a:pt x="158" y="736"/>
                </a:lnTo>
                <a:lnTo>
                  <a:pt x="190" y="800"/>
                </a:lnTo>
                <a:lnTo>
                  <a:pt x="235" y="883"/>
                </a:lnTo>
                <a:lnTo>
                  <a:pt x="274" y="948"/>
                </a:lnTo>
                <a:lnTo>
                  <a:pt x="326" y="1023"/>
                </a:lnTo>
                <a:lnTo>
                  <a:pt x="388" y="1112"/>
                </a:lnTo>
                <a:lnTo>
                  <a:pt x="450" y="1186"/>
                </a:lnTo>
                <a:lnTo>
                  <a:pt x="506" y="1250"/>
                </a:lnTo>
                <a:lnTo>
                  <a:pt x="575" y="1311"/>
                </a:lnTo>
                <a:lnTo>
                  <a:pt x="644" y="1364"/>
                </a:lnTo>
                <a:lnTo>
                  <a:pt x="716" y="1412"/>
                </a:lnTo>
                <a:lnTo>
                  <a:pt x="782" y="1448"/>
                </a:lnTo>
                <a:lnTo>
                  <a:pt x="844" y="1476"/>
                </a:lnTo>
                <a:lnTo>
                  <a:pt x="895" y="1495"/>
                </a:lnTo>
                <a:lnTo>
                  <a:pt x="948" y="1512"/>
                </a:lnTo>
                <a:lnTo>
                  <a:pt x="998" y="1524"/>
                </a:lnTo>
                <a:lnTo>
                  <a:pt x="1042" y="1536"/>
                </a:lnTo>
                <a:lnTo>
                  <a:pt x="1088" y="1546"/>
                </a:lnTo>
                <a:lnTo>
                  <a:pt x="1010" y="1742"/>
                </a:lnTo>
                <a:lnTo>
                  <a:pt x="1100" y="1668"/>
                </a:lnTo>
                <a:lnTo>
                  <a:pt x="1172" y="1624"/>
                </a:lnTo>
                <a:lnTo>
                  <a:pt x="1244" y="1588"/>
                </a:lnTo>
                <a:lnTo>
                  <a:pt x="1338" y="1558"/>
                </a:lnTo>
                <a:lnTo>
                  <a:pt x="1432" y="1540"/>
                </a:lnTo>
                <a:lnTo>
                  <a:pt x="1402" y="1502"/>
                </a:lnTo>
                <a:lnTo>
                  <a:pt x="1356" y="1432"/>
                </a:lnTo>
                <a:lnTo>
                  <a:pt x="1326" y="1366"/>
                </a:lnTo>
                <a:lnTo>
                  <a:pt x="1300" y="1302"/>
                </a:lnTo>
                <a:lnTo>
                  <a:pt x="1282" y="1230"/>
                </a:lnTo>
                <a:lnTo>
                  <a:pt x="1258" y="1096"/>
                </a:lnTo>
                <a:lnTo>
                  <a:pt x="1178" y="1310"/>
                </a:lnTo>
                <a:lnTo>
                  <a:pt x="1104" y="1294"/>
                </a:lnTo>
                <a:lnTo>
                  <a:pt x="1027" y="1273"/>
                </a:lnTo>
                <a:lnTo>
                  <a:pt x="956" y="1252"/>
                </a:lnTo>
                <a:lnTo>
                  <a:pt x="880" y="1220"/>
                </a:lnTo>
                <a:lnTo>
                  <a:pt x="806" y="1178"/>
                </a:lnTo>
                <a:lnTo>
                  <a:pt x="728" y="1134"/>
                </a:lnTo>
                <a:lnTo>
                  <a:pt x="654" y="1081"/>
                </a:lnTo>
                <a:lnTo>
                  <a:pt x="560" y="1004"/>
                </a:lnTo>
                <a:lnTo>
                  <a:pt x="480" y="932"/>
                </a:lnTo>
                <a:lnTo>
                  <a:pt x="422" y="872"/>
                </a:lnTo>
                <a:lnTo>
                  <a:pt x="364" y="806"/>
                </a:lnTo>
                <a:lnTo>
                  <a:pt x="324" y="758"/>
                </a:lnTo>
                <a:lnTo>
                  <a:pt x="286" y="703"/>
                </a:lnTo>
                <a:lnTo>
                  <a:pt x="262" y="666"/>
                </a:lnTo>
                <a:lnTo>
                  <a:pt x="234" y="622"/>
                </a:lnTo>
                <a:lnTo>
                  <a:pt x="198" y="564"/>
                </a:lnTo>
                <a:lnTo>
                  <a:pt x="171" y="524"/>
                </a:lnTo>
                <a:lnTo>
                  <a:pt x="152" y="487"/>
                </a:lnTo>
                <a:lnTo>
                  <a:pt x="132" y="450"/>
                </a:lnTo>
                <a:lnTo>
                  <a:pt x="116" y="413"/>
                </a:lnTo>
                <a:lnTo>
                  <a:pt x="100" y="374"/>
                </a:lnTo>
                <a:lnTo>
                  <a:pt x="83" y="330"/>
                </a:lnTo>
                <a:lnTo>
                  <a:pt x="66" y="270"/>
                </a:lnTo>
                <a:lnTo>
                  <a:pt x="38" y="166"/>
                </a:lnTo>
                <a:lnTo>
                  <a:pt x="0" y="0"/>
                </a:lnTo>
              </a:path>
            </a:pathLst>
          </a:custGeom>
          <a:solidFill>
            <a:srgbClr val="E40524"/>
          </a:solidFill>
          <a:ln>
            <a:noFill/>
          </a:ln>
          <a:effectLst>
            <a:outerShdw dist="107763" dir="2700000" algn="ctr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: 圆角 23"/>
          <p:cNvSpPr/>
          <p:nvPr/>
        </p:nvSpPr>
        <p:spPr>
          <a:xfrm>
            <a:off x="6316686" y="1950854"/>
            <a:ext cx="1347346" cy="2821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190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外省反馈</a:t>
            </a:r>
          </a:p>
        </p:txBody>
      </p:sp>
      <p:sp>
        <p:nvSpPr>
          <p:cNvPr id="37" name="矩形: 圆角 23"/>
          <p:cNvSpPr/>
          <p:nvPr/>
        </p:nvSpPr>
        <p:spPr>
          <a:xfrm>
            <a:off x="229235" y="1952173"/>
            <a:ext cx="1347346" cy="2821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1905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省内案例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4"/>
          <p:cNvGrpSpPr/>
          <p:nvPr/>
        </p:nvGrpSpPr>
        <p:grpSpPr>
          <a:xfrm rot="21600000">
            <a:off x="205740" y="143256"/>
            <a:ext cx="365759" cy="478535"/>
            <a:chOff x="0" y="0"/>
            <a:chExt cx="365759" cy="478535"/>
          </a:xfrm>
        </p:grpSpPr>
        <p:sp>
          <p:nvSpPr>
            <p:cNvPr id="546" name="path"/>
            <p:cNvSpPr/>
            <p:nvPr/>
          </p:nvSpPr>
          <p:spPr>
            <a:xfrm>
              <a:off x="0" y="97218"/>
              <a:ext cx="246887" cy="381317"/>
            </a:xfrm>
            <a:custGeom>
              <a:avLst/>
              <a:gdLst/>
              <a:ahLst/>
              <a:cxnLst/>
              <a:rect l="0" t="0" r="0" b="0"/>
              <a:pathLst>
                <a:path w="388" h="600">
                  <a:moveTo>
                    <a:pt x="64" y="0"/>
                  </a:moveTo>
                  <a:lnTo>
                    <a:pt x="388" y="0"/>
                  </a:lnTo>
                  <a:lnTo>
                    <a:pt x="388" y="535"/>
                  </a:lnTo>
                  <a:cubicBezTo>
                    <a:pt x="387" y="571"/>
                    <a:pt x="359" y="600"/>
                    <a:pt x="324" y="600"/>
                  </a:cubicBezTo>
                  <a:lnTo>
                    <a:pt x="0" y="600"/>
                  </a:lnTo>
                  <a:lnTo>
                    <a:pt x="0" y="62"/>
                  </a:lnTo>
                  <a:cubicBezTo>
                    <a:pt x="0" y="28"/>
                    <a:pt x="28" y="0"/>
                    <a:pt x="64" y="0"/>
                  </a:cubicBezTo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path"/>
            <p:cNvSpPr/>
            <p:nvPr/>
          </p:nvSpPr>
          <p:spPr>
            <a:xfrm>
              <a:off x="118744" y="0"/>
              <a:ext cx="247015" cy="382523"/>
            </a:xfrm>
            <a:custGeom>
              <a:avLst/>
              <a:gdLst/>
              <a:ahLst/>
              <a:cxnLst/>
              <a:rect l="0" t="0" r="0" b="0"/>
              <a:pathLst>
                <a:path w="389" h="602">
                  <a:moveTo>
                    <a:pt x="65" y="0"/>
                  </a:moveTo>
                  <a:moveTo>
                    <a:pt x="65" y="0"/>
                  </a:moveTo>
                  <a:lnTo>
                    <a:pt x="389" y="0"/>
                  </a:lnTo>
                  <a:lnTo>
                    <a:pt x="389" y="537"/>
                  </a:lnTo>
                  <a:cubicBezTo>
                    <a:pt x="388" y="572"/>
                    <a:pt x="359" y="601"/>
                    <a:pt x="324" y="602"/>
                  </a:cubicBezTo>
                  <a:lnTo>
                    <a:pt x="0" y="602"/>
                  </a:lnTo>
                  <a:lnTo>
                    <a:pt x="0" y="64"/>
                  </a:lnTo>
                  <a:cubicBezTo>
                    <a:pt x="0" y="29"/>
                    <a:pt x="28" y="0"/>
                    <a:pt x="65" y="0"/>
                  </a:cubicBezTo>
                </a:path>
              </a:pathLst>
            </a:custGeom>
            <a:solidFill>
              <a:srgbClr val="5B9BD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48" name="picture 5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3044" y="694054"/>
            <a:ext cx="11762740" cy="7620"/>
          </a:xfrm>
          <a:prstGeom prst="rect">
            <a:avLst/>
          </a:prstGeom>
        </p:spPr>
      </p:pic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3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540385" y="9144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稳定度模型建模背景</a:t>
            </a:r>
            <a:r>
              <a:rPr lang="en-US" altLang="zh-CN" dirty="0"/>
              <a:t>--</a:t>
            </a:r>
            <a:r>
              <a:rPr lang="zh-CN" altLang="en-US" dirty="0"/>
              <a:t>业务理解</a:t>
            </a:r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928797" y="3914284"/>
            <a:ext cx="6309711" cy="1335135"/>
          </a:xfrm>
          <a:prstGeom prst="roundRect">
            <a:avLst>
              <a:gd name="adj" fmla="val 3898"/>
            </a:avLst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FFFFFF">
                  <a:alpha val="71001"/>
                </a:srgbClr>
              </a:gs>
            </a:gsLst>
            <a:lin ang="5400000" scaled="1"/>
          </a:gradFill>
          <a:ln w="19050" algn="ctr">
            <a:solidFill>
              <a:srgbClr val="5F5F5F"/>
            </a:solidFill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305873" y="4019113"/>
            <a:ext cx="1141357" cy="1101768"/>
          </a:xfrm>
          <a:prstGeom prst="ellipse">
            <a:avLst/>
          </a:prstGeom>
          <a:gradFill rotWithShape="1">
            <a:gsLst>
              <a:gs pos="0">
                <a:srgbClr val="334B48"/>
              </a:gs>
              <a:gs pos="50000">
                <a:srgbClr val="94A05A"/>
              </a:gs>
              <a:gs pos="100000">
                <a:srgbClr val="334B48"/>
              </a:gs>
            </a:gsLst>
            <a:lin ang="2700000" scaled="1"/>
          </a:gradFill>
          <a:ln>
            <a:noFill/>
          </a:ln>
          <a:effectLst>
            <a:outerShdw dist="52363" dir="4557825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29567" y="4035891"/>
            <a:ext cx="893969" cy="704684"/>
          </a:xfrm>
          <a:prstGeom prst="ellipse">
            <a:avLst/>
          </a:prstGeom>
          <a:gradFill rotWithShape="1">
            <a:gsLst>
              <a:gs pos="0">
                <a:srgbClr val="FFFFFF">
                  <a:alpha val="4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40439" y="4233406"/>
            <a:ext cx="697627" cy="70788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应用</a:t>
            </a:r>
            <a:endParaRPr kumimoji="1" lang="en-US" altLang="zh-CN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现状</a:t>
            </a:r>
            <a:endParaRPr kumimoji="1" lang="ko-KR" altLang="en-US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959961" y="5512072"/>
            <a:ext cx="6309710" cy="943652"/>
          </a:xfrm>
          <a:prstGeom prst="roundRect">
            <a:avLst>
              <a:gd name="adj" fmla="val 3898"/>
            </a:avLst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FFFFFF">
                  <a:alpha val="71001"/>
                </a:srgbClr>
              </a:gs>
            </a:gsLst>
            <a:lin ang="5400000" scaled="1"/>
          </a:gradFill>
          <a:ln w="19050" algn="ctr">
            <a:solidFill>
              <a:srgbClr val="5F5F5F"/>
            </a:solidFill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305873" y="5464769"/>
            <a:ext cx="1141357" cy="1101768"/>
          </a:xfrm>
          <a:prstGeom prst="ellipse">
            <a:avLst/>
          </a:prstGeom>
          <a:gradFill rotWithShape="1">
            <a:gsLst>
              <a:gs pos="0">
                <a:srgbClr val="0C2B41"/>
              </a:gs>
              <a:gs pos="50000">
                <a:srgbClr val="217BB9"/>
              </a:gs>
              <a:gs pos="100000">
                <a:srgbClr val="0C2B41"/>
              </a:gs>
            </a:gsLst>
            <a:lin ang="2700000" scaled="1"/>
          </a:gradFill>
          <a:ln>
            <a:noFill/>
          </a:ln>
          <a:effectLst>
            <a:outerShdw dist="508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429567" y="5481547"/>
            <a:ext cx="893969" cy="704684"/>
          </a:xfrm>
          <a:prstGeom prst="ellipse">
            <a:avLst/>
          </a:prstGeom>
          <a:gradFill rotWithShape="1">
            <a:gsLst>
              <a:gs pos="0">
                <a:srgbClr val="FFFFFF">
                  <a:alpha val="4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40438" y="5710473"/>
            <a:ext cx="697628" cy="70788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投资</a:t>
            </a:r>
            <a:endParaRPr kumimoji="1" lang="en-US" altLang="zh-CN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收益</a:t>
            </a:r>
            <a:endParaRPr kumimoji="1" lang="en-US" altLang="zh-CN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959961" y="2554614"/>
            <a:ext cx="6278547" cy="1158953"/>
          </a:xfrm>
          <a:prstGeom prst="roundRect">
            <a:avLst>
              <a:gd name="adj" fmla="val 3898"/>
            </a:avLst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FFFFFF">
                  <a:alpha val="71001"/>
                </a:srgbClr>
              </a:gs>
            </a:gsLst>
            <a:lin ang="5400000" scaled="1"/>
          </a:gradFill>
          <a:ln w="19050" algn="ctr">
            <a:solidFill>
              <a:srgbClr val="5F5F5F"/>
            </a:solidFill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298761" y="2560301"/>
            <a:ext cx="1141357" cy="1101768"/>
          </a:xfrm>
          <a:prstGeom prst="ellipse">
            <a:avLst/>
          </a:prstGeom>
          <a:gradFill rotWithShape="1">
            <a:gsLst>
              <a:gs pos="0">
                <a:srgbClr val="5A3124"/>
              </a:gs>
              <a:gs pos="50000">
                <a:srgbClr val="CB762F"/>
              </a:gs>
              <a:gs pos="100000">
                <a:srgbClr val="5A3124"/>
              </a:gs>
            </a:gsLst>
            <a:lin ang="2700000" scaled="1"/>
          </a:gradFill>
          <a:ln>
            <a:noFill/>
          </a:ln>
          <a:effectLst>
            <a:outerShdw dist="508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422456" y="2374808"/>
            <a:ext cx="893969" cy="704684"/>
          </a:xfrm>
          <a:prstGeom prst="ellipse">
            <a:avLst/>
          </a:prstGeom>
          <a:gradFill rotWithShape="1">
            <a:gsLst>
              <a:gs pos="0">
                <a:srgbClr val="FFFFFF">
                  <a:alpha val="4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520625" y="2792817"/>
            <a:ext cx="697627" cy="70788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模型</a:t>
            </a:r>
            <a:endParaRPr kumimoji="1" lang="en-US" altLang="zh-CN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现状</a:t>
            </a:r>
            <a:endParaRPr kumimoji="1" lang="ko-KR" altLang="en-US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1474618" y="2637105"/>
            <a:ext cx="546892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异动、预警类模型繁多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模型各自独立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覆盖用户群体重复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1474619" y="4035891"/>
            <a:ext cx="523294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目标用户群体类别过多、整体输出量级过大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用户群相互关系空白，无效交集过多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看管效果重叠、成果难以控制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</p:txBody>
      </p:sp>
      <p:sp>
        <p:nvSpPr>
          <p:cNvPr id="90" name="Text Box 16"/>
          <p:cNvSpPr txBox="1">
            <a:spLocks noChangeArrowheads="1"/>
          </p:cNvSpPr>
          <p:nvPr/>
        </p:nvSpPr>
        <p:spPr bwMode="auto">
          <a:xfrm>
            <a:off x="1458002" y="5625584"/>
            <a:ext cx="4989994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投资成本大大降低，存储、设备、技术、人才的成本都大大降低，对单位数据价值较低的数据也值得投资分析。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</p:txBody>
      </p:sp>
      <p:sp>
        <p:nvSpPr>
          <p:cNvPr id="91" name="AutoShape 10"/>
          <p:cNvSpPr>
            <a:spLocks noChangeArrowheads="1"/>
          </p:cNvSpPr>
          <p:nvPr/>
        </p:nvSpPr>
        <p:spPr bwMode="auto">
          <a:xfrm>
            <a:off x="928798" y="1186376"/>
            <a:ext cx="6309710" cy="1216430"/>
          </a:xfrm>
          <a:prstGeom prst="roundRect">
            <a:avLst>
              <a:gd name="adj" fmla="val 3898"/>
            </a:avLst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FFFFFF">
                  <a:alpha val="71001"/>
                </a:srgbClr>
              </a:gs>
            </a:gsLst>
            <a:lin ang="5400000" scaled="1"/>
          </a:gradFill>
          <a:ln w="19050" algn="ctr">
            <a:solidFill>
              <a:srgbClr val="5F5F5F"/>
            </a:solidFill>
            <a:rou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298761" y="1231541"/>
            <a:ext cx="1141357" cy="11017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50800" dir="54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422456" y="1267195"/>
            <a:ext cx="893969" cy="704684"/>
          </a:xfrm>
          <a:prstGeom prst="ellipse">
            <a:avLst/>
          </a:prstGeom>
          <a:gradFill rotWithShape="1">
            <a:gsLst>
              <a:gs pos="0">
                <a:srgbClr val="FFFFFF">
                  <a:alpha val="4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19050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Text Box 13"/>
          <p:cNvSpPr txBox="1">
            <a:spLocks noChangeArrowheads="1"/>
          </p:cNvSpPr>
          <p:nvPr/>
        </p:nvSpPr>
        <p:spPr bwMode="auto">
          <a:xfrm>
            <a:off x="509382" y="1482515"/>
            <a:ext cx="697627" cy="70788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存量</a:t>
            </a:r>
            <a:endParaRPr kumimoji="1" lang="en-US" altLang="zh-CN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000" kern="0" dirty="0">
                <a:solidFill>
                  <a:srgbClr val="FFFFFF"/>
                </a:solidFill>
                <a:latin typeface="微软雅黑" panose="020B0503020204020204" charset="-122"/>
                <a:ea typeface="HY헤드라인M"/>
                <a:cs typeface="HY헤드라인M"/>
              </a:rPr>
              <a:t>监管</a:t>
            </a:r>
            <a:endParaRPr kumimoji="1" lang="ko-KR" altLang="en-US" sz="2000" kern="0" dirty="0">
              <a:solidFill>
                <a:srgbClr val="FFFFFF"/>
              </a:solidFill>
              <a:latin typeface="微软雅黑" panose="020B0503020204020204" charset="-122"/>
              <a:ea typeface="HY헤드라인M"/>
              <a:cs typeface="HY헤드라인M"/>
            </a:endParaRPr>
          </a:p>
        </p:txBody>
      </p:sp>
      <p:sp>
        <p:nvSpPr>
          <p:cNvPr id="95" name="Text Box 15"/>
          <p:cNvSpPr txBox="1">
            <a:spLocks noChangeArrowheads="1"/>
          </p:cNvSpPr>
          <p:nvPr/>
        </p:nvSpPr>
        <p:spPr bwMode="auto">
          <a:xfrm>
            <a:off x="1527044" y="1395169"/>
            <a:ext cx="6171614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缺少存量用户的有效监管和控制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  <a:p>
            <a:pPr marL="342900" indent="-342900" eaLnBrk="1" latin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HY헤드라인M"/>
              </a:rPr>
              <a:t>全量用户缺少有层次、整体的客户评价得分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HY헤드라인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708" y="1047300"/>
            <a:ext cx="3993531" cy="5371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5"/>
          <p:cNvPicPr>
            <a:picLocks noChangeAspect="1"/>
          </p:cNvPicPr>
          <p:nvPr/>
        </p:nvPicPr>
        <p:blipFill rotWithShape="1">
          <a:blip r:embed="rId2"/>
          <a:srcRect r="46706" b="108"/>
          <a:stretch>
            <a:fillRect/>
          </a:stretch>
        </p:blipFill>
        <p:spPr>
          <a:xfrm rot="21600000">
            <a:off x="10650209" y="158670"/>
            <a:ext cx="1336051" cy="37906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323850" y="114301"/>
            <a:ext cx="10972800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模型目标和简介</a:t>
            </a:r>
            <a:r>
              <a:rPr lang="en-US" altLang="zh-CN" dirty="0"/>
              <a:t>--</a:t>
            </a:r>
            <a:r>
              <a:rPr lang="zh-CN" altLang="en-US" dirty="0"/>
              <a:t>业务理解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6275" y="1073815"/>
            <a:ext cx="100153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/>
              <a:t>建立</a:t>
            </a:r>
            <a:r>
              <a:rPr lang="zh-CN" altLang="zh-CN" sz="1600" dirty="0"/>
              <a:t>离网、携转、降档</a:t>
            </a:r>
            <a:r>
              <a:rPr lang="zh-CN" altLang="en-US" sz="1600" dirty="0"/>
              <a:t>等预警</a:t>
            </a:r>
            <a:r>
              <a:rPr lang="zh-CN" altLang="zh-CN" sz="1600" dirty="0"/>
              <a:t>模型，输出</a:t>
            </a:r>
            <a:r>
              <a:rPr lang="zh-CN" altLang="en-US" sz="1600" dirty="0"/>
              <a:t>各</a:t>
            </a:r>
            <a:r>
              <a:rPr lang="zh-CN" altLang="zh-CN" sz="1600" dirty="0"/>
              <a:t>低稳定用户类型得分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/>
              <a:t>有效整合上述异动预警模型，</a:t>
            </a:r>
            <a:r>
              <a:rPr lang="zh-CN" altLang="zh-CN" sz="1600" dirty="0"/>
              <a:t>输出全量用户稳定度综合评分。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/>
              <a:t>结合客户低稳定度原因和营销相关的指标，对客户进行细分</a:t>
            </a:r>
            <a:r>
              <a:rPr lang="zh-CN" altLang="zh-CN" sz="1600" dirty="0"/>
              <a:t>。</a:t>
            </a:r>
          </a:p>
        </p:txBody>
      </p:sp>
      <p:sp>
        <p:nvSpPr>
          <p:cNvPr id="26" name="Freeform 5"/>
          <p:cNvSpPr/>
          <p:nvPr/>
        </p:nvSpPr>
        <p:spPr bwMode="auto">
          <a:xfrm>
            <a:off x="323851" y="653583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8"/>
          <p:cNvSpPr/>
          <p:nvPr/>
        </p:nvSpPr>
        <p:spPr bwMode="auto">
          <a:xfrm>
            <a:off x="323851" y="653583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2825" y="69442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模型目标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>
            <a:off x="323850" y="2017726"/>
            <a:ext cx="1606550" cy="379394"/>
          </a:xfrm>
          <a:custGeom>
            <a:avLst/>
            <a:gdLst>
              <a:gd name="T0" fmla="*/ 199 w 210"/>
              <a:gd name="T1" fmla="*/ 22 h 22"/>
              <a:gd name="T2" fmla="*/ 12 w 210"/>
              <a:gd name="T3" fmla="*/ 22 h 22"/>
              <a:gd name="T4" fmla="*/ 0 w 210"/>
              <a:gd name="T5" fmla="*/ 11 h 22"/>
              <a:gd name="T6" fmla="*/ 12 w 210"/>
              <a:gd name="T7" fmla="*/ 0 h 22"/>
              <a:gd name="T8" fmla="*/ 199 w 210"/>
              <a:gd name="T9" fmla="*/ 0 h 22"/>
              <a:gd name="T10" fmla="*/ 210 w 210"/>
              <a:gd name="T11" fmla="*/ 11 h 22"/>
              <a:gd name="T12" fmla="*/ 199 w 210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2">
                <a:moveTo>
                  <a:pt x="199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5" y="0"/>
                  <a:pt x="210" y="5"/>
                  <a:pt x="210" y="11"/>
                </a:cubicBezTo>
                <a:cubicBezTo>
                  <a:pt x="210" y="17"/>
                  <a:pt x="205" y="22"/>
                  <a:pt x="199" y="2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8"/>
          <p:cNvSpPr/>
          <p:nvPr/>
        </p:nvSpPr>
        <p:spPr bwMode="auto">
          <a:xfrm>
            <a:off x="323850" y="2017726"/>
            <a:ext cx="1433830" cy="379394"/>
          </a:xfrm>
          <a:custGeom>
            <a:avLst/>
            <a:gdLst>
              <a:gd name="T0" fmla="*/ 154 w 166"/>
              <a:gd name="T1" fmla="*/ 22 h 22"/>
              <a:gd name="T2" fmla="*/ 12 w 166"/>
              <a:gd name="T3" fmla="*/ 22 h 22"/>
              <a:gd name="T4" fmla="*/ 0 w 166"/>
              <a:gd name="T5" fmla="*/ 11 h 22"/>
              <a:gd name="T6" fmla="*/ 12 w 166"/>
              <a:gd name="T7" fmla="*/ 0 h 22"/>
              <a:gd name="T8" fmla="*/ 154 w 166"/>
              <a:gd name="T9" fmla="*/ 0 h 22"/>
              <a:gd name="T10" fmla="*/ 166 w 166"/>
              <a:gd name="T11" fmla="*/ 11 h 22"/>
              <a:gd name="T12" fmla="*/ 154 w 166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2">
                <a:moveTo>
                  <a:pt x="154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1" y="0"/>
                  <a:pt x="166" y="5"/>
                  <a:pt x="166" y="11"/>
                </a:cubicBezTo>
                <a:cubicBezTo>
                  <a:pt x="166" y="17"/>
                  <a:pt x="161" y="22"/>
                  <a:pt x="154" y="22"/>
                </a:cubicBezTo>
                <a:close/>
              </a:path>
            </a:pathLst>
          </a:custGeom>
          <a:solidFill>
            <a:srgbClr val="FFE83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2824" y="205856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  模型简介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8" name="图片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8865" y="2586355"/>
            <a:ext cx="10217785" cy="3766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75*346"/>
  <p:tag name="TABLE_ENDDRAG_RECT" val="699*170*175*3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28*60"/>
  <p:tag name="TABLE_ENDDRAG_RECT" val="66*329*328*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28*60"/>
  <p:tag name="TABLE_ENDDRAG_RECT" val="66*329*328*6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rgbClr val="000000"/>
    </a:dk1>
    <a:lt1>
      <a:srgbClr val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  <a:fontScheme name="自定义 9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新版空白演示配色">
    <a:dk1>
      <a:srgbClr val="000000"/>
    </a:dk1>
    <a:lt1>
      <a:srgbClr val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  <a:fontScheme name="自定义 9">
    <a:majorFont>
      <a:latin typeface="Arial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5930</Words>
  <Application>Microsoft Office PowerPoint</Application>
  <PresentationFormat>宽屏</PresentationFormat>
  <Paragraphs>918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黑体</vt:lpstr>
      <vt:lpstr>楷体</vt:lpstr>
      <vt:lpstr>宋体</vt:lpstr>
      <vt:lpstr>微软雅黑</vt:lpstr>
      <vt:lpstr>优设标题黑</vt:lpstr>
      <vt:lpstr>Agency FB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王菁菁</dc:creator>
  <cp:lastModifiedBy>应奇 介</cp:lastModifiedBy>
  <cp:revision>33</cp:revision>
  <dcterms:created xsi:type="dcterms:W3CDTF">2023-06-13T07:38:00Z</dcterms:created>
  <dcterms:modified xsi:type="dcterms:W3CDTF">2023-11-02T04:21:02Z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2023-02-19T00:49:22Z</vt:filetime>
  </property>
  <property fmtid="{D5CDD505-2E9C-101B-9397-08002B2CF9AE}" pid="4" name="UsrData">
    <vt:lpwstr>63e9f9614e2c4816acfd8b61</vt:lpwstr>
  </property>
  <property fmtid="{D5CDD505-2E9C-101B-9397-08002B2CF9AE}" pid="5" name="ICV">
    <vt:lpwstr>8545E296B6B24EF1B3968C5683137CEE</vt:lpwstr>
  </property>
  <property fmtid="{D5CDD505-2E9C-101B-9397-08002B2CF9AE}" pid="6" name="KSOProductBuildVer">
    <vt:lpwstr>2052-11.8.2.11716</vt:lpwstr>
  </property>
</Properties>
</file>