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335" r:id="rId2"/>
    <p:sldId id="257" r:id="rId3"/>
    <p:sldId id="337" r:id="rId4"/>
    <p:sldId id="258" r:id="rId5"/>
    <p:sldId id="336" r:id="rId6"/>
    <p:sldId id="260" r:id="rId7"/>
    <p:sldId id="291" r:id="rId8"/>
    <p:sldId id="304" r:id="rId9"/>
    <p:sldId id="262" r:id="rId10"/>
    <p:sldId id="325" r:id="rId11"/>
    <p:sldId id="324" r:id="rId12"/>
    <p:sldId id="293" r:id="rId13"/>
    <p:sldId id="294" r:id="rId14"/>
    <p:sldId id="305" r:id="rId15"/>
    <p:sldId id="327" r:id="rId16"/>
    <p:sldId id="306" r:id="rId17"/>
    <p:sldId id="328" r:id="rId18"/>
    <p:sldId id="329" r:id="rId19"/>
    <p:sldId id="330" r:id="rId20"/>
    <p:sldId id="331" r:id="rId21"/>
    <p:sldId id="332" r:id="rId22"/>
    <p:sldId id="333" r:id="rId23"/>
    <p:sldId id="267" r:id="rId24"/>
    <p:sldId id="268" r:id="rId25"/>
    <p:sldId id="270" r:id="rId26"/>
    <p:sldId id="334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8" autoAdjust="0"/>
    <p:restoredTop sz="94580" autoAdjust="0"/>
  </p:normalViewPr>
  <p:slideViewPr>
    <p:cSldViewPr>
      <p:cViewPr varScale="1">
        <p:scale>
          <a:sx n="87" d="100"/>
          <a:sy n="87" d="100"/>
        </p:scale>
        <p:origin x="624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CA1F-1C81-47D9-8318-C3F80DCD9900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0CE5D-3565-44D6-8EA2-6A55D4C91A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7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0CE5D-3565-44D6-8EA2-6A55D4C91A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0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0CE5D-3565-44D6-8EA2-6A55D4C91A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2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51435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2086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84458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3"/>
            <a:ext cx="7886700" cy="214669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1645445"/>
            <a:ext cx="3868340" cy="2983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116806"/>
            <a:ext cx="3868340" cy="481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1645445"/>
            <a:ext cx="3867150" cy="2983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116806"/>
            <a:ext cx="3867150" cy="481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5979"/>
            <a:ext cx="78867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76388"/>
            <a:ext cx="2949178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76388"/>
            <a:ext cx="2949178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5"/>
            <a:ext cx="9141714" cy="5143505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vl="0" algn="ctr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png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0286"/>
            <a:ext cx="6858000" cy="748864"/>
          </a:xfrm>
        </p:spPr>
        <p:txBody>
          <a:bodyPr>
            <a:normAutofit/>
          </a:bodyPr>
          <a:lstStyle/>
          <a:p>
            <a:r>
              <a:rPr lang="en-US" sz="1800" dirty="0"/>
              <a:t>Dani </a:t>
            </a:r>
            <a:r>
              <a:rPr lang="en-US" sz="1800" dirty="0" err="1"/>
              <a:t>Juniawan</a:t>
            </a:r>
            <a:r>
              <a:rPr lang="en-US" sz="1800" dirty="0"/>
              <a:t>| 120010325</a:t>
            </a:r>
          </a:p>
          <a:p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181350"/>
            <a:ext cx="7620000" cy="533400"/>
          </a:xfrm>
        </p:spPr>
        <p:txBody>
          <a:bodyPr>
            <a:noAutofit/>
          </a:bodyPr>
          <a:lstStyle/>
          <a:p>
            <a:r>
              <a:rPr lang="en-US" sz="2000" b="1" dirty="0"/>
              <a:t>RANCANG BANGUN SISTEM INFORMASI MUSEUM BLAMBANGAN MENGGUNAKAN FRAMEWORK BOOTSTRAP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FF92B-E377-4F1D-A310-030A00BEBB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282" y="285750"/>
            <a:ext cx="1727835" cy="2159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67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DBB96A-528C-4871-A30C-5686635D3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9"/>
            <a:ext cx="3990975" cy="326350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endParaRPr lang="en-US" sz="1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dirty="0"/>
              <a:t>Museum </a:t>
            </a:r>
            <a:r>
              <a:rPr lang="en-US" sz="1600" dirty="0" err="1"/>
              <a:t>blambangan</a:t>
            </a:r>
            <a:endParaRPr lang="en-US" sz="1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Framework</a:t>
            </a:r>
            <a:endParaRPr lang="en-US" sz="1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dirty="0"/>
              <a:t>Bootstrap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DFD (Data Flow Diagram)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ERD (Entity Relation Diagram)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Flowchart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Web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 err="1"/>
              <a:t>Metode</a:t>
            </a:r>
            <a:r>
              <a:rPr lang="en-US" sz="1600" i="1" dirty="0"/>
              <a:t> Waterfall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Adobe Dreamweaver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E30A2-4FF8-4F3B-9F44-8BD6975F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123140D-8DC4-40BE-8FDA-AF0A271D9F29}"/>
              </a:ext>
            </a:extLst>
          </p:cNvPr>
          <p:cNvSpPr txBox="1">
            <a:spLocks/>
          </p:cNvSpPr>
          <p:nvPr/>
        </p:nvSpPr>
        <p:spPr>
          <a:xfrm>
            <a:off x="5153025" y="1369219"/>
            <a:ext cx="399097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XAMPP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MySQL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/>
              <a:t>PHP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i="1" dirty="0" err="1"/>
              <a:t>Panotour</a:t>
            </a:r>
            <a:r>
              <a:rPr lang="en-US" sz="1600" i="1" dirty="0"/>
              <a:t> 360 degree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16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75E5E-C5DF-4994-9024-F57BAD6F99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5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400" dirty="0" err="1"/>
              <a:t>Pengumpulan</a:t>
            </a:r>
            <a:r>
              <a:rPr lang="en-US" sz="2400" dirty="0"/>
              <a:t> Data (</a:t>
            </a: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Literatur</a:t>
            </a:r>
            <a:r>
              <a:rPr lang="en-US" sz="2400" dirty="0"/>
              <a:t>, </a:t>
            </a:r>
            <a:r>
              <a:rPr lang="en-US" sz="2400" dirty="0" err="1"/>
              <a:t>Observasi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err="1"/>
              <a:t>Analisa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endParaRPr lang="en-US" sz="2400" dirty="0"/>
          </a:p>
          <a:p>
            <a:pPr marL="514350" indent="-514350">
              <a:buFont typeface="+mj-lt"/>
              <a:buAutoNum type="arabicParenR"/>
            </a:pPr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endParaRPr lang="en-US" sz="2400" dirty="0"/>
          </a:p>
          <a:p>
            <a:pPr marL="514350" indent="-514350">
              <a:buFont typeface="+mj-lt"/>
              <a:buAutoNum type="arabicParenR"/>
            </a:pPr>
            <a:r>
              <a:rPr lang="en-US" sz="2400" dirty="0" err="1"/>
              <a:t>Pembuatan</a:t>
            </a:r>
            <a:r>
              <a:rPr lang="en-US" sz="2400" dirty="0"/>
              <a:t> Program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err="1"/>
              <a:t>Pengujian</a:t>
            </a:r>
            <a:r>
              <a:rPr lang="en-US" sz="2400" dirty="0"/>
              <a:t> Program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773905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Perekayasaan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6ECE4-6AE4-4AD6-89D1-588115BB14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4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Identifikasi</a:t>
            </a:r>
            <a:r>
              <a:rPr lang="en-US" sz="4000" dirty="0"/>
              <a:t> </a:t>
            </a:r>
            <a:r>
              <a:rPr lang="en-US" sz="4000" dirty="0" err="1"/>
              <a:t>Masalah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F6F8C-7B20-4E64-92DC-0653C5DC05D1}"/>
              </a:ext>
            </a:extLst>
          </p:cNvPr>
          <p:cNvSpPr/>
          <p:nvPr/>
        </p:nvSpPr>
        <p:spPr>
          <a:xfrm>
            <a:off x="1437591" y="3515870"/>
            <a:ext cx="2596313" cy="676154"/>
          </a:xfrm>
          <a:prstGeom prst="rect">
            <a:avLst/>
          </a:prstGeom>
          <a:solidFill>
            <a:srgbClr val="014A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Fungsional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74A68-8B41-4F20-BD36-485E03E90603}"/>
              </a:ext>
            </a:extLst>
          </p:cNvPr>
          <p:cNvSpPr/>
          <p:nvPr/>
        </p:nvSpPr>
        <p:spPr>
          <a:xfrm>
            <a:off x="5672129" y="3515870"/>
            <a:ext cx="2596313" cy="676154"/>
          </a:xfrm>
          <a:prstGeom prst="rect">
            <a:avLst/>
          </a:prstGeom>
          <a:solidFill>
            <a:srgbClr val="014A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 Fungsional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F01577-2DA6-46AA-917E-AD898A4BF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28696"/>
            <a:ext cx="5753903" cy="1486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FF8282-F4EC-43F8-8A6E-E73085B886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17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1602"/>
            <a:ext cx="7886700" cy="561814"/>
          </a:xfrm>
        </p:spPr>
        <p:txBody>
          <a:bodyPr>
            <a:noAutofit/>
          </a:bodyPr>
          <a:lstStyle/>
          <a:p>
            <a:r>
              <a:rPr lang="en-US" sz="4000" dirty="0" err="1"/>
              <a:t>Pengumpulan</a:t>
            </a:r>
            <a:r>
              <a:rPr lang="en-US" sz="4000" dirty="0"/>
              <a:t>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447A83-F709-425A-9C53-B47DD2DC0D74}"/>
              </a:ext>
            </a:extLst>
          </p:cNvPr>
          <p:cNvGrpSpPr/>
          <p:nvPr/>
        </p:nvGrpSpPr>
        <p:grpSpPr>
          <a:xfrm>
            <a:off x="1828800" y="1885950"/>
            <a:ext cx="5751927" cy="2241717"/>
            <a:chOff x="1959718" y="1581150"/>
            <a:chExt cx="5751927" cy="22417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75FD5E-1E95-4334-A6E6-826A48276666}"/>
                </a:ext>
              </a:extLst>
            </p:cNvPr>
            <p:cNvSpPr/>
            <p:nvPr/>
          </p:nvSpPr>
          <p:spPr>
            <a:xfrm>
              <a:off x="1959718" y="3146713"/>
              <a:ext cx="2596313" cy="676154"/>
            </a:xfrm>
            <a:prstGeom prst="rect">
              <a:avLst/>
            </a:prstGeom>
            <a:solidFill>
              <a:srgbClr val="014A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Metode Observasi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D97512-5889-4905-B9D0-38128372D7AE}"/>
                </a:ext>
              </a:extLst>
            </p:cNvPr>
            <p:cNvSpPr/>
            <p:nvPr/>
          </p:nvSpPr>
          <p:spPr>
            <a:xfrm>
              <a:off x="5115332" y="3146713"/>
              <a:ext cx="2596313" cy="676154"/>
            </a:xfrm>
            <a:prstGeom prst="rect">
              <a:avLst/>
            </a:prstGeom>
            <a:solidFill>
              <a:srgbClr val="014A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Metode Wawancara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3F4EA8-6CE7-460E-814A-81919C231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81150"/>
              <a:ext cx="4401164" cy="140989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303C730-97B8-4125-BDE8-0EAB3C911E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226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86423"/>
            <a:ext cx="7886700" cy="322654"/>
          </a:xfrm>
        </p:spPr>
        <p:txBody>
          <a:bodyPr>
            <a:noAutofit/>
          </a:bodyPr>
          <a:lstStyle/>
          <a:p>
            <a:r>
              <a:rPr lang="en-US" sz="4000" dirty="0" err="1"/>
              <a:t>Perancangan</a:t>
            </a:r>
            <a:r>
              <a:rPr lang="en-US" sz="4000" dirty="0"/>
              <a:t> </a:t>
            </a:r>
            <a:r>
              <a:rPr lang="en-US" sz="4000" dirty="0" err="1"/>
              <a:t>Sistem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002BC-CE8A-46C2-995A-4E3E27EA6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71260"/>
            <a:ext cx="6379365" cy="1646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F315DB-1FEB-4E9E-ADE0-6D99C5766D2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15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3641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en-US" sz="2800" i="1" dirty="0"/>
              <a:t>ERD (Entity Relation Diagram)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D197B4-1077-4A11-AD2C-95BAE134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86" y="799765"/>
            <a:ext cx="5783627" cy="4150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9F941C-5D0C-4E57-B26D-B2DCBDE3340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9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5995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en-US" sz="2800" i="1" dirty="0"/>
              <a:t>Diagram </a:t>
            </a:r>
            <a:r>
              <a:rPr lang="en-US" sz="2800" i="1" dirty="0" err="1"/>
              <a:t>Konteks</a:t>
            </a:r>
            <a:endParaRPr lang="en-US" sz="2800" i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55C9C14-4FDF-4137-B100-B4291EBD7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0374" y="2222890"/>
          <a:ext cx="7093526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Visio" r:id="rId3" imgW="9191543" imgH="2447820" progId="Visio.Drawing.15">
                  <p:embed/>
                </p:oleObj>
              </mc:Choice>
              <mc:Fallback>
                <p:oleObj name="Visio" r:id="rId3" imgW="9191543" imgH="2447820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55C9C14-4FDF-4137-B100-B4291EBD7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374" y="2222890"/>
                        <a:ext cx="7093526" cy="1890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957FB46-9B38-4B7B-8364-FD8FC59844D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3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1746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en-US" sz="2800" i="1" dirty="0"/>
              <a:t>DFD Level 0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87FF8C-2BD4-4593-9A96-81BFE346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F685BE-311D-481E-AE83-03653BF18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918823"/>
              </p:ext>
            </p:extLst>
          </p:nvPr>
        </p:nvGraphicFramePr>
        <p:xfrm>
          <a:off x="1475433" y="438150"/>
          <a:ext cx="6406471" cy="455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3" imgW="8905743" imgH="6315030" progId="Visio.Drawing.15">
                  <p:embed/>
                </p:oleObj>
              </mc:Choice>
              <mc:Fallback>
                <p:oleObj name="Visio" r:id="rId3" imgW="8905743" imgH="63150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433" y="438150"/>
                        <a:ext cx="6406471" cy="455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DB8BA53-DB33-4BD5-BAA3-ED72C0ADD94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115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1746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en-US" sz="2800" i="1" dirty="0"/>
              <a:t>DFD Level 1 Login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87FF8C-2BD4-4593-9A96-81BFE346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B5B1B3-8D11-481C-A75B-D729B02AA6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45227" y="2152650"/>
            <a:ext cx="122667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B18A3EE-8508-482C-987B-EE6C8107B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713904"/>
              </p:ext>
            </p:extLst>
          </p:nvPr>
        </p:nvGraphicFramePr>
        <p:xfrm>
          <a:off x="1645227" y="1866395"/>
          <a:ext cx="6248400" cy="112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Visio" r:id="rId3" imgW="6705510" imgH="1286010" progId="Visio.Drawing.15">
                  <p:embed/>
                </p:oleObj>
              </mc:Choice>
              <mc:Fallback>
                <p:oleObj name="Visio" r:id="rId3" imgW="6705510" imgH="12860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227" y="1866395"/>
                        <a:ext cx="6248400" cy="1124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DD697EC-B0C3-4909-A908-E30B34EDB0F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73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87719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en-US" sz="2800" i="1" dirty="0"/>
              <a:t>DFD Level 1 </a:t>
            </a:r>
            <a:r>
              <a:rPr lang="en-US" sz="2800" i="1" dirty="0" err="1"/>
              <a:t>Kritik</a:t>
            </a:r>
            <a:r>
              <a:rPr lang="en-US" sz="2800" i="1" dirty="0"/>
              <a:t> dan Saran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87FF8C-2BD4-4593-9A96-81BFE346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B5B1B3-8D11-481C-A75B-D729B02AA6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45227" y="2152650"/>
            <a:ext cx="122667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A75BBC-0E84-4682-95EB-E6848293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73" y="1582948"/>
            <a:ext cx="119017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E5149FE-B5CD-4663-BB75-836122652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297263"/>
              </p:ext>
            </p:extLst>
          </p:nvPr>
        </p:nvGraphicFramePr>
        <p:xfrm>
          <a:off x="1511872" y="1582948"/>
          <a:ext cx="6381755" cy="2684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Visio" r:id="rId3" imgW="6753323" imgH="2838510" progId="Visio.Drawing.15">
                  <p:embed/>
                </p:oleObj>
              </mc:Choice>
              <mc:Fallback>
                <p:oleObj name="Visio" r:id="rId3" imgW="6753323" imgH="28385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872" y="1582948"/>
                        <a:ext cx="6381755" cy="26843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C422E73-5DFD-4C3F-8F80-8129EB380E0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3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C0B54-60DE-4A51-B289-5A11273685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22D54-4EAF-424A-B844-348FBBD0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60763"/>
            <a:ext cx="7886700" cy="3263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Banyuwangi merupakan kabupaten paling timur pulau jawa yang memiliki keanekaragaman seni, budaya dan peninggalan – peninggalan purbakala.</a:t>
            </a:r>
          </a:p>
          <a:p>
            <a:pPr marL="0" indent="0">
              <a:buNone/>
            </a:pPr>
            <a:r>
              <a:rPr lang="id-ID" dirty="0"/>
              <a:t>Museum blambangan merupakan museum yang terletak di pusat kota banyuwangi yang menyimpan koleksi peninggalan – peninggalan purbakala, seni dan budaya.</a:t>
            </a:r>
          </a:p>
        </p:txBody>
      </p:sp>
    </p:spTree>
    <p:extLst>
      <p:ext uri="{BB962C8B-B14F-4D97-AF65-F5344CB8AC3E}">
        <p14:creationId xmlns:p14="http://schemas.microsoft.com/office/powerpoint/2010/main" val="262464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2799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en-US" sz="2800" i="1" dirty="0"/>
              <a:t>DFD Level 1 </a:t>
            </a:r>
            <a:r>
              <a:rPr lang="en-US" sz="2800" i="1" dirty="0" err="1"/>
              <a:t>Pengolah</a:t>
            </a:r>
            <a:r>
              <a:rPr lang="en-US" sz="2800" i="1" dirty="0"/>
              <a:t> Data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87FF8C-2BD4-4593-9A96-81BFE346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B5B1B3-8D11-481C-A75B-D729B02AA6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45227" y="2152650"/>
            <a:ext cx="122667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A75BBC-0E84-4682-95EB-E6848293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73" y="1582948"/>
            <a:ext cx="119017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760A75-DF5A-4A7A-9B88-92B63B6F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9" y="1200529"/>
            <a:ext cx="120534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FEB2C79-F8C7-4FDD-8EA1-BFFF8B8B6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173996"/>
              </p:ext>
            </p:extLst>
          </p:nvPr>
        </p:nvGraphicFramePr>
        <p:xfrm>
          <a:off x="1371600" y="819150"/>
          <a:ext cx="66294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Visio" r:id="rId3" imgW="9086732" imgH="5895990" progId="Visio.Drawing.15">
                  <p:embed/>
                </p:oleObj>
              </mc:Choice>
              <mc:Fallback>
                <p:oleObj name="Visio" r:id="rId3" imgW="9086732" imgH="58959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19150"/>
                        <a:ext cx="6629400" cy="403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8DDAF25-B2C5-43CA-B6EA-70B78B4B031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6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6922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en-US" sz="2800" i="1" dirty="0"/>
              <a:t>DFD Level 1 </a:t>
            </a:r>
            <a:r>
              <a:rPr lang="en-US" sz="2800" i="1" dirty="0" err="1"/>
              <a:t>Pengolah</a:t>
            </a:r>
            <a:r>
              <a:rPr lang="en-US" sz="2800" i="1" dirty="0"/>
              <a:t> Data User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87FF8C-2BD4-4593-9A96-81BFE346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B5B1B3-8D11-481C-A75B-D729B02AA6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45227" y="2152650"/>
            <a:ext cx="122667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A75BBC-0E84-4682-95EB-E6848293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73" y="1582948"/>
            <a:ext cx="119017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760A75-DF5A-4A7A-9B88-92B63B6F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9" y="1200529"/>
            <a:ext cx="120534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091B3DB-3EA3-402F-9F1B-DE3096853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152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B3EE640-22B2-4127-A3B6-50E9FEC1B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347136"/>
              </p:ext>
            </p:extLst>
          </p:nvPr>
        </p:nvGraphicFramePr>
        <p:xfrm>
          <a:off x="1804315" y="2340584"/>
          <a:ext cx="5672270" cy="1082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Visio" r:id="rId3" imgW="6705510" imgH="1286010" progId="Visio.Drawing.15">
                  <p:embed/>
                </p:oleObj>
              </mc:Choice>
              <mc:Fallback>
                <p:oleObj name="Visio" r:id="rId3" imgW="6705510" imgH="12860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315" y="2340584"/>
                        <a:ext cx="5672270" cy="10826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4BA5739-B008-4EFB-A9A8-7F69432F8A7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84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F156B-1E5F-40D7-8472-672B1D1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6557"/>
            <a:ext cx="7886700" cy="322654"/>
          </a:xfrm>
        </p:spPr>
        <p:txBody>
          <a:bodyPr>
            <a:normAutofit fontScale="90000"/>
          </a:bodyPr>
          <a:lstStyle/>
          <a:p>
            <a:r>
              <a:rPr lang="en-US" sz="2800" i="1" dirty="0" err="1"/>
              <a:t>Konseptual</a:t>
            </a:r>
            <a:r>
              <a:rPr lang="en-US" sz="2800" i="1" dirty="0"/>
              <a:t> Database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B0DABAF-B9BB-4B59-8949-72FD9CB2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73" y="2222889"/>
            <a:ext cx="967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87FF8C-2BD4-4593-9A96-81BFE346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778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B5B1B3-8D11-481C-A75B-D729B02AA6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45227" y="2152650"/>
            <a:ext cx="122667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A75BBC-0E84-4682-95EB-E6848293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73" y="1582948"/>
            <a:ext cx="119017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760A75-DF5A-4A7A-9B88-92B63B6F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9" y="1200529"/>
            <a:ext cx="120534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C5952A3-0CA8-4929-9259-C845C0D66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99" y="1052255"/>
            <a:ext cx="124310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4C6AF48-C031-45C6-B60B-66A27B9FE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246688"/>
              </p:ext>
            </p:extLst>
          </p:nvPr>
        </p:nvGraphicFramePr>
        <p:xfrm>
          <a:off x="1600200" y="1052256"/>
          <a:ext cx="5943600" cy="370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Visio" r:id="rId3" imgW="8258234" imgH="6210270" progId="Visio.Drawing.15">
                  <p:embed/>
                </p:oleObj>
              </mc:Choice>
              <mc:Fallback>
                <p:oleObj name="Visio" r:id="rId3" imgW="8258234" imgH="621027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52256"/>
                        <a:ext cx="5943600" cy="3703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4C96BFD-6BBC-48AB-9FCE-41F65713D52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0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59" y="1370013"/>
            <a:ext cx="3300081" cy="3262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E0376-9E6E-4EF4-8BA8-5EF8D65A86D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71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047750"/>
            <a:ext cx="7886700" cy="3584973"/>
          </a:xfrm>
        </p:spPr>
        <p:txBody>
          <a:bodyPr>
            <a:normAutofit fontScale="70000" lnSpcReduction="20000"/>
          </a:bodyPr>
          <a:lstStyle/>
          <a:p>
            <a:pPr marL="514350" lvl="0" indent="-514350">
              <a:lnSpc>
                <a:spcPct val="120000"/>
              </a:lnSpc>
              <a:buFont typeface="+mj-lt"/>
              <a:buAutoNum type="arabicParenR"/>
            </a:pP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Museum </a:t>
            </a:r>
            <a:r>
              <a:rPr lang="en-US" dirty="0" err="1"/>
              <a:t>Blambangan</a:t>
            </a:r>
            <a:r>
              <a:rPr lang="en-US" dirty="0"/>
              <a:t> </a:t>
            </a:r>
            <a:r>
              <a:rPr lang="en-US" dirty="0" err="1"/>
              <a:t>Banyuwangi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museum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penyampaian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arenR"/>
            </a:pP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Museum </a:t>
            </a:r>
            <a:r>
              <a:rPr lang="en-US" dirty="0" err="1"/>
              <a:t>Blambangan</a:t>
            </a:r>
            <a:r>
              <a:rPr lang="en-US" dirty="0"/>
              <a:t> </a:t>
            </a:r>
            <a:r>
              <a:rPr lang="en-US" dirty="0" err="1"/>
              <a:t>Banyuwangi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–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museum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i="1" dirty="0"/>
              <a:t>interface </a:t>
            </a:r>
            <a:r>
              <a:rPr lang="en-US" dirty="0"/>
              <a:t>web </a:t>
            </a:r>
            <a:r>
              <a:rPr lang="en-US" i="1" dirty="0"/>
              <a:t>based </a:t>
            </a:r>
            <a:r>
              <a:rPr lang="en-US" dirty="0" err="1"/>
              <a:t>Mockplus</a:t>
            </a:r>
            <a:r>
              <a:rPr lang="en-US" dirty="0"/>
              <a:t>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arenR"/>
            </a:pP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museum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mengunjungi</a:t>
            </a:r>
            <a:r>
              <a:rPr lang="en-US" dirty="0"/>
              <a:t> museum </a:t>
            </a:r>
            <a:r>
              <a:rPr lang="en-US" dirty="0" err="1"/>
              <a:t>Blambangan</a:t>
            </a:r>
            <a:r>
              <a:rPr lang="en-US" dirty="0"/>
              <a:t> </a:t>
            </a:r>
            <a:r>
              <a:rPr lang="en-US" dirty="0" err="1"/>
              <a:t>Banyuwangi</a:t>
            </a:r>
            <a:r>
              <a:rPr lang="en-US" dirty="0"/>
              <a:t>.</a:t>
            </a:r>
          </a:p>
          <a:p>
            <a:pPr marL="342900" lvl="0" indent="-342900">
              <a:buFont typeface="+mj-lt"/>
              <a:buAutoNum type="arabicParenR"/>
            </a:pPr>
            <a:endParaRPr lang="id-ID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20293"/>
            <a:ext cx="7886700" cy="994172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DFB89-0258-4135-995C-A0777476B7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79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972228"/>
            <a:ext cx="7886700" cy="3813573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lnSpc>
                <a:spcPct val="120000"/>
              </a:lnSpc>
              <a:buFont typeface="+mj-lt"/>
              <a:buAutoNum type="arabicParenR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menu login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guest</a:t>
            </a:r>
            <a:r>
              <a:rPr lang="en-US" dirty="0"/>
              <a:t> / </a:t>
            </a:r>
            <a:r>
              <a:rPr lang="en-US" dirty="0" err="1"/>
              <a:t>tamu</a:t>
            </a:r>
            <a:r>
              <a:rPr lang="en-US" dirty="0"/>
              <a:t> dan menu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i="1" dirty="0"/>
              <a:t>guest </a:t>
            </a:r>
            <a:r>
              <a:rPr lang="en-US" dirty="0"/>
              <a:t>/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mengomentari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–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museum.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arenR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Bahasa Indonesia,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dan </a:t>
            </a:r>
            <a:r>
              <a:rPr lang="en-US" dirty="0" err="1"/>
              <a:t>bahasa</a:t>
            </a:r>
            <a:r>
              <a:rPr lang="en-US" dirty="0"/>
              <a:t> Mandarin.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en-US" dirty="0"/>
              <a:t>Data yang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data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lengkap</a:t>
            </a:r>
            <a:r>
              <a:rPr lang="en-US" dirty="0"/>
              <a:t> yang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– </a:t>
            </a:r>
            <a:r>
              <a:rPr lang="en-US" dirty="0" err="1"/>
              <a:t>benda</a:t>
            </a:r>
            <a:r>
              <a:rPr lang="en-US" dirty="0"/>
              <a:t> di Museum </a:t>
            </a:r>
            <a:r>
              <a:rPr lang="en-US" dirty="0" err="1"/>
              <a:t>Blambangan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sangatlah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-21944"/>
            <a:ext cx="7886700" cy="994172"/>
          </a:xfrm>
        </p:spPr>
        <p:txBody>
          <a:bodyPr/>
          <a:lstStyle/>
          <a:p>
            <a:r>
              <a:rPr lang="en-US" dirty="0"/>
              <a:t>Saran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1A33D-6989-4532-B3FA-EE4C2D1716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409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7F035E-3D84-4F7D-80BC-397B0118A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26294"/>
            <a:ext cx="6858000" cy="748864"/>
          </a:xfrm>
        </p:spPr>
        <p:txBody>
          <a:bodyPr>
            <a:normAutofit fontScale="90000"/>
          </a:bodyPr>
          <a:lstStyle/>
          <a:p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14056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C0B54-60DE-4A51-B289-5A11273685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22D54-4EAF-424A-B844-348FBBD0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60763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Website merupakan salah satu media informasi yang efektif, praktis dan mudah diakses dengan internet, dengan website informasi akan tersampai kepada pengguna dengan baik.</a:t>
            </a:r>
          </a:p>
        </p:txBody>
      </p:sp>
    </p:spTree>
    <p:extLst>
      <p:ext uri="{BB962C8B-B14F-4D97-AF65-F5344CB8AC3E}">
        <p14:creationId xmlns:p14="http://schemas.microsoft.com/office/powerpoint/2010/main" val="31776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8363" y="1369218"/>
            <a:ext cx="7886700" cy="2574132"/>
          </a:xfrm>
        </p:spPr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merancang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museum </a:t>
            </a:r>
            <a:r>
              <a:rPr lang="en-US" sz="2000" dirty="0" err="1"/>
              <a:t>blambangan</a:t>
            </a:r>
            <a:r>
              <a:rPr lang="en-US" sz="2000" dirty="0"/>
              <a:t> </a:t>
            </a:r>
            <a:r>
              <a:rPr lang="en-US" sz="2000" dirty="0" err="1"/>
              <a:t>banyuwangi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website?</a:t>
            </a:r>
            <a:endParaRPr lang="id-ID" sz="2000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mengimplementasikan</a:t>
            </a:r>
            <a:r>
              <a:rPr lang="en-US" sz="2000" dirty="0"/>
              <a:t> framework bootstrap pada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museum </a:t>
            </a:r>
            <a:r>
              <a:rPr lang="en-US" sz="2000" dirty="0" err="1"/>
              <a:t>Blambangan</a:t>
            </a:r>
            <a:r>
              <a:rPr lang="en-US" sz="2000" dirty="0"/>
              <a:t> </a:t>
            </a:r>
            <a:r>
              <a:rPr lang="en-US" sz="2000" dirty="0" err="1"/>
              <a:t>Banyuwangi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web ?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museum </a:t>
            </a:r>
            <a:r>
              <a:rPr lang="en-US" sz="2000" dirty="0" err="1"/>
              <a:t>Blambangan</a:t>
            </a:r>
            <a:r>
              <a:rPr lang="en-US" sz="2000" dirty="0"/>
              <a:t> </a:t>
            </a:r>
            <a:r>
              <a:rPr lang="en-US" sz="2000" dirty="0" err="1"/>
              <a:t>Banyuwangi</a:t>
            </a:r>
            <a:r>
              <a:rPr lang="en-US" sz="2000" dirty="0"/>
              <a:t> yang </a:t>
            </a:r>
            <a:r>
              <a:rPr lang="en-US" sz="2000" dirty="0" err="1"/>
              <a:t>menarik</a:t>
            </a:r>
            <a:r>
              <a:rPr lang="en-US" sz="2000" dirty="0"/>
              <a:t> dan </a:t>
            </a:r>
            <a:r>
              <a:rPr lang="en-US" sz="2000" dirty="0" err="1"/>
              <a:t>realistis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panotour</a:t>
            </a:r>
            <a:r>
              <a:rPr lang="en-US" sz="2000" dirty="0"/>
              <a:t> dan </a:t>
            </a:r>
            <a:r>
              <a:rPr lang="en-US" sz="2000" dirty="0" err="1"/>
              <a:t>gambar</a:t>
            </a:r>
            <a:r>
              <a:rPr lang="en-US" sz="2000" dirty="0"/>
              <a:t> 360 degree ?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8363" y="262531"/>
            <a:ext cx="7886700" cy="994172"/>
          </a:xfrm>
        </p:spPr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6149B-8451-47CF-93E3-F68FC471ABC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7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8363" y="262531"/>
            <a:ext cx="7886700" cy="994172"/>
          </a:xfrm>
        </p:spPr>
        <p:txBody>
          <a:bodyPr/>
          <a:lstStyle/>
          <a:p>
            <a:r>
              <a:rPr lang="id-ID" dirty="0"/>
              <a:t>Tujuan Penelitian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18363" y="1385056"/>
            <a:ext cx="7886700" cy="357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museum </a:t>
            </a:r>
            <a:r>
              <a:rPr lang="en-US" sz="2000" dirty="0" err="1"/>
              <a:t>blambangan</a:t>
            </a:r>
            <a:r>
              <a:rPr lang="en-US" sz="2000" dirty="0"/>
              <a:t> </a:t>
            </a:r>
            <a:r>
              <a:rPr lang="en-US" sz="2000" dirty="0" err="1"/>
              <a:t>banyuwangi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website.</a:t>
            </a:r>
            <a:endParaRPr lang="id-ID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Membuat</a:t>
            </a:r>
            <a:r>
              <a:rPr lang="en-US" sz="2000" dirty="0"/>
              <a:t> museum </a:t>
            </a:r>
            <a:r>
              <a:rPr lang="en-US" sz="2000" dirty="0" err="1"/>
              <a:t>Blambangan</a:t>
            </a:r>
            <a:r>
              <a:rPr lang="en-US" sz="2000" dirty="0"/>
              <a:t> </a:t>
            </a:r>
            <a:r>
              <a:rPr lang="en-US" sz="2000" dirty="0" err="1"/>
              <a:t>Banyuwangi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dikenal</a:t>
            </a:r>
            <a:r>
              <a:rPr lang="en-US" sz="2000" dirty="0"/>
              <a:t> oleh </a:t>
            </a:r>
            <a:r>
              <a:rPr lang="en-US" sz="2000" dirty="0" err="1"/>
              <a:t>masyarakat</a:t>
            </a:r>
            <a:r>
              <a:rPr lang="id-ID" sz="2000" dirty="0"/>
              <a:t>.</a:t>
            </a: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pengelola</a:t>
            </a:r>
            <a:r>
              <a:rPr lang="en-US" sz="2000" dirty="0"/>
              <a:t> museum 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.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sz="20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6149B-8451-47CF-93E3-F68FC471ABC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90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</p:spPr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024CDB-0D51-4E14-BD94-55AB6D4F599A}"/>
              </a:ext>
            </a:extLst>
          </p:cNvPr>
          <p:cNvGrpSpPr/>
          <p:nvPr/>
        </p:nvGrpSpPr>
        <p:grpSpPr>
          <a:xfrm>
            <a:off x="1135685" y="1268017"/>
            <a:ext cx="1524000" cy="1470325"/>
            <a:chOff x="2634868" y="1934239"/>
            <a:chExt cx="1917592" cy="2894861"/>
          </a:xfrm>
        </p:grpSpPr>
        <p:sp>
          <p:nvSpPr>
            <p:cNvPr id="9" name="Rounded Rectangle 23">
              <a:extLst>
                <a:ext uri="{FF2B5EF4-FFF2-40B4-BE49-F238E27FC236}">
                  <a16:creationId xmlns:a16="http://schemas.microsoft.com/office/drawing/2014/main" id="{BED77BAC-7A32-433C-A423-1D9EBD4B260B}"/>
                </a:ext>
              </a:extLst>
            </p:cNvPr>
            <p:cNvSpPr/>
            <p:nvPr/>
          </p:nvSpPr>
          <p:spPr>
            <a:xfrm>
              <a:off x="2634868" y="4046150"/>
              <a:ext cx="1917592" cy="78295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id-ID" dirty="0"/>
                <a:t>Akademis</a:t>
              </a:r>
            </a:p>
            <a:p>
              <a:pPr algn="ctr"/>
              <a:endParaRPr lang="id-ID" dirty="0"/>
            </a:p>
          </p:txBody>
        </p:sp>
        <p:pic>
          <p:nvPicPr>
            <p:cNvPr id="10" name="Picture 5" descr="D:\BELAJAR\BELAJAR SERIUS\SKRIPSI\!SKRIPSI\!SIDANG\pptseminardansidang\SIAP SIDANG!\img\reading (1).png">
              <a:extLst>
                <a:ext uri="{FF2B5EF4-FFF2-40B4-BE49-F238E27FC236}">
                  <a16:creationId xmlns:a16="http://schemas.microsoft.com/office/drawing/2014/main" id="{75ED44E0-89C5-4916-BCB3-0CDA227B0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382" y="1934239"/>
              <a:ext cx="1322696" cy="1996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237A52-71E6-4612-900F-D9A416468DD6}"/>
              </a:ext>
            </a:extLst>
          </p:cNvPr>
          <p:cNvGrpSpPr/>
          <p:nvPr/>
        </p:nvGrpSpPr>
        <p:grpSpPr>
          <a:xfrm>
            <a:off x="1230918" y="3245395"/>
            <a:ext cx="1333534" cy="1472659"/>
            <a:chOff x="4690270" y="3472940"/>
            <a:chExt cx="2374304" cy="2770549"/>
          </a:xfrm>
        </p:grpSpPr>
        <p:pic>
          <p:nvPicPr>
            <p:cNvPr id="28" name="Picture 3" descr="D:\BELAJAR\BELAJAR SERIUS\SKRIPSI\!SKRIPSI\!SIDANG\pptseminardansidang\SIAP SIDANG!\img\man (1).png">
              <a:extLst>
                <a:ext uri="{FF2B5EF4-FFF2-40B4-BE49-F238E27FC236}">
                  <a16:creationId xmlns:a16="http://schemas.microsoft.com/office/drawing/2014/main" id="{06A119D8-B223-4395-A5A4-16CD23F605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830" y="3472940"/>
              <a:ext cx="1767052" cy="1767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34013F10-FB1C-48BE-9411-6BF762D1D72B}"/>
                </a:ext>
              </a:extLst>
            </p:cNvPr>
            <p:cNvSpPr/>
            <p:nvPr/>
          </p:nvSpPr>
          <p:spPr>
            <a:xfrm>
              <a:off x="4690270" y="5360815"/>
              <a:ext cx="2374304" cy="882674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Mahasiswa</a:t>
              </a:r>
              <a:endParaRPr lang="id-ID" sz="1600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1897685" y="2851779"/>
            <a:ext cx="0" cy="237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D0997F-F7D4-4759-A048-2CDDAFC549E9}"/>
              </a:ext>
            </a:extLst>
          </p:cNvPr>
          <p:cNvGrpSpPr/>
          <p:nvPr/>
        </p:nvGrpSpPr>
        <p:grpSpPr>
          <a:xfrm>
            <a:off x="5426405" y="1268017"/>
            <a:ext cx="1342754" cy="1450642"/>
            <a:chOff x="7285685" y="2836018"/>
            <a:chExt cx="2046990" cy="1938785"/>
          </a:xfrm>
        </p:grpSpPr>
        <p:pic>
          <p:nvPicPr>
            <p:cNvPr id="26" name="Picture 3" descr="D:\BELAJAR\BELAJAR SERIUS\SKRIPSI\!SKRIPSI\!SIDANG\pptseminardansidang\SIAP SIDANG!\img\devices.png">
              <a:extLst>
                <a:ext uri="{FF2B5EF4-FFF2-40B4-BE49-F238E27FC236}">
                  <a16:creationId xmlns:a16="http://schemas.microsoft.com/office/drawing/2014/main" id="{400144D0-3786-4BAD-99DD-6D587D431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4163" y="2836018"/>
              <a:ext cx="1510035" cy="1303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ounded Rectangle 24">
              <a:extLst>
                <a:ext uri="{FF2B5EF4-FFF2-40B4-BE49-F238E27FC236}">
                  <a16:creationId xmlns:a16="http://schemas.microsoft.com/office/drawing/2014/main" id="{146C3F43-39A6-40BD-98BA-FB880087F4DB}"/>
                </a:ext>
              </a:extLst>
            </p:cNvPr>
            <p:cNvSpPr/>
            <p:nvPr/>
          </p:nvSpPr>
          <p:spPr>
            <a:xfrm>
              <a:off x="7285685" y="4214154"/>
              <a:ext cx="2046990" cy="56064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publikasi</a:t>
              </a:r>
              <a:endParaRPr lang="id-ID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6B35090-E06B-4D4D-865E-E6011F9A1449}"/>
              </a:ext>
            </a:extLst>
          </p:cNvPr>
          <p:cNvGrpSpPr/>
          <p:nvPr/>
        </p:nvGrpSpPr>
        <p:grpSpPr>
          <a:xfrm>
            <a:off x="4209113" y="3245395"/>
            <a:ext cx="1217292" cy="1449182"/>
            <a:chOff x="8630554" y="3318434"/>
            <a:chExt cx="2213500" cy="2675823"/>
          </a:xfrm>
        </p:grpSpPr>
        <p:pic>
          <p:nvPicPr>
            <p:cNvPr id="33" name="Picture 2" descr="D:\BELAJAR\BELAJAR SERIUS\SKRIPSI\!SKRIPSI\!SIDANG\pptseminardansidang\SIAP SIDANG!\img\user (1).png">
              <a:extLst>
                <a:ext uri="{FF2B5EF4-FFF2-40B4-BE49-F238E27FC236}">
                  <a16:creationId xmlns:a16="http://schemas.microsoft.com/office/drawing/2014/main" id="{AB0BB81D-B37B-40CE-8138-1D116222A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8556" y="3318434"/>
              <a:ext cx="1710921" cy="1710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ounded Rectangle 8">
              <a:extLst>
                <a:ext uri="{FF2B5EF4-FFF2-40B4-BE49-F238E27FC236}">
                  <a16:creationId xmlns:a16="http://schemas.microsoft.com/office/drawing/2014/main" id="{27B43B18-C66C-452F-B5F1-88777D495EFF}"/>
                </a:ext>
              </a:extLst>
            </p:cNvPr>
            <p:cNvSpPr/>
            <p:nvPr/>
          </p:nvSpPr>
          <p:spPr>
            <a:xfrm>
              <a:off x="8630554" y="5177835"/>
              <a:ext cx="2213500" cy="816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Pihak</a:t>
              </a:r>
              <a:r>
                <a:rPr lang="en-US" sz="1600" dirty="0"/>
                <a:t> Museum</a:t>
              </a:r>
              <a:endParaRPr lang="id-ID" sz="16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148799-E9DB-4BAF-B2BE-4CF4E24409AF}"/>
              </a:ext>
            </a:extLst>
          </p:cNvPr>
          <p:cNvGrpSpPr/>
          <p:nvPr/>
        </p:nvGrpSpPr>
        <p:grpSpPr>
          <a:xfrm>
            <a:off x="6590329" y="3245395"/>
            <a:ext cx="1333534" cy="1472659"/>
            <a:chOff x="4690270" y="3472940"/>
            <a:chExt cx="2374304" cy="2770549"/>
          </a:xfrm>
        </p:grpSpPr>
        <p:pic>
          <p:nvPicPr>
            <p:cNvPr id="36" name="Picture 3" descr="D:\BELAJAR\BELAJAR SERIUS\SKRIPSI\!SKRIPSI\!SIDANG\pptseminardansidang\SIAP SIDANG!\img\man (1).png">
              <a:extLst>
                <a:ext uri="{FF2B5EF4-FFF2-40B4-BE49-F238E27FC236}">
                  <a16:creationId xmlns:a16="http://schemas.microsoft.com/office/drawing/2014/main" id="{1BF90549-8B64-4632-A9D2-4AE9BAFC8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830" y="3472940"/>
              <a:ext cx="1767052" cy="1767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ounded Rectangle 7">
              <a:extLst>
                <a:ext uri="{FF2B5EF4-FFF2-40B4-BE49-F238E27FC236}">
                  <a16:creationId xmlns:a16="http://schemas.microsoft.com/office/drawing/2014/main" id="{D491159A-D1C3-4820-BC57-5D8EC260C713}"/>
                </a:ext>
              </a:extLst>
            </p:cNvPr>
            <p:cNvSpPr/>
            <p:nvPr/>
          </p:nvSpPr>
          <p:spPr>
            <a:xfrm>
              <a:off x="4690270" y="5360815"/>
              <a:ext cx="2374304" cy="882674"/>
            </a:xfrm>
            <a:prstGeom prst="round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/>
                <a:t>Guest / </a:t>
              </a:r>
              <a:r>
                <a:rPr lang="en-US" sz="1600" i="1" dirty="0" err="1"/>
                <a:t>Tamu</a:t>
              </a:r>
              <a:endParaRPr lang="id-ID" sz="1600" i="1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6B55AC-1834-402E-BAAD-AE24A91C072A}"/>
              </a:ext>
            </a:extLst>
          </p:cNvPr>
          <p:cNvCxnSpPr/>
          <p:nvPr/>
        </p:nvCxnSpPr>
        <p:spPr>
          <a:xfrm>
            <a:off x="6590329" y="2853467"/>
            <a:ext cx="266734" cy="471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63BC13A-CD75-4619-B367-3ABF2A98E033}"/>
              </a:ext>
            </a:extLst>
          </p:cNvPr>
          <p:cNvCxnSpPr/>
          <p:nvPr/>
        </p:nvCxnSpPr>
        <p:spPr>
          <a:xfrm flipH="1">
            <a:off x="5297402" y="2853467"/>
            <a:ext cx="298297" cy="471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D0732B3-7633-48DF-BF40-389636224B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785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16EE74-9B51-452C-A600-9A6B23EB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636F1A-6CF3-4234-8312-DB858B17DB1D}"/>
              </a:ext>
            </a:extLst>
          </p:cNvPr>
          <p:cNvGrpSpPr/>
          <p:nvPr/>
        </p:nvGrpSpPr>
        <p:grpSpPr>
          <a:xfrm>
            <a:off x="1092857" y="2892729"/>
            <a:ext cx="1217292" cy="1449182"/>
            <a:chOff x="8630554" y="3318434"/>
            <a:chExt cx="2213500" cy="2675823"/>
          </a:xfrm>
        </p:grpSpPr>
        <p:pic>
          <p:nvPicPr>
            <p:cNvPr id="7" name="Picture 2" descr="D:\BELAJAR\BELAJAR SERIUS\SKRIPSI\!SKRIPSI\!SIDANG\pptseminardansidang\SIAP SIDANG!\img\user (1).png">
              <a:extLst>
                <a:ext uri="{FF2B5EF4-FFF2-40B4-BE49-F238E27FC236}">
                  <a16:creationId xmlns:a16="http://schemas.microsoft.com/office/drawing/2014/main" id="{5753BB6A-9EA5-431E-9FE3-8F0D015091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8556" y="3318434"/>
              <a:ext cx="1710921" cy="1710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8">
              <a:extLst>
                <a:ext uri="{FF2B5EF4-FFF2-40B4-BE49-F238E27FC236}">
                  <a16:creationId xmlns:a16="http://schemas.microsoft.com/office/drawing/2014/main" id="{181FFC19-FE2C-443F-ACEA-99285D826F61}"/>
                </a:ext>
              </a:extLst>
            </p:cNvPr>
            <p:cNvSpPr/>
            <p:nvPr/>
          </p:nvSpPr>
          <p:spPr>
            <a:xfrm>
              <a:off x="8630554" y="5177835"/>
              <a:ext cx="2213500" cy="81642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Admin</a:t>
              </a:r>
              <a:endParaRPr lang="id-ID" sz="1600" dirty="0"/>
            </a:p>
          </p:txBody>
        </p:sp>
      </p:grp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34013F10-FB1C-48BE-9411-6BF762D1D72B}"/>
              </a:ext>
            </a:extLst>
          </p:cNvPr>
          <p:cNvSpPr/>
          <p:nvPr/>
        </p:nvSpPr>
        <p:spPr>
          <a:xfrm>
            <a:off x="3450087" y="1593314"/>
            <a:ext cx="1940678" cy="46917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endParaRPr lang="id-ID" sz="1600" dirty="0"/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2107756" y="2119428"/>
            <a:ext cx="1836583" cy="749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4929003" y="2119428"/>
            <a:ext cx="1928997" cy="749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7E5B8B-2589-42C0-814C-44D35985A63B}"/>
              </a:ext>
            </a:extLst>
          </p:cNvPr>
          <p:cNvGrpSpPr/>
          <p:nvPr/>
        </p:nvGrpSpPr>
        <p:grpSpPr>
          <a:xfrm>
            <a:off x="6557889" y="2869253"/>
            <a:ext cx="1469009" cy="1466073"/>
            <a:chOff x="4614060" y="3569528"/>
            <a:chExt cx="2615513" cy="2758157"/>
          </a:xfrm>
        </p:grpSpPr>
        <p:pic>
          <p:nvPicPr>
            <p:cNvPr id="14" name="Picture 3" descr="D:\BELAJAR\BELAJAR SERIUS\SKRIPSI\!SKRIPSI\!SIDANG\pptseminardansidang\SIAP SIDANG!\img\man (1).png">
              <a:extLst>
                <a:ext uri="{FF2B5EF4-FFF2-40B4-BE49-F238E27FC236}">
                  <a16:creationId xmlns:a16="http://schemas.microsoft.com/office/drawing/2014/main" id="{2ADED5EB-DCFE-4470-812C-ABF0C7F9A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830" y="3569528"/>
              <a:ext cx="1767052" cy="176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60E3DECF-C628-4FE3-A6A7-53E5AEAAAAEA}"/>
                </a:ext>
              </a:extLst>
            </p:cNvPr>
            <p:cNvSpPr/>
            <p:nvPr/>
          </p:nvSpPr>
          <p:spPr>
            <a:xfrm>
              <a:off x="4614060" y="5457957"/>
              <a:ext cx="2615513" cy="869728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Guest / </a:t>
              </a:r>
              <a:r>
                <a:rPr lang="en-US" sz="1600" dirty="0" err="1"/>
                <a:t>Tamu</a:t>
              </a:r>
              <a:endParaRPr lang="id-ID" sz="16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F669DB7-BB95-4810-86B8-85B340A65BD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9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2">
            <a:extLst>
              <a:ext uri="{FF2B5EF4-FFF2-40B4-BE49-F238E27FC236}">
                <a16:creationId xmlns:a16="http://schemas.microsoft.com/office/drawing/2014/main" id="{34425534-2AB4-4B24-9850-089D000A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3350"/>
            <a:ext cx="78867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62C98DD-F31F-4498-8EB2-E8EBA77ADD4B}"/>
              </a:ext>
            </a:extLst>
          </p:cNvPr>
          <p:cNvGrpSpPr/>
          <p:nvPr/>
        </p:nvGrpSpPr>
        <p:grpSpPr>
          <a:xfrm>
            <a:off x="3957912" y="2266950"/>
            <a:ext cx="1228176" cy="1524001"/>
            <a:chOff x="8500818" y="1651733"/>
            <a:chExt cx="2111376" cy="2033515"/>
          </a:xfrm>
        </p:grpSpPr>
        <p:pic>
          <p:nvPicPr>
            <p:cNvPr id="62" name="Picture 4" descr="D:\BELAJAR\BELAJAR SERIUS\SKRIPSI\!SKRIPSI\!SIDANG\pptseminardansidang\SIAP SIDANG!\img\online-store.png">
              <a:extLst>
                <a:ext uri="{FF2B5EF4-FFF2-40B4-BE49-F238E27FC236}">
                  <a16:creationId xmlns:a16="http://schemas.microsoft.com/office/drawing/2014/main" id="{6955F5AD-7718-4757-B299-54D04C01A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0818" y="1651733"/>
              <a:ext cx="2111374" cy="14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ounded Rectangle 7">
              <a:extLst>
                <a:ext uri="{FF2B5EF4-FFF2-40B4-BE49-F238E27FC236}">
                  <a16:creationId xmlns:a16="http://schemas.microsoft.com/office/drawing/2014/main" id="{DA33E778-9399-4E02-A272-B57898F807A2}"/>
                </a:ext>
              </a:extLst>
            </p:cNvPr>
            <p:cNvSpPr/>
            <p:nvPr/>
          </p:nvSpPr>
          <p:spPr>
            <a:xfrm>
              <a:off x="8500820" y="3072667"/>
              <a:ext cx="2111374" cy="612581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SISTEM</a:t>
              </a:r>
              <a:endParaRPr lang="id-ID" sz="1600" dirty="0"/>
            </a:p>
          </p:txBody>
        </p:sp>
      </p:grpSp>
      <p:sp>
        <p:nvSpPr>
          <p:cNvPr id="67" name="Rounded Rectangle 32">
            <a:extLst>
              <a:ext uri="{FF2B5EF4-FFF2-40B4-BE49-F238E27FC236}">
                <a16:creationId xmlns:a16="http://schemas.microsoft.com/office/drawing/2014/main" id="{6EF66F1B-3884-4663-849B-98AF67878B7F}"/>
              </a:ext>
            </a:extLst>
          </p:cNvPr>
          <p:cNvSpPr>
            <a:spLocks noChangeAspect="1"/>
          </p:cNvSpPr>
          <p:nvPr/>
        </p:nvSpPr>
        <p:spPr>
          <a:xfrm>
            <a:off x="1511884" y="1461652"/>
            <a:ext cx="1828800" cy="613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Profil</a:t>
            </a:r>
            <a:r>
              <a:rPr lang="en-US" dirty="0"/>
              <a:t> museum</a:t>
            </a:r>
            <a:endParaRPr lang="id-ID" dirty="0"/>
          </a:p>
        </p:txBody>
      </p:sp>
      <p:sp>
        <p:nvSpPr>
          <p:cNvPr id="68" name="Rounded Rectangle 32">
            <a:extLst>
              <a:ext uri="{FF2B5EF4-FFF2-40B4-BE49-F238E27FC236}">
                <a16:creationId xmlns:a16="http://schemas.microsoft.com/office/drawing/2014/main" id="{6EF66F1B-3884-4663-849B-98AF67878B7F}"/>
              </a:ext>
            </a:extLst>
          </p:cNvPr>
          <p:cNvSpPr>
            <a:spLocks noChangeAspect="1"/>
          </p:cNvSpPr>
          <p:nvPr/>
        </p:nvSpPr>
        <p:spPr>
          <a:xfrm>
            <a:off x="5867400" y="1461651"/>
            <a:ext cx="1828800" cy="613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Gambar 360 degree</a:t>
            </a:r>
            <a:endParaRPr lang="id-ID" dirty="0"/>
          </a:p>
        </p:txBody>
      </p:sp>
      <p:sp>
        <p:nvSpPr>
          <p:cNvPr id="69" name="Rounded Rectangle 32">
            <a:extLst>
              <a:ext uri="{FF2B5EF4-FFF2-40B4-BE49-F238E27FC236}">
                <a16:creationId xmlns:a16="http://schemas.microsoft.com/office/drawing/2014/main" id="{6EF66F1B-3884-4663-849B-98AF67878B7F}"/>
              </a:ext>
            </a:extLst>
          </p:cNvPr>
          <p:cNvSpPr>
            <a:spLocks noChangeAspect="1"/>
          </p:cNvSpPr>
          <p:nvPr/>
        </p:nvSpPr>
        <p:spPr>
          <a:xfrm>
            <a:off x="1371600" y="4064185"/>
            <a:ext cx="1828800" cy="613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Kritik</a:t>
            </a:r>
            <a:r>
              <a:rPr lang="en-US" dirty="0"/>
              <a:t> dan saran</a:t>
            </a:r>
            <a:endParaRPr lang="id-ID" dirty="0"/>
          </a:p>
        </p:txBody>
      </p:sp>
      <p:sp>
        <p:nvSpPr>
          <p:cNvPr id="70" name="Rounded Rectangle 32">
            <a:extLst>
              <a:ext uri="{FF2B5EF4-FFF2-40B4-BE49-F238E27FC236}">
                <a16:creationId xmlns:a16="http://schemas.microsoft.com/office/drawing/2014/main" id="{6EF66F1B-3884-4663-849B-98AF67878B7F}"/>
              </a:ext>
            </a:extLst>
          </p:cNvPr>
          <p:cNvSpPr>
            <a:spLocks noChangeAspect="1"/>
          </p:cNvSpPr>
          <p:nvPr/>
        </p:nvSpPr>
        <p:spPr>
          <a:xfrm>
            <a:off x="5867400" y="4064185"/>
            <a:ext cx="1828800" cy="613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Galeri</a:t>
            </a:r>
            <a:endParaRPr lang="id-ID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3429002" y="2151428"/>
            <a:ext cx="380998" cy="296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333999" y="2151428"/>
            <a:ext cx="381001" cy="296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340684" y="3790951"/>
            <a:ext cx="457200" cy="2638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3999" y="3800598"/>
            <a:ext cx="381001" cy="263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94B6683-9EDF-488A-82D8-AE56D75528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2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62200" y="2454435"/>
            <a:ext cx="1730301" cy="1404957"/>
            <a:chOff x="2144423" y="1660539"/>
            <a:chExt cx="1730301" cy="14049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4423" y="2352202"/>
              <a:ext cx="731583" cy="713294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4CBFCA-7A90-4859-9B86-55178F8DD33B}"/>
                </a:ext>
              </a:extLst>
            </p:cNvPr>
            <p:cNvGrpSpPr/>
            <p:nvPr/>
          </p:nvGrpSpPr>
          <p:grpSpPr>
            <a:xfrm>
              <a:off x="2144423" y="1660539"/>
              <a:ext cx="1730301" cy="1214578"/>
              <a:chOff x="1708811" y="3724579"/>
              <a:chExt cx="1348420" cy="976058"/>
            </a:xfrm>
          </p:grpSpPr>
          <p:pic>
            <p:nvPicPr>
              <p:cNvPr id="30" name="Picture 3" descr="D:\BELAJAR\BELAJAR SERIUS\SKRIPSI\!SKRIPSI\!SIDANG\pptseminardansidang\SIAP SIDANG!\img\seeicons__57e90b703eba6.png">
                <a:extLst>
                  <a:ext uri="{FF2B5EF4-FFF2-40B4-BE49-F238E27FC236}">
                    <a16:creationId xmlns:a16="http://schemas.microsoft.com/office/drawing/2014/main" id="{1D441D83-1F6F-406C-A44B-605A5E33FE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326" y="3752732"/>
                <a:ext cx="947905" cy="947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D:\BELAJAR\BELAJAR SERIUS\SKRIPSI\!SKRIPSI\!SIDANG\pptseminardansidang\SIAP SIDANG!\img\php.png">
                <a:extLst>
                  <a:ext uri="{FF2B5EF4-FFF2-40B4-BE49-F238E27FC236}">
                    <a16:creationId xmlns:a16="http://schemas.microsoft.com/office/drawing/2014/main" id="{FCC659E3-5C38-4C09-A542-08224165A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8811" y="3724579"/>
                <a:ext cx="596386" cy="596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Group 7"/>
          <p:cNvGrpSpPr/>
          <p:nvPr/>
        </p:nvGrpSpPr>
        <p:grpSpPr>
          <a:xfrm>
            <a:off x="4870683" y="2461224"/>
            <a:ext cx="1885950" cy="1369925"/>
            <a:chOff x="5181600" y="2336298"/>
            <a:chExt cx="1885950" cy="13699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2734673"/>
              <a:ext cx="1885950" cy="9715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1302" y="2336298"/>
              <a:ext cx="914400" cy="813815"/>
            </a:xfrm>
            <a:prstGeom prst="rect">
              <a:avLst/>
            </a:prstGeom>
          </p:spPr>
        </p:pic>
      </p:grp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181FFC19-FE2C-443F-ACEA-99285D826F61}"/>
              </a:ext>
            </a:extLst>
          </p:cNvPr>
          <p:cNvSpPr/>
          <p:nvPr/>
        </p:nvSpPr>
        <p:spPr>
          <a:xfrm>
            <a:off x="3964308" y="1544426"/>
            <a:ext cx="1217292" cy="4421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Tools</a:t>
            </a:r>
            <a:endParaRPr lang="id-ID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0D932D-597F-42E0-A912-39AE01BBC9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668" y="2604326"/>
            <a:ext cx="1071890" cy="7132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70C159-0509-4516-98C9-2E6C8BA8FBB4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54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A90"/>
      </a:accent1>
      <a:accent2>
        <a:srgbClr val="00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FF0000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3447</TotalTime>
  <Words>448</Words>
  <Application>Microsoft Office PowerPoint</Application>
  <PresentationFormat>On-screen Show (16:9)</PresentationFormat>
  <Paragraphs>82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Century Gothic</vt:lpstr>
      <vt:lpstr>Open Sans</vt:lpstr>
      <vt:lpstr>Times New Roman</vt:lpstr>
      <vt:lpstr>Wingdings</vt:lpstr>
      <vt:lpstr>Theme1</vt:lpstr>
      <vt:lpstr>Visio</vt:lpstr>
      <vt:lpstr>RANCANG BANGUN SISTEM INFORMASI MUSEUM BLAMBANGAN MENGGUNAKAN FRAMEWORK BOOTSTRAP</vt:lpstr>
      <vt:lpstr>Latar Belakang</vt:lpstr>
      <vt:lpstr>Latar Belakang</vt:lpstr>
      <vt:lpstr>Rumusan Masalah</vt:lpstr>
      <vt:lpstr>Tujuan Penelitian</vt:lpstr>
      <vt:lpstr>Manfaat Penelitian</vt:lpstr>
      <vt:lpstr>Ruang Lingkup</vt:lpstr>
      <vt:lpstr>Ruang Lingkup</vt:lpstr>
      <vt:lpstr>Ruang Lingkup</vt:lpstr>
      <vt:lpstr>Tinjauan Pustaka</vt:lpstr>
      <vt:lpstr>Metode Perekayasaan</vt:lpstr>
      <vt:lpstr>Identifikasi Masalah</vt:lpstr>
      <vt:lpstr>Pengumpulan Data</vt:lpstr>
      <vt:lpstr>Perancangan Sistem</vt:lpstr>
      <vt:lpstr>ERD (Entity Relation Diagram)</vt:lpstr>
      <vt:lpstr>Diagram Konteks</vt:lpstr>
      <vt:lpstr>DFD Level 0</vt:lpstr>
      <vt:lpstr>DFD Level 1 Login</vt:lpstr>
      <vt:lpstr>DFD Level 1 Kritik dan Saran</vt:lpstr>
      <vt:lpstr>DFD Level 1 Pengolah Data</vt:lpstr>
      <vt:lpstr>DFD Level 1 Pengolah Data User</vt:lpstr>
      <vt:lpstr>Konseptual Database</vt:lpstr>
      <vt:lpstr>Demo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sistem informasi museum blambangan banyuwangi menggunakan framework bootstrap</dc:title>
  <dc:creator>Barcelona</dc:creator>
  <cp:lastModifiedBy>haha_hehe</cp:lastModifiedBy>
  <cp:revision>239</cp:revision>
  <dcterms:created xsi:type="dcterms:W3CDTF">2006-08-16T00:00:00Z</dcterms:created>
  <dcterms:modified xsi:type="dcterms:W3CDTF">2019-08-19T03:22:59Z</dcterms:modified>
</cp:coreProperties>
</file>