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415440" y="168840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5"/>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type="body"/>
          </p:nvPr>
        </p:nvSpPr>
        <p:spPr>
          <a:xfrm>
            <a:off x="4154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3"/>
          <p:cNvSpPr>
            <a:spLocks noGrp="1"/>
          </p:cNvSpPr>
          <p:nvPr>
            <p:ph type="body"/>
          </p:nvPr>
        </p:nvSpPr>
        <p:spPr>
          <a:xfrm>
            <a:off x="42566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4"/>
          <p:cNvSpPr>
            <a:spLocks noGrp="1"/>
          </p:cNvSpPr>
          <p:nvPr>
            <p:ph type="body"/>
          </p:nvPr>
        </p:nvSpPr>
        <p:spPr>
          <a:xfrm>
            <a:off x="80978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5"/>
          <p:cNvSpPr>
            <a:spLocks noGrp="1"/>
          </p:cNvSpPr>
          <p:nvPr>
            <p:ph type="body"/>
          </p:nvPr>
        </p:nvSpPr>
        <p:spPr>
          <a:xfrm>
            <a:off x="4154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6"/>
          <p:cNvSpPr>
            <a:spLocks noGrp="1"/>
          </p:cNvSpPr>
          <p:nvPr>
            <p:ph type="body"/>
          </p:nvPr>
        </p:nvSpPr>
        <p:spPr>
          <a:xfrm>
            <a:off x="42566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7"/>
          <p:cNvSpPr>
            <a:spLocks noGrp="1"/>
          </p:cNvSpPr>
          <p:nvPr>
            <p:ph type="body"/>
          </p:nvPr>
        </p:nvSpPr>
        <p:spPr>
          <a:xfrm>
            <a:off x="80978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415440" y="1688400"/>
            <a:ext cx="11360520" cy="440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15440" y="1688400"/>
            <a:ext cx="1136052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15440" y="593280"/>
            <a:ext cx="11360520" cy="4371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subTitle"/>
          </p:nvPr>
        </p:nvSpPr>
        <p:spPr>
          <a:xfrm>
            <a:off x="415440" y="1688400"/>
            <a:ext cx="11360520" cy="440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415440" y="168840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4154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42566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80978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4154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42566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80978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2" name="PlaceHolder 2"/>
          <p:cNvSpPr>
            <a:spLocks noGrp="1"/>
          </p:cNvSpPr>
          <p:nvPr>
            <p:ph type="subTitle"/>
          </p:nvPr>
        </p:nvSpPr>
        <p:spPr>
          <a:xfrm>
            <a:off x="415440" y="1688400"/>
            <a:ext cx="11360520" cy="440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4" name="PlaceHolder 2"/>
          <p:cNvSpPr>
            <a:spLocks noGrp="1"/>
          </p:cNvSpPr>
          <p:nvPr>
            <p:ph type="body"/>
          </p:nvPr>
        </p:nvSpPr>
        <p:spPr>
          <a:xfrm>
            <a:off x="415440" y="1688400"/>
            <a:ext cx="1136052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415440" y="1688400"/>
            <a:ext cx="1136052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15440" y="593280"/>
            <a:ext cx="11360520" cy="4371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5"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4"/>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9"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4"/>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type="body"/>
          </p:nvPr>
        </p:nvSpPr>
        <p:spPr>
          <a:xfrm>
            <a:off x="415440" y="168840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6"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5"/>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1" name="PlaceHolder 2"/>
          <p:cNvSpPr>
            <a:spLocks noGrp="1"/>
          </p:cNvSpPr>
          <p:nvPr>
            <p:ph type="body"/>
          </p:nvPr>
        </p:nvSpPr>
        <p:spPr>
          <a:xfrm>
            <a:off x="4154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42566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4"/>
          <p:cNvSpPr>
            <a:spLocks noGrp="1"/>
          </p:cNvSpPr>
          <p:nvPr>
            <p:ph type="body"/>
          </p:nvPr>
        </p:nvSpPr>
        <p:spPr>
          <a:xfrm>
            <a:off x="8097840" y="168840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5"/>
          <p:cNvSpPr>
            <a:spLocks noGrp="1"/>
          </p:cNvSpPr>
          <p:nvPr>
            <p:ph type="body"/>
          </p:nvPr>
        </p:nvSpPr>
        <p:spPr>
          <a:xfrm>
            <a:off x="4154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6"/>
          <p:cNvSpPr>
            <a:spLocks noGrp="1"/>
          </p:cNvSpPr>
          <p:nvPr>
            <p:ph type="body"/>
          </p:nvPr>
        </p:nvSpPr>
        <p:spPr>
          <a:xfrm>
            <a:off x="42566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126" name="PlaceHolder 7"/>
          <p:cNvSpPr>
            <a:spLocks noGrp="1"/>
          </p:cNvSpPr>
          <p:nvPr>
            <p:ph type="body"/>
          </p:nvPr>
        </p:nvSpPr>
        <p:spPr>
          <a:xfrm>
            <a:off x="8097840" y="3988440"/>
            <a:ext cx="365796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15440" y="593280"/>
            <a:ext cx="11360520" cy="4371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62366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4154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415440" y="1688400"/>
            <a:ext cx="5543640" cy="44035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6236640" y="398844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15440" y="593280"/>
            <a:ext cx="11360520" cy="942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4154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6236640" y="1688400"/>
            <a:ext cx="5543640" cy="21002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15440" y="3988440"/>
            <a:ext cx="11360520" cy="2100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9343800" y="4235760"/>
            <a:ext cx="74952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2099880" y="4210920"/>
            <a:ext cx="74952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339200" y="1362240"/>
            <a:ext cx="9515160" cy="203760"/>
            <a:chOff x="1339200" y="1362240"/>
            <a:chExt cx="9515160" cy="203760"/>
          </a:xfrm>
        </p:grpSpPr>
        <p:sp>
          <p:nvSpPr>
            <p:cNvPr id="3" name="Google Shape;13;p2"/>
            <p:cNvSpPr/>
            <p:nvPr/>
          </p:nvSpPr>
          <p:spPr>
            <a:xfrm rot="10800000">
              <a:off x="1339200" y="1361880"/>
              <a:ext cx="95151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339200" y="1565280"/>
              <a:ext cx="95151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338840" y="5292000"/>
            <a:ext cx="9515160" cy="203400"/>
            <a:chOff x="1338840" y="5292000"/>
            <a:chExt cx="9515160" cy="203400"/>
          </a:xfrm>
        </p:grpSpPr>
        <p:sp>
          <p:nvSpPr>
            <p:cNvPr id="6" name="Google Shape;16;p2"/>
            <p:cNvSpPr/>
            <p:nvPr/>
          </p:nvSpPr>
          <p:spPr>
            <a:xfrm>
              <a:off x="1338840" y="5495040"/>
              <a:ext cx="95151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338840" y="5292000"/>
              <a:ext cx="95151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1338840" y="2335680"/>
            <a:ext cx="9515520" cy="1362960"/>
          </a:xfrm>
          <a:prstGeom prst="rect">
            <a:avLst/>
          </a:prstGeom>
        </p:spPr>
        <p:txBody>
          <a:bodyPr lIns="122040" rIns="122040" tIns="122040" bIns="122040" anchor="b">
            <a:normAutofit fontScale="39000"/>
          </a:bodyPr>
          <a:p>
            <a:r>
              <a:rPr b="0" lang="en-IN" sz="7200" spc="-1" strike="noStrike">
                <a:solidFill>
                  <a:srgbClr val="000000"/>
                </a:solidFill>
                <a:latin typeface="Arial"/>
              </a:rPr>
              <a:t>Click to edit the title text format</a:t>
            </a:r>
            <a:endParaRPr b="0" lang="en-IN" sz="7200" spc="-1" strike="noStrike">
              <a:solidFill>
                <a:srgbClr val="000000"/>
              </a:solidFill>
              <a:latin typeface="Arial"/>
            </a:endParaRPr>
          </a:p>
        </p:txBody>
      </p:sp>
      <p:sp>
        <p:nvSpPr>
          <p:cNvPr id="9" name="PlaceHolder 2"/>
          <p:cNvSpPr>
            <a:spLocks noGrp="1"/>
          </p:cNvSpPr>
          <p:nvPr>
            <p:ph type="sldNum"/>
          </p:nvPr>
        </p:nvSpPr>
        <p:spPr>
          <a:xfrm>
            <a:off x="11296440" y="6217560"/>
            <a:ext cx="731520" cy="524520"/>
          </a:xfrm>
          <a:prstGeom prst="rect">
            <a:avLst/>
          </a:prstGeom>
        </p:spPr>
        <p:txBody>
          <a:bodyPr lIns="122040" rIns="122040" tIns="122040" bIns="122040" anchor="ctr">
            <a:normAutofit/>
          </a:bodyPr>
          <a:p>
            <a:pPr algn="r">
              <a:lnSpc>
                <a:spcPct val="100000"/>
              </a:lnSpc>
              <a:tabLst>
                <a:tab algn="l" pos="0"/>
              </a:tabLst>
            </a:pPr>
            <a:fld id="{1D9E92D2-3C4A-4CC9-AE31-1DA1A8C9643F}" type="slidenum">
              <a:rPr b="0" lang="en-IN" sz="1300" spc="-1" strike="noStrike">
                <a:solidFill>
                  <a:srgbClr val="695d46"/>
                </a:solidFill>
                <a:latin typeface="Open Sans"/>
                <a:ea typeface="Open Sans"/>
              </a:rPr>
              <a:t>&lt;number&gt;</a:t>
            </a:fld>
            <a:endParaRPr b="0" lang="en-IN" sz="1300" spc="-1" strike="noStrike">
              <a:latin typeface="Times New Roman"/>
            </a:endParaRPr>
          </a:p>
        </p:txBody>
      </p:sp>
      <p:sp>
        <p:nvSpPr>
          <p:cNvPr id="10"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6727680"/>
            <a:ext cx="12191760" cy="13032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title"/>
          </p:nvPr>
        </p:nvSpPr>
        <p:spPr>
          <a:xfrm>
            <a:off x="415440" y="593280"/>
            <a:ext cx="11360520" cy="942840"/>
          </a:xfrm>
          <a:prstGeom prst="rect">
            <a:avLst/>
          </a:prstGeom>
        </p:spPr>
        <p:txBody>
          <a:bodyPr lIns="122040" rIns="122040" tIns="122040" bIns="122040">
            <a:norm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49" name="PlaceHolder 2"/>
          <p:cNvSpPr>
            <a:spLocks noGrp="1"/>
          </p:cNvSpPr>
          <p:nvPr>
            <p:ph type="body"/>
          </p:nvPr>
        </p:nvSpPr>
        <p:spPr>
          <a:xfrm>
            <a:off x="415440" y="1688400"/>
            <a:ext cx="11360520" cy="4403520"/>
          </a:xfrm>
          <a:prstGeom prst="rect">
            <a:avLst/>
          </a:prstGeom>
        </p:spPr>
        <p:txBody>
          <a:bodyPr lIns="122040" rIns="122040" tIns="122040" bIns="122040">
            <a:norm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50" name="PlaceHolder 3"/>
          <p:cNvSpPr>
            <a:spLocks noGrp="1"/>
          </p:cNvSpPr>
          <p:nvPr>
            <p:ph type="sldNum"/>
          </p:nvPr>
        </p:nvSpPr>
        <p:spPr>
          <a:xfrm>
            <a:off x="11296440" y="6217560"/>
            <a:ext cx="731520" cy="524520"/>
          </a:xfrm>
          <a:prstGeom prst="rect">
            <a:avLst/>
          </a:prstGeom>
        </p:spPr>
        <p:txBody>
          <a:bodyPr lIns="122040" rIns="122040" tIns="122040" bIns="122040" anchor="ctr">
            <a:normAutofit/>
          </a:bodyPr>
          <a:p>
            <a:pPr algn="r">
              <a:lnSpc>
                <a:spcPct val="100000"/>
              </a:lnSpc>
              <a:tabLst>
                <a:tab algn="l" pos="0"/>
              </a:tabLst>
            </a:pPr>
            <a:fld id="{BF876D0E-FADC-4312-91BF-89268332EB74}" type="slidenum">
              <a:rPr b="0" lang="en-IN" sz="1300" spc="-1" strike="noStrike">
                <a:solidFill>
                  <a:srgbClr val="695d46"/>
                </a:solidFill>
                <a:latin typeface="Open Sans"/>
                <a:ea typeface="Open Sans"/>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Google Shape;26;p4"/>
          <p:cNvSpPr/>
          <p:nvPr/>
        </p:nvSpPr>
        <p:spPr>
          <a:xfrm>
            <a:off x="0" y="6727680"/>
            <a:ext cx="12191760" cy="130320"/>
          </a:xfrm>
          <a:prstGeom prst="rect">
            <a:avLst/>
          </a:prstGeom>
          <a:solidFill>
            <a:schemeClr val="accent3"/>
          </a:solidFill>
          <a:ln w="0">
            <a:noFill/>
          </a:ln>
        </p:spPr>
        <p:style>
          <a:lnRef idx="0"/>
          <a:fillRef idx="0"/>
          <a:effectRef idx="0"/>
          <a:fontRef idx="minor"/>
        </p:style>
      </p:sp>
      <p:sp>
        <p:nvSpPr>
          <p:cNvPr id="88" name="PlaceHolder 1"/>
          <p:cNvSpPr>
            <a:spLocks noGrp="1"/>
          </p:cNvSpPr>
          <p:nvPr>
            <p:ph type="title"/>
          </p:nvPr>
        </p:nvSpPr>
        <p:spPr>
          <a:xfrm>
            <a:off x="415440" y="593280"/>
            <a:ext cx="11360520" cy="942840"/>
          </a:xfrm>
          <a:prstGeom prst="rect">
            <a:avLst/>
          </a:prstGeom>
        </p:spPr>
        <p:txBody>
          <a:bodyPr lIns="122040" rIns="122040" tIns="122040" bIns="122040">
            <a:norm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89" name="PlaceHolder 2"/>
          <p:cNvSpPr>
            <a:spLocks noGrp="1"/>
          </p:cNvSpPr>
          <p:nvPr>
            <p:ph type="body"/>
          </p:nvPr>
        </p:nvSpPr>
        <p:spPr>
          <a:xfrm>
            <a:off x="415440" y="1688400"/>
            <a:ext cx="11360520" cy="4403520"/>
          </a:xfrm>
          <a:prstGeom prst="rect">
            <a:avLst/>
          </a:prstGeom>
        </p:spPr>
        <p:txBody>
          <a:bodyPr lIns="122040" rIns="122040" tIns="122040" bIns="122040">
            <a:norm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90" name="PlaceHolder 3"/>
          <p:cNvSpPr>
            <a:spLocks noGrp="1"/>
          </p:cNvSpPr>
          <p:nvPr>
            <p:ph type="sldNum"/>
          </p:nvPr>
        </p:nvSpPr>
        <p:spPr>
          <a:xfrm>
            <a:off x="11296440" y="6217560"/>
            <a:ext cx="731520" cy="524520"/>
          </a:xfrm>
          <a:prstGeom prst="rect">
            <a:avLst/>
          </a:prstGeom>
        </p:spPr>
        <p:txBody>
          <a:bodyPr lIns="122040" rIns="122040" tIns="122040" bIns="122040" anchor="ctr">
            <a:normAutofit/>
          </a:bodyPr>
          <a:p>
            <a:pPr algn="r">
              <a:lnSpc>
                <a:spcPct val="100000"/>
              </a:lnSpc>
              <a:tabLst>
                <a:tab algn="l" pos="0"/>
              </a:tabLst>
            </a:pPr>
            <a:fld id="{0DD68E92-A1C7-4E18-9068-BCB9538969E8}" type="slidenum">
              <a:rPr b="0" lang="en-IN" sz="1300" spc="-1" strike="noStrike">
                <a:solidFill>
                  <a:srgbClr val="695d46"/>
                </a:solidFill>
                <a:latin typeface="Open Sans"/>
                <a:ea typeface="Open Sans"/>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79;p15"/>
          <p:cNvSpPr txBox="1"/>
          <p:nvPr/>
        </p:nvSpPr>
        <p:spPr>
          <a:xfrm>
            <a:off x="1338840" y="2335680"/>
            <a:ext cx="9515520" cy="1362960"/>
          </a:xfrm>
          <a:prstGeom prst="rect">
            <a:avLst/>
          </a:prstGeom>
          <a:noFill/>
          <a:ln w="0">
            <a:noFill/>
          </a:ln>
        </p:spPr>
        <p:txBody>
          <a:bodyPr lIns="122040" rIns="122040" tIns="122040" bIns="122040" anchor="b">
            <a:normAutofit fontScale="31000"/>
          </a:bodyPr>
          <a:p>
            <a:pPr algn="ctr">
              <a:lnSpc>
                <a:spcPct val="100000"/>
              </a:lnSpc>
              <a:tabLst>
                <a:tab algn="l" pos="0"/>
              </a:tabLst>
            </a:pPr>
            <a:r>
              <a:rPr b="1" lang="en-IN" sz="7200" spc="-1" strike="noStrike">
                <a:solidFill>
                  <a:srgbClr val="ef6c00"/>
                </a:solidFill>
                <a:latin typeface="PT Sans Narrow"/>
                <a:ea typeface="PT Sans Narrow"/>
              </a:rPr>
              <a:t>HEALTH INSURANCE PREDICTION</a:t>
            </a:r>
            <a:endParaRPr b="0" lang="en-IN" sz="7200" spc="-1" strike="noStrike">
              <a:solidFill>
                <a:srgbClr val="000000"/>
              </a:solidFill>
              <a:latin typeface="Arial"/>
            </a:endParaRPr>
          </a:p>
        </p:txBody>
      </p:sp>
      <p:sp>
        <p:nvSpPr>
          <p:cNvPr id="128" name="Google Shape;80;p15"/>
          <p:cNvSpPr txBox="1"/>
          <p:nvPr/>
        </p:nvSpPr>
        <p:spPr>
          <a:xfrm>
            <a:off x="2849760" y="3800160"/>
            <a:ext cx="6493680" cy="1056600"/>
          </a:xfrm>
          <a:prstGeom prst="rect">
            <a:avLst/>
          </a:prstGeom>
          <a:noFill/>
          <a:ln w="0">
            <a:noFill/>
          </a:ln>
        </p:spPr>
        <p:txBody>
          <a:bodyPr lIns="122040" rIns="122040" tIns="122040" bIns="122040">
            <a:normAutofit/>
          </a:bodyPr>
          <a:p>
            <a:pPr algn="ctr">
              <a:lnSpc>
                <a:spcPct val="100000"/>
              </a:lnSpc>
              <a:tabLst>
                <a:tab algn="l" pos="0"/>
              </a:tabLst>
            </a:pPr>
            <a:r>
              <a:rPr b="0" lang="en-IN" sz="3200" spc="-1" strike="noStrike">
                <a:solidFill>
                  <a:srgbClr val="695d46"/>
                </a:solidFill>
                <a:latin typeface="Open Sans"/>
                <a:ea typeface="Open Sans"/>
              </a:rPr>
              <a:t>USING MACHINE LEARNING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144;p25_0"/>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PIPELINE APPLICATION</a:t>
            </a:r>
            <a:endParaRPr b="0" lang="en-IN" sz="4800" spc="-1" strike="noStrike">
              <a:solidFill>
                <a:srgbClr val="000000"/>
              </a:solidFill>
              <a:latin typeface="Arial"/>
            </a:endParaRPr>
          </a:p>
        </p:txBody>
      </p:sp>
      <p:pic>
        <p:nvPicPr>
          <p:cNvPr id="154" name="" descr=""/>
          <p:cNvPicPr/>
          <p:nvPr/>
        </p:nvPicPr>
        <p:blipFill>
          <a:blip r:embed="rId1"/>
          <a:stretch/>
        </p:blipFill>
        <p:spPr>
          <a:xfrm>
            <a:off x="216000" y="1609560"/>
            <a:ext cx="4860000" cy="730440"/>
          </a:xfrm>
          <a:prstGeom prst="rect">
            <a:avLst/>
          </a:prstGeom>
          <a:ln w="0">
            <a:noFill/>
          </a:ln>
        </p:spPr>
      </p:pic>
      <p:pic>
        <p:nvPicPr>
          <p:cNvPr id="155" name="" descr=""/>
          <p:cNvPicPr/>
          <p:nvPr/>
        </p:nvPicPr>
        <p:blipFill>
          <a:blip r:embed="rId2"/>
          <a:stretch/>
        </p:blipFill>
        <p:spPr>
          <a:xfrm>
            <a:off x="5215680" y="1596600"/>
            <a:ext cx="6844320" cy="2027880"/>
          </a:xfrm>
          <a:prstGeom prst="rect">
            <a:avLst/>
          </a:prstGeom>
          <a:ln w="0">
            <a:noFill/>
          </a:ln>
        </p:spPr>
      </p:pic>
      <p:pic>
        <p:nvPicPr>
          <p:cNvPr id="156" name="" descr=""/>
          <p:cNvPicPr/>
          <p:nvPr/>
        </p:nvPicPr>
        <p:blipFill>
          <a:blip r:embed="rId3"/>
          <a:stretch/>
        </p:blipFill>
        <p:spPr>
          <a:xfrm>
            <a:off x="216000" y="4479840"/>
            <a:ext cx="4860000" cy="765720"/>
          </a:xfrm>
          <a:prstGeom prst="rect">
            <a:avLst/>
          </a:prstGeom>
          <a:ln w="0">
            <a:noFill/>
          </a:ln>
        </p:spPr>
      </p:pic>
      <p:pic>
        <p:nvPicPr>
          <p:cNvPr id="157" name="" descr=""/>
          <p:cNvPicPr/>
          <p:nvPr/>
        </p:nvPicPr>
        <p:blipFill>
          <a:blip r:embed="rId4"/>
          <a:stretch/>
        </p:blipFill>
        <p:spPr>
          <a:xfrm>
            <a:off x="5220000" y="4463280"/>
            <a:ext cx="6825240" cy="2052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Google Shape;155;p26"/>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TRAIN-TEST SPLIT</a:t>
            </a:r>
            <a:endParaRPr b="0" lang="en-IN" sz="4800" spc="-1" strike="noStrike">
              <a:solidFill>
                <a:srgbClr val="000000"/>
              </a:solidFill>
              <a:latin typeface="Arial"/>
            </a:endParaRPr>
          </a:p>
        </p:txBody>
      </p:sp>
      <p:sp>
        <p:nvSpPr>
          <p:cNvPr id="159" name="Google Shape;156;p26"/>
          <p:cNvSpPr txBox="1"/>
          <p:nvPr/>
        </p:nvSpPr>
        <p:spPr>
          <a:xfrm>
            <a:off x="415440" y="1688400"/>
            <a:ext cx="11360520" cy="4403520"/>
          </a:xfrm>
          <a:prstGeom prst="rect">
            <a:avLst/>
          </a:prstGeom>
          <a:noFill/>
          <a:ln w="0">
            <a:noFill/>
          </a:ln>
        </p:spPr>
        <p:txBody>
          <a:bodyPr lIns="122040" rIns="122040" tIns="122040" bIns="122040">
            <a:normAutofit/>
          </a:bodyPr>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In the train-test split, we keep 80% of the data for training and the remaining 20% for testing.</a:t>
            </a:r>
            <a:endParaRPr b="0" lang="en-IN" sz="2400" spc="-1" strike="noStrike">
              <a:solidFill>
                <a:srgbClr val="000000"/>
              </a:solidFill>
              <a:latin typeface="Arial"/>
            </a:endParaRPr>
          </a:p>
        </p:txBody>
      </p:sp>
      <p:pic>
        <p:nvPicPr>
          <p:cNvPr id="160" name="" descr=""/>
          <p:cNvPicPr/>
          <p:nvPr/>
        </p:nvPicPr>
        <p:blipFill>
          <a:blip r:embed="rId1"/>
          <a:stretch/>
        </p:blipFill>
        <p:spPr>
          <a:xfrm>
            <a:off x="2406240" y="3240000"/>
            <a:ext cx="5693760" cy="3026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Google Shape;162;p27"/>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MODEL TRAINING</a:t>
            </a:r>
            <a:endParaRPr b="0" lang="en-IN" sz="4800" spc="-1" strike="noStrike">
              <a:solidFill>
                <a:srgbClr val="000000"/>
              </a:solidFill>
              <a:latin typeface="Arial"/>
            </a:endParaRPr>
          </a:p>
        </p:txBody>
      </p:sp>
      <p:sp>
        <p:nvSpPr>
          <p:cNvPr id="162" name="Google Shape;163;p27"/>
          <p:cNvSpPr txBox="1"/>
          <p:nvPr/>
        </p:nvSpPr>
        <p:spPr>
          <a:xfrm>
            <a:off x="415440" y="1688400"/>
            <a:ext cx="3775320" cy="4403520"/>
          </a:xfrm>
          <a:prstGeom prst="rect">
            <a:avLst/>
          </a:prstGeom>
          <a:noFill/>
          <a:ln w="0">
            <a:noFill/>
          </a:ln>
        </p:spPr>
        <p:txBody>
          <a:bodyPr lIns="122040" rIns="122040" tIns="122040" bIns="122040">
            <a:normAutofit fontScale="68000"/>
          </a:bodyPr>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Logistic Regression</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Decision Tree</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Random Forest</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GBT Classifier</a:t>
            </a:r>
            <a:endParaRPr b="0" lang="en-IN" sz="2400" spc="-1" strike="noStrike">
              <a:solidFill>
                <a:srgbClr val="000000"/>
              </a:solidFill>
              <a:latin typeface="Arial"/>
            </a:endParaRPr>
          </a:p>
          <a:p>
            <a:pPr>
              <a:lnSpc>
                <a:spcPct val="115000"/>
              </a:lnSpc>
              <a:spcBef>
                <a:spcPts val="1599"/>
              </a:spcBef>
              <a:tabLst>
                <a:tab algn="l" pos="0"/>
              </a:tabLst>
            </a:pPr>
            <a:endParaRPr b="0" lang="en-IN" sz="2400" spc="-1" strike="noStrike">
              <a:solidFill>
                <a:srgbClr val="000000"/>
              </a:solidFill>
              <a:latin typeface="Arial"/>
            </a:endParaRPr>
          </a:p>
          <a:p>
            <a:pPr>
              <a:lnSpc>
                <a:spcPct val="115000"/>
              </a:lnSpc>
              <a:spcBef>
                <a:spcPts val="1599"/>
              </a:spcBef>
              <a:spcAft>
                <a:spcPts val="1599"/>
              </a:spcAft>
              <a:tabLst>
                <a:tab algn="l" pos="0"/>
              </a:tabLst>
            </a:pPr>
            <a:r>
              <a:rPr b="0" lang="en-IN" sz="2400" spc="-1" strike="noStrike">
                <a:solidFill>
                  <a:srgbClr val="695d46"/>
                </a:solidFill>
                <a:latin typeface="Open Sans"/>
                <a:ea typeface="Open Sans"/>
              </a:rPr>
              <a:t>4 different models used for training the data and the outputs were evaluated.</a:t>
            </a:r>
            <a:endParaRPr b="0" lang="en-IN" sz="2400" spc="-1" strike="noStrike">
              <a:solidFill>
                <a:srgbClr val="000000"/>
              </a:solidFill>
              <a:latin typeface="Arial"/>
            </a:endParaRPr>
          </a:p>
        </p:txBody>
      </p:sp>
      <p:pic>
        <p:nvPicPr>
          <p:cNvPr id="163" name="" descr=""/>
          <p:cNvPicPr/>
          <p:nvPr/>
        </p:nvPicPr>
        <p:blipFill>
          <a:blip r:embed="rId1"/>
          <a:stretch/>
        </p:blipFill>
        <p:spPr>
          <a:xfrm>
            <a:off x="4680000" y="1662120"/>
            <a:ext cx="7074000" cy="900360"/>
          </a:xfrm>
          <a:prstGeom prst="rect">
            <a:avLst/>
          </a:prstGeom>
          <a:ln w="0">
            <a:noFill/>
          </a:ln>
        </p:spPr>
      </p:pic>
      <p:pic>
        <p:nvPicPr>
          <p:cNvPr id="164" name="" descr=""/>
          <p:cNvPicPr/>
          <p:nvPr/>
        </p:nvPicPr>
        <p:blipFill>
          <a:blip r:embed="rId2"/>
          <a:stretch/>
        </p:blipFill>
        <p:spPr>
          <a:xfrm>
            <a:off x="4752000" y="2912040"/>
            <a:ext cx="7020000" cy="975960"/>
          </a:xfrm>
          <a:prstGeom prst="rect">
            <a:avLst/>
          </a:prstGeom>
          <a:ln w="0">
            <a:noFill/>
          </a:ln>
        </p:spPr>
      </p:pic>
      <p:pic>
        <p:nvPicPr>
          <p:cNvPr id="165" name="" descr=""/>
          <p:cNvPicPr/>
          <p:nvPr/>
        </p:nvPicPr>
        <p:blipFill>
          <a:blip r:embed="rId3"/>
          <a:stretch/>
        </p:blipFill>
        <p:spPr>
          <a:xfrm>
            <a:off x="4680000" y="4090680"/>
            <a:ext cx="7025400" cy="959760"/>
          </a:xfrm>
          <a:prstGeom prst="rect">
            <a:avLst/>
          </a:prstGeom>
          <a:ln w="0">
            <a:noFill/>
          </a:ln>
        </p:spPr>
      </p:pic>
      <p:pic>
        <p:nvPicPr>
          <p:cNvPr id="166" name="" descr=""/>
          <p:cNvPicPr/>
          <p:nvPr/>
        </p:nvPicPr>
        <p:blipFill>
          <a:blip r:embed="rId4"/>
          <a:stretch/>
        </p:blipFill>
        <p:spPr>
          <a:xfrm>
            <a:off x="4680000" y="5324760"/>
            <a:ext cx="7036200" cy="975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172;p28"/>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MODEL EVALUATION</a:t>
            </a:r>
            <a:endParaRPr b="0" lang="en-IN" sz="4800" spc="-1" strike="noStrike">
              <a:solidFill>
                <a:srgbClr val="000000"/>
              </a:solidFill>
              <a:latin typeface="Arial"/>
            </a:endParaRPr>
          </a:p>
        </p:txBody>
      </p:sp>
      <p:pic>
        <p:nvPicPr>
          <p:cNvPr id="168" name="" descr=""/>
          <p:cNvPicPr/>
          <p:nvPr/>
        </p:nvPicPr>
        <p:blipFill>
          <a:blip r:embed="rId1"/>
          <a:stretch/>
        </p:blipFill>
        <p:spPr>
          <a:xfrm>
            <a:off x="216000" y="2088000"/>
            <a:ext cx="5580000" cy="1266840"/>
          </a:xfrm>
          <a:prstGeom prst="rect">
            <a:avLst/>
          </a:prstGeom>
          <a:ln w="0">
            <a:noFill/>
          </a:ln>
        </p:spPr>
      </p:pic>
      <p:pic>
        <p:nvPicPr>
          <p:cNvPr id="169" name="" descr=""/>
          <p:cNvPicPr/>
          <p:nvPr/>
        </p:nvPicPr>
        <p:blipFill>
          <a:blip r:embed="rId2"/>
          <a:stretch/>
        </p:blipFill>
        <p:spPr>
          <a:xfrm>
            <a:off x="6120000" y="2052000"/>
            <a:ext cx="5902200" cy="1352520"/>
          </a:xfrm>
          <a:prstGeom prst="rect">
            <a:avLst/>
          </a:prstGeom>
          <a:ln w="0">
            <a:noFill/>
          </a:ln>
        </p:spPr>
      </p:pic>
      <p:pic>
        <p:nvPicPr>
          <p:cNvPr id="170" name="" descr=""/>
          <p:cNvPicPr/>
          <p:nvPr/>
        </p:nvPicPr>
        <p:blipFill>
          <a:blip r:embed="rId3"/>
          <a:stretch/>
        </p:blipFill>
        <p:spPr>
          <a:xfrm>
            <a:off x="216000" y="4126320"/>
            <a:ext cx="5580000" cy="1263600"/>
          </a:xfrm>
          <a:prstGeom prst="rect">
            <a:avLst/>
          </a:prstGeom>
          <a:ln w="0">
            <a:noFill/>
          </a:ln>
        </p:spPr>
      </p:pic>
      <p:pic>
        <p:nvPicPr>
          <p:cNvPr id="171" name="" descr=""/>
          <p:cNvPicPr/>
          <p:nvPr/>
        </p:nvPicPr>
        <p:blipFill>
          <a:blip r:embed="rId4"/>
          <a:stretch/>
        </p:blipFill>
        <p:spPr>
          <a:xfrm>
            <a:off x="6120000" y="4109400"/>
            <a:ext cx="5940000" cy="1326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Google Shape;181;p29"/>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CONFUSION MATRIX</a:t>
            </a:r>
            <a:endParaRPr b="0" lang="en-IN" sz="4800" spc="-1" strike="noStrike">
              <a:solidFill>
                <a:srgbClr val="000000"/>
              </a:solidFill>
              <a:latin typeface="Arial"/>
            </a:endParaRPr>
          </a:p>
        </p:txBody>
      </p:sp>
      <p:pic>
        <p:nvPicPr>
          <p:cNvPr id="173" name="" descr=""/>
          <p:cNvPicPr/>
          <p:nvPr/>
        </p:nvPicPr>
        <p:blipFill>
          <a:blip r:embed="rId1"/>
          <a:stretch/>
        </p:blipFill>
        <p:spPr>
          <a:xfrm>
            <a:off x="3240000" y="1980000"/>
            <a:ext cx="4183200" cy="3726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87;p30"/>
          <p:cNvSpPr txBox="1"/>
          <p:nvPr/>
        </p:nvSpPr>
        <p:spPr>
          <a:xfrm>
            <a:off x="415440" y="593280"/>
            <a:ext cx="11360520" cy="942840"/>
          </a:xfrm>
          <a:prstGeom prst="rect">
            <a:avLst/>
          </a:prstGeom>
          <a:noFill/>
          <a:ln w="0">
            <a:noFill/>
          </a:ln>
        </p:spPr>
        <p:txBody>
          <a:bodyPr lIns="122040" rIns="122040" tIns="122040" bIns="122040">
            <a:normAutofit/>
          </a:bodyPr>
          <a:p>
            <a:pPr>
              <a:lnSpc>
                <a:spcPct val="90000"/>
              </a:lnSpc>
              <a:tabLst>
                <a:tab algn="l" pos="0"/>
              </a:tabLst>
            </a:pPr>
            <a:r>
              <a:rPr b="1" lang="en-IN" sz="4000" spc="-1" strike="noStrike">
                <a:solidFill>
                  <a:srgbClr val="ef6c00"/>
                </a:solidFill>
                <a:latin typeface="Times New Roman"/>
                <a:ea typeface="Times New Roman"/>
              </a:rPr>
              <a:t>ROC CURVE</a:t>
            </a:r>
            <a:endParaRPr b="0" lang="en-IN" sz="4000" spc="-1" strike="noStrike">
              <a:solidFill>
                <a:srgbClr val="000000"/>
              </a:solidFill>
              <a:latin typeface="Arial"/>
            </a:endParaRPr>
          </a:p>
        </p:txBody>
      </p:sp>
      <p:pic>
        <p:nvPicPr>
          <p:cNvPr id="175" name="" descr=""/>
          <p:cNvPicPr/>
          <p:nvPr/>
        </p:nvPicPr>
        <p:blipFill>
          <a:blip r:embed="rId1"/>
          <a:stretch/>
        </p:blipFill>
        <p:spPr>
          <a:xfrm>
            <a:off x="2700000" y="1716480"/>
            <a:ext cx="5400000" cy="4332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Google Shape;193;p31"/>
          <p:cNvSpPr txBox="1"/>
          <p:nvPr/>
        </p:nvSpPr>
        <p:spPr>
          <a:xfrm>
            <a:off x="415440" y="593280"/>
            <a:ext cx="11360520" cy="942840"/>
          </a:xfrm>
          <a:prstGeom prst="rect">
            <a:avLst/>
          </a:prstGeom>
          <a:noFill/>
          <a:ln w="0">
            <a:noFill/>
          </a:ln>
        </p:spPr>
        <p:txBody>
          <a:bodyPr lIns="122040" rIns="122040" tIns="122040" bIns="122040">
            <a:normAutofit/>
          </a:bodyPr>
          <a:p>
            <a:pPr>
              <a:lnSpc>
                <a:spcPct val="90000"/>
              </a:lnSpc>
              <a:tabLst>
                <a:tab algn="l" pos="0"/>
              </a:tabLst>
            </a:pPr>
            <a:r>
              <a:rPr b="1" lang="en-IN" sz="4000" spc="-1" strike="noStrike">
                <a:solidFill>
                  <a:srgbClr val="ef6c00"/>
                </a:solidFill>
                <a:latin typeface="Times New Roman"/>
                <a:ea typeface="Times New Roman"/>
              </a:rPr>
              <a:t>CONCLUSION - BEST MODEL</a:t>
            </a:r>
            <a:endParaRPr b="0" lang="en-IN" sz="4000" spc="-1" strike="noStrike">
              <a:solidFill>
                <a:srgbClr val="000000"/>
              </a:solidFill>
              <a:latin typeface="Arial"/>
            </a:endParaRPr>
          </a:p>
        </p:txBody>
      </p:sp>
      <p:pic>
        <p:nvPicPr>
          <p:cNvPr id="177" name="" descr=""/>
          <p:cNvPicPr/>
          <p:nvPr/>
        </p:nvPicPr>
        <p:blipFill>
          <a:blip r:embed="rId1"/>
          <a:stretch/>
        </p:blipFill>
        <p:spPr>
          <a:xfrm>
            <a:off x="2340000" y="1620000"/>
            <a:ext cx="6944040" cy="1342800"/>
          </a:xfrm>
          <a:prstGeom prst="rect">
            <a:avLst/>
          </a:prstGeom>
          <a:ln w="0">
            <a:noFill/>
          </a:ln>
        </p:spPr>
      </p:pic>
      <p:pic>
        <p:nvPicPr>
          <p:cNvPr id="178" name="" descr=""/>
          <p:cNvPicPr/>
          <p:nvPr/>
        </p:nvPicPr>
        <p:blipFill>
          <a:blip r:embed="rId2"/>
          <a:stretch/>
        </p:blipFill>
        <p:spPr>
          <a:xfrm>
            <a:off x="1080000" y="3420000"/>
            <a:ext cx="9392400" cy="923400"/>
          </a:xfrm>
          <a:prstGeom prst="rect">
            <a:avLst/>
          </a:prstGeom>
          <a:ln w="0">
            <a:noFill/>
          </a:ln>
        </p:spPr>
      </p:pic>
      <p:sp>
        <p:nvSpPr>
          <p:cNvPr id="179" name=""/>
          <p:cNvSpPr txBox="1"/>
          <p:nvPr/>
        </p:nvSpPr>
        <p:spPr>
          <a:xfrm>
            <a:off x="648000" y="4860000"/>
            <a:ext cx="9072000" cy="922680"/>
          </a:xfrm>
          <a:prstGeom prst="rect">
            <a:avLst/>
          </a:prstGeom>
          <a:noFill/>
          <a:ln w="0">
            <a:noFill/>
          </a:ln>
        </p:spPr>
        <p:txBody>
          <a:bodyPr lIns="90000" rIns="90000" tIns="45000" bIns="45000">
            <a:noAutofit/>
          </a:bodyPr>
          <a:p>
            <a:r>
              <a:rPr b="0" lang="en-IN" sz="2400" spc="-1" strike="noStrike">
                <a:solidFill>
                  <a:srgbClr val="695d46"/>
                </a:solidFill>
                <a:latin typeface="Open Sans"/>
                <a:ea typeface="Open Sans"/>
              </a:rPr>
              <a:t>As we can see, the best model is Logistic Regression as we get</a:t>
            </a:r>
            <a:endParaRPr b="0" lang="en-IN" sz="2400" spc="-1" strike="noStrike">
              <a:latin typeface="Arial"/>
            </a:endParaRPr>
          </a:p>
          <a:p>
            <a:r>
              <a:rPr b="0" lang="en-IN" sz="2400" spc="-1" strike="noStrike">
                <a:solidFill>
                  <a:srgbClr val="695d46"/>
                </a:solidFill>
                <a:latin typeface="Open Sans"/>
                <a:ea typeface="Open Sans"/>
              </a:rPr>
              <a:t>the best AUC-ROC score with it.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187;p30_0"/>
          <p:cNvSpPr txBox="1"/>
          <p:nvPr/>
        </p:nvSpPr>
        <p:spPr>
          <a:xfrm>
            <a:off x="3204000" y="2880000"/>
            <a:ext cx="4356000" cy="942840"/>
          </a:xfrm>
          <a:prstGeom prst="rect">
            <a:avLst/>
          </a:prstGeom>
          <a:noFill/>
          <a:ln w="0">
            <a:noFill/>
          </a:ln>
        </p:spPr>
        <p:txBody>
          <a:bodyPr lIns="122040" rIns="122040" tIns="122040" bIns="122040">
            <a:normAutofit/>
          </a:bodyPr>
          <a:p>
            <a:pPr>
              <a:lnSpc>
                <a:spcPct val="90000"/>
              </a:lnSpc>
              <a:tabLst>
                <a:tab algn="l" pos="0"/>
              </a:tabLst>
            </a:pPr>
            <a:r>
              <a:rPr b="1" lang="en-IN" sz="99990" spc="-1" strike="noStrike">
                <a:solidFill>
                  <a:srgbClr val="ef6c00"/>
                </a:solidFill>
                <a:latin typeface="Times New Roman"/>
                <a:ea typeface="Times New Roman"/>
              </a:rPr>
              <a:t>THANK YOU</a:t>
            </a:r>
            <a:endParaRPr b="0" lang="en-IN" sz="999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91;p17"/>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OBJECTIVE</a:t>
            </a:r>
            <a:endParaRPr b="0" lang="en-IN" sz="4800" spc="-1" strike="noStrike">
              <a:solidFill>
                <a:srgbClr val="000000"/>
              </a:solidFill>
              <a:latin typeface="Arial"/>
            </a:endParaRPr>
          </a:p>
        </p:txBody>
      </p:sp>
      <p:sp>
        <p:nvSpPr>
          <p:cNvPr id="130" name="Google Shape;92;p17"/>
          <p:cNvSpPr txBox="1"/>
          <p:nvPr/>
        </p:nvSpPr>
        <p:spPr>
          <a:xfrm>
            <a:off x="415440" y="1688400"/>
            <a:ext cx="11360520" cy="4403520"/>
          </a:xfrm>
          <a:prstGeom prst="rect">
            <a:avLst/>
          </a:prstGeom>
          <a:noFill/>
          <a:ln w="0">
            <a:noFill/>
          </a:ln>
        </p:spPr>
        <p:txBody>
          <a:bodyPr lIns="122040" rIns="122040" tIns="122040" bIns="122040">
            <a:normAutofit/>
          </a:bodyPr>
          <a:p>
            <a:pPr>
              <a:lnSpc>
                <a:spcPct val="150000"/>
              </a:lnSpc>
              <a:spcBef>
                <a:spcPts val="1001"/>
              </a:spcBef>
              <a:spcAft>
                <a:spcPts val="1599"/>
              </a:spcAft>
              <a:tabLst>
                <a:tab algn="l" pos="0"/>
              </a:tabLst>
            </a:pPr>
            <a:r>
              <a:rPr b="0" lang="en-IN" sz="2400" spc="-1" strike="noStrike">
                <a:solidFill>
                  <a:srgbClr val="695d46"/>
                </a:solidFill>
                <a:latin typeface="Open Sans"/>
                <a:ea typeface="Open Sans"/>
              </a:rPr>
              <a:t>The goal of this project is to predict whether an individual possesses health insurance by employing diverse machine learning techniques and determining the most effective one among them. The target variable is labeled as 'Response'.</a:t>
            </a:r>
            <a:endParaRPr b="0" lang="en-IN" sz="2400" spc="-1" strike="noStrike">
              <a:solidFill>
                <a:srgbClr val="000000"/>
              </a:solidFill>
              <a:latin typeface="Arial"/>
            </a:endParaRPr>
          </a:p>
          <a:p>
            <a:pPr>
              <a:lnSpc>
                <a:spcPct val="150000"/>
              </a:lnSpc>
              <a:spcBef>
                <a:spcPts val="1001"/>
              </a:spcBef>
              <a:spcAft>
                <a:spcPts val="1599"/>
              </a:spcAft>
              <a:tabLst>
                <a:tab algn="l" pos="0"/>
              </a:tabLst>
            </a:pPr>
            <a:r>
              <a:rPr b="0" lang="en-IN" sz="2400" spc="-1" strike="noStrike">
                <a:solidFill>
                  <a:srgbClr val="695d46"/>
                </a:solidFill>
                <a:latin typeface="Open Sans"/>
                <a:ea typeface="Open Sans"/>
              </a:rPr>
              <a:t>The dataset is sourced from Kaggle.com, and the project is done on Google Colab Notebook.</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Google Shape;97;p18"/>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MONGO DB</a:t>
            </a:r>
            <a:endParaRPr b="0" lang="en-IN" sz="4800" spc="-1" strike="noStrike">
              <a:solidFill>
                <a:srgbClr val="000000"/>
              </a:solidFill>
              <a:latin typeface="Arial"/>
            </a:endParaRPr>
          </a:p>
        </p:txBody>
      </p:sp>
      <p:sp>
        <p:nvSpPr>
          <p:cNvPr id="132" name="Google Shape;98;p18"/>
          <p:cNvSpPr txBox="1"/>
          <p:nvPr/>
        </p:nvSpPr>
        <p:spPr>
          <a:xfrm>
            <a:off x="415440" y="1688400"/>
            <a:ext cx="5344560" cy="4403520"/>
          </a:xfrm>
          <a:prstGeom prst="rect">
            <a:avLst/>
          </a:prstGeom>
          <a:noFill/>
          <a:ln w="0">
            <a:noFill/>
          </a:ln>
        </p:spPr>
        <p:txBody>
          <a:bodyPr lIns="122040" rIns="122040" tIns="122040" bIns="122040">
            <a:normAutofit/>
          </a:bodyPr>
          <a:p>
            <a:pPr>
              <a:lnSpc>
                <a:spcPct val="115000"/>
              </a:lnSpc>
              <a:tabLst>
                <a:tab algn="l" pos="0"/>
              </a:tabLst>
            </a:pPr>
            <a:r>
              <a:rPr b="0" lang="en-IN" sz="2400" spc="-1" strike="noStrike">
                <a:solidFill>
                  <a:srgbClr val="695d46"/>
                </a:solidFill>
                <a:latin typeface="Open Sans"/>
                <a:ea typeface="Open Sans"/>
              </a:rPr>
              <a:t>The dataset is stored in a MongoDB cloud which is retrieved using the given credentials. After using the right credentials, we access the database ‘BDSN’ and through there, we access ‘HealthInsurance’ collection.</a:t>
            </a:r>
            <a:endParaRPr b="0" lang="en-IN" sz="2400" spc="-1" strike="noStrike">
              <a:solidFill>
                <a:srgbClr val="000000"/>
              </a:solidFill>
              <a:latin typeface="Arial"/>
            </a:endParaRPr>
          </a:p>
        </p:txBody>
      </p:sp>
      <p:pic>
        <p:nvPicPr>
          <p:cNvPr id="133" name="" descr=""/>
          <p:cNvPicPr/>
          <p:nvPr/>
        </p:nvPicPr>
        <p:blipFill>
          <a:blip r:embed="rId1"/>
          <a:srcRect l="0" t="0" r="23502" b="0"/>
          <a:stretch/>
        </p:blipFill>
        <p:spPr>
          <a:xfrm>
            <a:off x="5872680" y="1688400"/>
            <a:ext cx="6007320" cy="414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104;p19"/>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DATASET</a:t>
            </a:r>
            <a:endParaRPr b="0" lang="en-IN" sz="4800" spc="-1" strike="noStrike">
              <a:solidFill>
                <a:srgbClr val="000000"/>
              </a:solidFill>
              <a:latin typeface="Arial"/>
            </a:endParaRPr>
          </a:p>
          <a:p>
            <a:pPr>
              <a:lnSpc>
                <a:spcPct val="100000"/>
              </a:lnSpc>
              <a:tabLst>
                <a:tab algn="l" pos="0"/>
              </a:tabLst>
            </a:pPr>
            <a:endParaRPr b="0" lang="en-IN" sz="4800" spc="-1" strike="noStrike">
              <a:solidFill>
                <a:srgbClr val="000000"/>
              </a:solidFill>
              <a:latin typeface="Arial"/>
            </a:endParaRPr>
          </a:p>
        </p:txBody>
      </p:sp>
      <p:sp>
        <p:nvSpPr>
          <p:cNvPr id="135" name="Google Shape;105;p19"/>
          <p:cNvSpPr txBox="1"/>
          <p:nvPr/>
        </p:nvSpPr>
        <p:spPr>
          <a:xfrm>
            <a:off x="415440" y="1688400"/>
            <a:ext cx="11360520" cy="4403520"/>
          </a:xfrm>
          <a:prstGeom prst="rect">
            <a:avLst/>
          </a:prstGeom>
          <a:noFill/>
          <a:ln w="0">
            <a:noFill/>
          </a:ln>
        </p:spPr>
        <p:txBody>
          <a:bodyPr lIns="122040" rIns="122040" tIns="122040" bIns="122040">
            <a:normAutofit/>
          </a:bodyPr>
          <a:p>
            <a:pPr>
              <a:lnSpc>
                <a:spcPct val="115000"/>
              </a:lnSpc>
              <a:tabLst>
                <a:tab algn="l" pos="0"/>
              </a:tabLst>
            </a:pPr>
            <a:r>
              <a:rPr b="0" lang="en-IN" sz="2400" spc="-1" strike="noStrike">
                <a:solidFill>
                  <a:srgbClr val="695d46"/>
                </a:solidFill>
                <a:latin typeface="Open Sans"/>
                <a:ea typeface="Open Sans"/>
              </a:rPr>
              <a:t>There are 15 columns out of which the first column is just the indexer from MongoDB which needs to be dropped. There are 2974 records.</a:t>
            </a:r>
            <a:endParaRPr b="0" lang="en-IN" sz="2400" spc="-1" strike="noStrike">
              <a:solidFill>
                <a:srgbClr val="000000"/>
              </a:solidFill>
              <a:latin typeface="Arial"/>
            </a:endParaRPr>
          </a:p>
        </p:txBody>
      </p:sp>
      <p:pic>
        <p:nvPicPr>
          <p:cNvPr id="136" name="" descr=""/>
          <p:cNvPicPr/>
          <p:nvPr/>
        </p:nvPicPr>
        <p:blipFill>
          <a:blip r:embed="rId1"/>
          <a:stretch/>
        </p:blipFill>
        <p:spPr>
          <a:xfrm>
            <a:off x="180000" y="3348000"/>
            <a:ext cx="11831760" cy="2877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Google Shape;111;p20"/>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INITIALISING SPARK</a:t>
            </a:r>
            <a:endParaRPr b="0" lang="en-IN" sz="4800" spc="-1" strike="noStrike">
              <a:solidFill>
                <a:srgbClr val="000000"/>
              </a:solidFill>
              <a:latin typeface="Arial"/>
            </a:endParaRPr>
          </a:p>
        </p:txBody>
      </p:sp>
      <p:pic>
        <p:nvPicPr>
          <p:cNvPr id="138" name="" descr=""/>
          <p:cNvPicPr/>
          <p:nvPr/>
        </p:nvPicPr>
        <p:blipFill>
          <a:blip r:embed="rId1"/>
          <a:stretch/>
        </p:blipFill>
        <p:spPr>
          <a:xfrm>
            <a:off x="1200960" y="1980000"/>
            <a:ext cx="9239040" cy="4320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118;p21"/>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SPARK DATAFRAME &amp; COLUMN DATATYPE</a:t>
            </a:r>
            <a:endParaRPr b="0" lang="en-IN" sz="4800" spc="-1" strike="noStrike">
              <a:solidFill>
                <a:srgbClr val="000000"/>
              </a:solidFill>
              <a:latin typeface="Arial"/>
            </a:endParaRPr>
          </a:p>
        </p:txBody>
      </p:sp>
      <p:pic>
        <p:nvPicPr>
          <p:cNvPr id="140" name="" descr=""/>
          <p:cNvPicPr/>
          <p:nvPr/>
        </p:nvPicPr>
        <p:blipFill>
          <a:blip r:embed="rId1"/>
          <a:stretch/>
        </p:blipFill>
        <p:spPr>
          <a:xfrm>
            <a:off x="393480" y="2071440"/>
            <a:ext cx="11126520" cy="2104560"/>
          </a:xfrm>
          <a:prstGeom prst="rect">
            <a:avLst/>
          </a:prstGeom>
          <a:ln w="0">
            <a:noFill/>
          </a:ln>
        </p:spPr>
      </p:pic>
      <p:pic>
        <p:nvPicPr>
          <p:cNvPr id="141" name="" descr=""/>
          <p:cNvPicPr/>
          <p:nvPr/>
        </p:nvPicPr>
        <p:blipFill>
          <a:blip r:embed="rId2"/>
          <a:stretch/>
        </p:blipFill>
        <p:spPr>
          <a:xfrm>
            <a:off x="2700000" y="4680000"/>
            <a:ext cx="5852520" cy="134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Google Shape;131;p23"/>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CHECKING FOR NULL VALUES</a:t>
            </a:r>
            <a:endParaRPr b="0" lang="en-IN" sz="4800" spc="-1" strike="noStrike">
              <a:solidFill>
                <a:srgbClr val="000000"/>
              </a:solidFill>
              <a:latin typeface="Arial"/>
            </a:endParaRPr>
          </a:p>
        </p:txBody>
      </p:sp>
      <p:pic>
        <p:nvPicPr>
          <p:cNvPr id="143" name="" descr=""/>
          <p:cNvPicPr/>
          <p:nvPr/>
        </p:nvPicPr>
        <p:blipFill>
          <a:blip r:embed="rId1"/>
          <a:stretch/>
        </p:blipFill>
        <p:spPr>
          <a:xfrm>
            <a:off x="468000" y="2584080"/>
            <a:ext cx="11306520" cy="1405080"/>
          </a:xfrm>
          <a:prstGeom prst="rect">
            <a:avLst/>
          </a:prstGeom>
          <a:ln w="0">
            <a:noFill/>
          </a:ln>
        </p:spPr>
      </p:pic>
      <p:sp>
        <p:nvSpPr>
          <p:cNvPr id="144" name=""/>
          <p:cNvSpPr txBox="1"/>
          <p:nvPr/>
        </p:nvSpPr>
        <p:spPr>
          <a:xfrm>
            <a:off x="504000" y="4500000"/>
            <a:ext cx="8088120" cy="923040"/>
          </a:xfrm>
          <a:prstGeom prst="rect">
            <a:avLst/>
          </a:prstGeom>
          <a:noFill/>
          <a:ln w="0">
            <a:noFill/>
          </a:ln>
        </p:spPr>
        <p:txBody>
          <a:bodyPr lIns="90000" rIns="90000" tIns="45000" bIns="45000">
            <a:noAutofit/>
          </a:bodyPr>
          <a:p>
            <a:r>
              <a:rPr b="0" lang="en-IN" sz="2400" spc="-1" strike="noStrike">
                <a:solidFill>
                  <a:srgbClr val="695d46"/>
                </a:solidFill>
                <a:latin typeface="Open Sans"/>
                <a:ea typeface="Open Sans"/>
              </a:rPr>
              <a:t>As we can see, there are no null values in the dataset.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Google Shape;137;p24"/>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CORRELATION HEAT MAP</a:t>
            </a:r>
            <a:endParaRPr b="0" lang="en-IN" sz="4800" spc="-1" strike="noStrike">
              <a:solidFill>
                <a:srgbClr val="000000"/>
              </a:solidFill>
              <a:latin typeface="Arial"/>
            </a:endParaRPr>
          </a:p>
        </p:txBody>
      </p:sp>
      <p:sp>
        <p:nvSpPr>
          <p:cNvPr id="146" name="Google Shape;138;p24"/>
          <p:cNvSpPr txBox="1"/>
          <p:nvPr/>
        </p:nvSpPr>
        <p:spPr>
          <a:xfrm>
            <a:off x="415440" y="1688400"/>
            <a:ext cx="5813640" cy="4403520"/>
          </a:xfrm>
          <a:prstGeom prst="rect">
            <a:avLst/>
          </a:prstGeom>
          <a:noFill/>
          <a:ln w="0">
            <a:noFill/>
          </a:ln>
        </p:spPr>
        <p:txBody>
          <a:bodyPr lIns="122040" rIns="122040" tIns="122040" bIns="122040">
            <a:normAutofit/>
          </a:bodyPr>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None of the variables have correlation coefficient values more than even 0.5. So, there shouldn’t be any multicollinearity issues.</a:t>
            </a:r>
            <a:endParaRPr b="0" lang="en-IN" sz="2400" spc="-1" strike="noStrike">
              <a:solidFill>
                <a:srgbClr val="000000"/>
              </a:solidFill>
              <a:latin typeface="Arial"/>
            </a:endParaRPr>
          </a:p>
        </p:txBody>
      </p:sp>
      <p:pic>
        <p:nvPicPr>
          <p:cNvPr id="147" name="" descr=""/>
          <p:cNvPicPr/>
          <p:nvPr/>
        </p:nvPicPr>
        <p:blipFill>
          <a:blip r:embed="rId1"/>
          <a:stretch/>
        </p:blipFill>
        <p:spPr>
          <a:xfrm>
            <a:off x="6543360" y="1440000"/>
            <a:ext cx="5232600" cy="486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Google Shape;144;p25"/>
          <p:cNvSpPr txBox="1"/>
          <p:nvPr/>
        </p:nvSpPr>
        <p:spPr>
          <a:xfrm>
            <a:off x="415440" y="593280"/>
            <a:ext cx="11360520" cy="942840"/>
          </a:xfrm>
          <a:prstGeom prst="rect">
            <a:avLst/>
          </a:prstGeom>
          <a:noFill/>
          <a:ln w="0">
            <a:noFill/>
          </a:ln>
        </p:spPr>
        <p:txBody>
          <a:bodyPr lIns="122040" rIns="122040" tIns="122040" bIns="122040">
            <a:normAutofit fontScale="81000"/>
          </a:bodyPr>
          <a:p>
            <a:pPr>
              <a:lnSpc>
                <a:spcPct val="100000"/>
              </a:lnSpc>
              <a:tabLst>
                <a:tab algn="l" pos="0"/>
              </a:tabLst>
            </a:pPr>
            <a:r>
              <a:rPr b="1" lang="en-IN" sz="4800" spc="-1" strike="noStrike">
                <a:solidFill>
                  <a:srgbClr val="ef6c00"/>
                </a:solidFill>
                <a:latin typeface="PT Sans Narrow"/>
                <a:ea typeface="PT Sans Narrow"/>
              </a:rPr>
              <a:t>DATA PREPARATION </a:t>
            </a:r>
            <a:endParaRPr b="0" lang="en-IN" sz="4800" spc="-1" strike="noStrike">
              <a:solidFill>
                <a:srgbClr val="000000"/>
              </a:solidFill>
              <a:latin typeface="Arial"/>
            </a:endParaRPr>
          </a:p>
        </p:txBody>
      </p:sp>
      <p:sp>
        <p:nvSpPr>
          <p:cNvPr id="149" name="Google Shape;145;p25"/>
          <p:cNvSpPr txBox="1"/>
          <p:nvPr/>
        </p:nvSpPr>
        <p:spPr>
          <a:xfrm>
            <a:off x="415440" y="1688400"/>
            <a:ext cx="11360520" cy="4403520"/>
          </a:xfrm>
          <a:prstGeom prst="rect">
            <a:avLst/>
          </a:prstGeom>
          <a:noFill/>
          <a:ln w="0">
            <a:noFill/>
          </a:ln>
        </p:spPr>
        <p:txBody>
          <a:bodyPr lIns="122040" rIns="122040" tIns="122040" bIns="122040">
            <a:normAutofit/>
          </a:bodyPr>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String Indexer</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One Hot Encoder</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Vector Assembler</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Label Indexer</a:t>
            </a:r>
            <a:endParaRPr b="0" lang="en-IN" sz="2400" spc="-1" strike="noStrike">
              <a:solidFill>
                <a:srgbClr val="000000"/>
              </a:solidFill>
              <a:latin typeface="Arial"/>
            </a:endParaRPr>
          </a:p>
          <a:p>
            <a:pPr marL="457200" indent="-380520">
              <a:lnSpc>
                <a:spcPct val="150000"/>
              </a:lnSpc>
              <a:buClr>
                <a:srgbClr val="695d46"/>
              </a:buClr>
              <a:buFont typeface="Open Sans"/>
              <a:buChar char="●"/>
            </a:pPr>
            <a:r>
              <a:rPr b="0" lang="en-IN" sz="2400" spc="-1" strike="noStrike">
                <a:solidFill>
                  <a:srgbClr val="695d46"/>
                </a:solidFill>
                <a:latin typeface="Open Sans"/>
                <a:ea typeface="Open Sans"/>
              </a:rPr>
              <a:t>Standard Scaler</a:t>
            </a:r>
            <a:endParaRPr b="0" lang="en-IN" sz="2400" spc="-1" strike="noStrike">
              <a:solidFill>
                <a:srgbClr val="000000"/>
              </a:solidFill>
              <a:latin typeface="Arial"/>
            </a:endParaRPr>
          </a:p>
        </p:txBody>
      </p:sp>
      <p:pic>
        <p:nvPicPr>
          <p:cNvPr id="150" name="" descr=""/>
          <p:cNvPicPr/>
          <p:nvPr/>
        </p:nvPicPr>
        <p:blipFill>
          <a:blip r:embed="rId1"/>
          <a:stretch/>
        </p:blipFill>
        <p:spPr>
          <a:xfrm>
            <a:off x="3600000" y="1791000"/>
            <a:ext cx="8219160" cy="2169000"/>
          </a:xfrm>
          <a:prstGeom prst="rect">
            <a:avLst/>
          </a:prstGeom>
          <a:ln w="0">
            <a:noFill/>
          </a:ln>
        </p:spPr>
      </p:pic>
      <p:pic>
        <p:nvPicPr>
          <p:cNvPr id="151" name="" descr=""/>
          <p:cNvPicPr/>
          <p:nvPr/>
        </p:nvPicPr>
        <p:blipFill>
          <a:blip r:embed="rId2"/>
          <a:stretch/>
        </p:blipFill>
        <p:spPr>
          <a:xfrm>
            <a:off x="3649320" y="4140000"/>
            <a:ext cx="3730680" cy="2256840"/>
          </a:xfrm>
          <a:prstGeom prst="rect">
            <a:avLst/>
          </a:prstGeom>
          <a:ln w="0">
            <a:noFill/>
          </a:ln>
        </p:spPr>
      </p:pic>
      <p:pic>
        <p:nvPicPr>
          <p:cNvPr id="152" name="" descr=""/>
          <p:cNvPicPr/>
          <p:nvPr/>
        </p:nvPicPr>
        <p:blipFill>
          <a:blip r:embed="rId3"/>
          <a:stretch/>
        </p:blipFill>
        <p:spPr>
          <a:xfrm>
            <a:off x="7560000" y="4075920"/>
            <a:ext cx="4276800" cy="1933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2023-08-15T11:53:19Z</dcterms:modified>
  <cp:revision>1</cp:revision>
  <dc:subject/>
  <dc:title/>
</cp:coreProperties>
</file>