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PTAIN COOL" initials="CC" lastIdx="0" clrIdx="0">
    <p:extLst>
      <p:ext uri="{19B8F6BF-5375-455C-9EA6-DF929625EA0E}">
        <p15:presenceInfo xmlns:p15="http://schemas.microsoft.com/office/powerpoint/2012/main" userId="CAPTAIN COO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10/10/2023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0012" y="93132"/>
            <a:ext cx="9348788" cy="1507067"/>
          </a:xfrm>
        </p:spPr>
        <p:txBody>
          <a:bodyPr>
            <a:normAutofit/>
          </a:bodyPr>
          <a:lstStyle/>
          <a:p>
            <a:pPr algn="ctr"/>
            <a:r>
              <a:rPr lang="en-GB" sz="4400" dirty="0" smtClean="0">
                <a:effectLst>
                  <a:outerShdw blurRad="38100" dist="38100" dir="2700000" algn="tl">
                    <a:srgbClr val="000000">
                      <a:alpha val="43137"/>
                    </a:srgbClr>
                  </a:outerShdw>
                </a:effectLst>
                <a:latin typeface="Arial Black" panose="020B0A04020102020204" pitchFamily="34" charset="0"/>
              </a:rPr>
              <a:t>PUBLIC TRANSPORT OPTIMIZATION</a:t>
            </a:r>
            <a:endParaRPr lang="en-IN" sz="4400" dirty="0">
              <a:effectLst>
                <a:outerShdw blurRad="38100" dist="38100" dir="2700000" algn="tl">
                  <a:srgbClr val="000000">
                    <a:alpha val="43137"/>
                  </a:srgbClr>
                </a:outerShdw>
              </a:effectLst>
              <a:latin typeface="Arial Black" panose="020B0A040201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498601"/>
            <a:ext cx="11201400" cy="5172668"/>
          </a:xfrm>
          <a:prstGeom prst="rect">
            <a:avLst/>
          </a:prstGeom>
        </p:spPr>
      </p:pic>
    </p:spTree>
    <p:extLst>
      <p:ext uri="{BB962C8B-B14F-4D97-AF65-F5344CB8AC3E}">
        <p14:creationId xmlns:p14="http://schemas.microsoft.com/office/powerpoint/2010/main" val="162620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2138" y="177800"/>
            <a:ext cx="3387725" cy="646331"/>
          </a:xfrm>
          <a:prstGeom prst="rect">
            <a:avLst/>
          </a:prstGeom>
          <a:noFill/>
        </p:spPr>
        <p:txBody>
          <a:bodyPr wrap="square" rtlCol="0">
            <a:spAutoFit/>
          </a:bodyPr>
          <a:lstStyle/>
          <a:p>
            <a:r>
              <a:rPr lang="en-IN" sz="3600" b="1" dirty="0">
                <a:latin typeface="Arial Black" panose="020B0A04020102020204" pitchFamily="34" charset="0"/>
              </a:rPr>
              <a:t>Control Flow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126" y="824131"/>
            <a:ext cx="8845747" cy="5897165"/>
          </a:xfrm>
          <a:prstGeom prst="rect">
            <a:avLst/>
          </a:prstGeom>
        </p:spPr>
      </p:pic>
    </p:spTree>
    <p:extLst>
      <p:ext uri="{BB962C8B-B14F-4D97-AF65-F5344CB8AC3E}">
        <p14:creationId xmlns:p14="http://schemas.microsoft.com/office/powerpoint/2010/main" val="207975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1750" y="660400"/>
            <a:ext cx="7048500" cy="523220"/>
          </a:xfrm>
          <a:prstGeom prst="rect">
            <a:avLst/>
          </a:prstGeom>
          <a:solidFill>
            <a:schemeClr val="tx1">
              <a:lumMod val="50000"/>
            </a:schemeClr>
          </a:solidFill>
        </p:spPr>
        <p:txBody>
          <a:bodyPr wrap="square" rtlCol="0">
            <a:spAutoFit/>
          </a:bodyPr>
          <a:lstStyle/>
          <a:p>
            <a:r>
              <a:rPr lang="en-GB" sz="2800" b="1" dirty="0">
                <a:latin typeface="Arial Black" panose="020B0A04020102020204" pitchFamily="34" charset="0"/>
              </a:rPr>
              <a:t>PUBLIC </a:t>
            </a:r>
            <a:r>
              <a:rPr lang="en-GB" sz="2800" b="1" dirty="0" smtClean="0">
                <a:latin typeface="Arial Black" panose="020B0A04020102020204" pitchFamily="34" charset="0"/>
              </a:rPr>
              <a:t>TRANPORT </a:t>
            </a:r>
            <a:r>
              <a:rPr lang="en-GB" sz="2800" b="1" dirty="0">
                <a:latin typeface="Arial Black" panose="020B0A04020102020204" pitchFamily="34" charset="0"/>
              </a:rPr>
              <a:t>OPTIMIZATION</a:t>
            </a:r>
            <a:endParaRPr lang="en-IN" sz="2800" b="1" dirty="0">
              <a:latin typeface="Arial Black" panose="020B0A04020102020204" pitchFamily="34" charset="0"/>
            </a:endParaRPr>
          </a:p>
        </p:txBody>
      </p:sp>
      <p:sp>
        <p:nvSpPr>
          <p:cNvPr id="4" name="TextBox 3"/>
          <p:cNvSpPr txBox="1"/>
          <p:nvPr/>
        </p:nvSpPr>
        <p:spPr>
          <a:xfrm>
            <a:off x="1066800" y="2070100"/>
            <a:ext cx="10058400" cy="2677656"/>
          </a:xfrm>
          <a:prstGeom prst="rect">
            <a:avLst/>
          </a:prstGeom>
          <a:noFill/>
        </p:spPr>
        <p:txBody>
          <a:bodyPr wrap="square" rtlCol="0">
            <a:spAutoFit/>
          </a:bodyPr>
          <a:lstStyle/>
          <a:p>
            <a:pPr algn="just"/>
            <a:r>
              <a:rPr lang="en-GB" sz="2800" dirty="0">
                <a:latin typeface="Arial Rounded MT Bold" panose="020F0704030504030204" pitchFamily="34" charset="0"/>
              </a:rPr>
              <a:t>Public transport optimization refers to the process of improving the efficiency, effectiveness, and overall quality of public transportation systems. This involves using various strategies and technologies to make public transportation more convenient, reliable, and environmentally sustainable. </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342329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982" y="1288473"/>
            <a:ext cx="7827818" cy="4893647"/>
          </a:xfrm>
          <a:prstGeom prst="rect">
            <a:avLst/>
          </a:prstGeom>
          <a:noFill/>
        </p:spPr>
        <p:txBody>
          <a:bodyPr wrap="square" rtlCol="0">
            <a:spAutoFit/>
          </a:bodyPr>
          <a:lstStyle/>
          <a:p>
            <a:r>
              <a:rPr lang="en-GB" sz="4400" b="1" dirty="0">
                <a:latin typeface="Arial Black" panose="020B0A04020102020204" pitchFamily="34" charset="0"/>
              </a:rPr>
              <a:t>IOT Projects in Public </a:t>
            </a:r>
            <a:r>
              <a:rPr lang="en-GB" sz="4400" b="1" dirty="0" smtClean="0">
                <a:latin typeface="Arial Black" panose="020B0A04020102020204" pitchFamily="34" charset="0"/>
              </a:rPr>
              <a:t>Transport</a:t>
            </a:r>
          </a:p>
          <a:p>
            <a:endParaRPr lang="en-GB" sz="3200" dirty="0" smtClean="0">
              <a:latin typeface="Arial Rounded MT Bold" panose="020F0704030504030204" pitchFamily="34" charset="0"/>
            </a:endParaRPr>
          </a:p>
          <a:p>
            <a:r>
              <a:rPr lang="en-GB" sz="3200" dirty="0" smtClean="0">
                <a:latin typeface="Arial Rounded MT Bold" panose="020F0704030504030204" pitchFamily="34" charset="0"/>
              </a:rPr>
              <a:t>Explore </a:t>
            </a:r>
            <a:r>
              <a:rPr lang="en-GB" sz="3200" dirty="0">
                <a:latin typeface="Arial Rounded MT Bold" panose="020F0704030504030204" pitchFamily="34" charset="0"/>
              </a:rPr>
              <a:t>a range of fascinating </a:t>
            </a:r>
            <a:r>
              <a:rPr lang="en-GB" sz="3200" dirty="0" err="1">
                <a:latin typeface="Arial Rounded MT Bold" panose="020F0704030504030204" pitchFamily="34" charset="0"/>
              </a:rPr>
              <a:t>IoT</a:t>
            </a:r>
            <a:r>
              <a:rPr lang="en-GB" sz="3200" dirty="0">
                <a:latin typeface="Arial Rounded MT Bold" panose="020F0704030504030204" pitchFamily="34" charset="0"/>
              </a:rPr>
              <a:t> projects that have been implemented in public transport systems, including smart ticketing, real-time passenger information systems, and automated fleet management</a:t>
            </a:r>
            <a:r>
              <a:rPr lang="en-GB" sz="3200" dirty="0" smtClean="0">
                <a:latin typeface="Arial Rounded MT Bold" panose="020F0704030504030204" pitchFamily="34" charset="0"/>
              </a:rPr>
              <a:t>.</a:t>
            </a:r>
            <a:endParaRPr lang="en-GB" sz="3200" dirty="0">
              <a:latin typeface="Arial Rounded MT Bold" panose="020F0704030504030204" pitchFamily="34" charset="0"/>
            </a:endParaRPr>
          </a:p>
        </p:txBody>
      </p:sp>
    </p:spTree>
    <p:extLst>
      <p:ext uri="{BB962C8B-B14F-4D97-AF65-F5344CB8AC3E}">
        <p14:creationId xmlns:p14="http://schemas.microsoft.com/office/powerpoint/2010/main" val="2117612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982" y="1288473"/>
            <a:ext cx="7827818" cy="4893647"/>
          </a:xfrm>
          <a:prstGeom prst="rect">
            <a:avLst/>
          </a:prstGeom>
          <a:noFill/>
        </p:spPr>
        <p:txBody>
          <a:bodyPr wrap="square" rtlCol="0">
            <a:spAutoFit/>
          </a:bodyPr>
          <a:lstStyle/>
          <a:p>
            <a:r>
              <a:rPr lang="en-GB" sz="4400" b="1" dirty="0">
                <a:latin typeface="Arial Black" panose="020B0A04020102020204" pitchFamily="34" charset="0"/>
              </a:rPr>
              <a:t>The Importance of Predicting Arrival Time</a:t>
            </a:r>
          </a:p>
          <a:p>
            <a:endParaRPr lang="en-GB" sz="3200" dirty="0" smtClean="0">
              <a:latin typeface="Arial Rounded MT Bold" panose="020F0704030504030204" pitchFamily="34" charset="0"/>
            </a:endParaRPr>
          </a:p>
          <a:p>
            <a:r>
              <a:rPr lang="en-GB" sz="3200" dirty="0">
                <a:latin typeface="Arial Rounded MT Bold" panose="020F0704030504030204" pitchFamily="34" charset="0"/>
              </a:rPr>
              <a:t>Learn why accurately predicting arrival times is crucial for passengers, operators, and city planners. Discover how </a:t>
            </a:r>
            <a:r>
              <a:rPr lang="en-GB" sz="3200" dirty="0" err="1">
                <a:latin typeface="Arial Rounded MT Bold" panose="020F0704030504030204" pitchFamily="34" charset="0"/>
              </a:rPr>
              <a:t>IoT</a:t>
            </a:r>
            <a:r>
              <a:rPr lang="en-GB" sz="3200" dirty="0">
                <a:latin typeface="Arial Rounded MT Bold" panose="020F0704030504030204" pitchFamily="34" charset="0"/>
              </a:rPr>
              <a:t>-powered algorithms and data analysis techniques can help optimize scheduling and reduce delays.</a:t>
            </a:r>
          </a:p>
        </p:txBody>
      </p:sp>
    </p:spTree>
    <p:extLst>
      <p:ext uri="{BB962C8B-B14F-4D97-AF65-F5344CB8AC3E}">
        <p14:creationId xmlns:p14="http://schemas.microsoft.com/office/powerpoint/2010/main" val="26244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83" y="1288473"/>
            <a:ext cx="11956472" cy="769441"/>
          </a:xfrm>
          <a:prstGeom prst="rect">
            <a:avLst/>
          </a:prstGeom>
          <a:noFill/>
        </p:spPr>
        <p:txBody>
          <a:bodyPr wrap="square" rtlCol="0">
            <a:spAutoFit/>
          </a:bodyPr>
          <a:lstStyle/>
          <a:p>
            <a:r>
              <a:rPr lang="en-GB" sz="4400" b="1" dirty="0">
                <a:latin typeface="Arial Black" panose="020B0A04020102020204" pitchFamily="34" charset="0"/>
              </a:rPr>
              <a:t>Data Collection and Analysis </a:t>
            </a:r>
            <a:r>
              <a:rPr lang="en-GB" sz="4400" b="1" dirty="0" smtClean="0">
                <a:latin typeface="Arial Black" panose="020B0A04020102020204" pitchFamily="34" charset="0"/>
              </a:rPr>
              <a:t>Methods</a:t>
            </a:r>
            <a:endParaRPr lang="en-GB" sz="4400" b="1" dirty="0">
              <a:latin typeface="Arial Black" panose="020B0A04020102020204" pitchFamily="34" charset="0"/>
            </a:endParaRPr>
          </a:p>
        </p:txBody>
      </p:sp>
      <p:sp>
        <p:nvSpPr>
          <p:cNvPr id="3" name="TextBox 2"/>
          <p:cNvSpPr txBox="1"/>
          <p:nvPr/>
        </p:nvSpPr>
        <p:spPr>
          <a:xfrm>
            <a:off x="387927" y="2701636"/>
            <a:ext cx="3532909" cy="2585323"/>
          </a:xfrm>
          <a:prstGeom prst="rect">
            <a:avLst/>
          </a:prstGeom>
          <a:noFill/>
        </p:spPr>
        <p:txBody>
          <a:bodyPr wrap="square" rtlCol="0">
            <a:spAutoFit/>
          </a:bodyPr>
          <a:lstStyle/>
          <a:p>
            <a:r>
              <a:rPr lang="en-IN" b="1" dirty="0"/>
              <a:t>Sensor </a:t>
            </a:r>
            <a:r>
              <a:rPr lang="en-IN" b="1" dirty="0" smtClean="0"/>
              <a:t>Integration</a:t>
            </a:r>
          </a:p>
          <a:p>
            <a:endParaRPr lang="en-IN" b="1" dirty="0" smtClean="0"/>
          </a:p>
          <a:p>
            <a:r>
              <a:rPr lang="en-GB" dirty="0"/>
              <a:t>See how </a:t>
            </a:r>
            <a:r>
              <a:rPr lang="en-GB" dirty="0" err="1"/>
              <a:t>IoT</a:t>
            </a:r>
            <a:r>
              <a:rPr lang="en-GB" dirty="0"/>
              <a:t> sensors collect real-time data on vehicle locations, passenger counts, and traffic conditions to feed into predictive models.</a:t>
            </a:r>
          </a:p>
          <a:p>
            <a:endParaRPr lang="en-IN" b="1" dirty="0"/>
          </a:p>
          <a:p>
            <a:endParaRPr lang="en-IN" dirty="0"/>
          </a:p>
        </p:txBody>
      </p:sp>
      <p:sp>
        <p:nvSpPr>
          <p:cNvPr id="4" name="TextBox 3"/>
          <p:cNvSpPr txBox="1"/>
          <p:nvPr/>
        </p:nvSpPr>
        <p:spPr>
          <a:xfrm>
            <a:off x="4308764" y="2646217"/>
            <a:ext cx="3255818" cy="2585323"/>
          </a:xfrm>
          <a:prstGeom prst="rect">
            <a:avLst/>
          </a:prstGeom>
          <a:noFill/>
        </p:spPr>
        <p:txBody>
          <a:bodyPr wrap="square" rtlCol="0">
            <a:spAutoFit/>
          </a:bodyPr>
          <a:lstStyle/>
          <a:p>
            <a:r>
              <a:rPr lang="en-GB" b="1" dirty="0"/>
              <a:t>Big Data </a:t>
            </a:r>
            <a:r>
              <a:rPr lang="en-GB" b="1" dirty="0" smtClean="0"/>
              <a:t>Analytics</a:t>
            </a:r>
          </a:p>
          <a:p>
            <a:endParaRPr lang="en-GB" b="1" dirty="0"/>
          </a:p>
          <a:p>
            <a:r>
              <a:rPr lang="en-GB" dirty="0"/>
              <a:t>Explore the use of advanced analytics techniques to process and </a:t>
            </a:r>
            <a:r>
              <a:rPr lang="en-GB" dirty="0" err="1"/>
              <a:t>analyze</a:t>
            </a:r>
            <a:r>
              <a:rPr lang="en-GB" dirty="0"/>
              <a:t> massive datasets, unlocking valuable insights for optimizing public transport operations.</a:t>
            </a:r>
          </a:p>
        </p:txBody>
      </p:sp>
      <p:sp>
        <p:nvSpPr>
          <p:cNvPr id="5" name="TextBox 4"/>
          <p:cNvSpPr txBox="1"/>
          <p:nvPr/>
        </p:nvSpPr>
        <p:spPr>
          <a:xfrm>
            <a:off x="8326581" y="2660071"/>
            <a:ext cx="2867891" cy="2585323"/>
          </a:xfrm>
          <a:prstGeom prst="rect">
            <a:avLst/>
          </a:prstGeom>
          <a:noFill/>
        </p:spPr>
        <p:txBody>
          <a:bodyPr wrap="square" rtlCol="0">
            <a:spAutoFit/>
          </a:bodyPr>
          <a:lstStyle/>
          <a:p>
            <a:r>
              <a:rPr lang="en-GB" b="1" dirty="0"/>
              <a:t>Machine </a:t>
            </a:r>
            <a:r>
              <a:rPr lang="en-GB" b="1" dirty="0" smtClean="0"/>
              <a:t>Learning</a:t>
            </a:r>
          </a:p>
          <a:p>
            <a:endParaRPr lang="en-GB" b="1" dirty="0"/>
          </a:p>
          <a:p>
            <a:r>
              <a:rPr lang="en-GB" dirty="0"/>
              <a:t>Discover how machine learning algorithms can be trained on historical data to recognize patterns and predict arrival times with greater accuracy.</a:t>
            </a:r>
          </a:p>
        </p:txBody>
      </p:sp>
    </p:spTree>
    <p:extLst>
      <p:ext uri="{BB962C8B-B14F-4D97-AF65-F5344CB8AC3E}">
        <p14:creationId xmlns:p14="http://schemas.microsoft.com/office/powerpoint/2010/main" val="139498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074" y="1288473"/>
            <a:ext cx="10681853" cy="769441"/>
          </a:xfrm>
          <a:prstGeom prst="rect">
            <a:avLst/>
          </a:prstGeom>
          <a:noFill/>
        </p:spPr>
        <p:txBody>
          <a:bodyPr wrap="square" rtlCol="0">
            <a:spAutoFit/>
          </a:bodyPr>
          <a:lstStyle/>
          <a:p>
            <a:r>
              <a:rPr lang="en-IN" sz="4400" b="1" dirty="0">
                <a:latin typeface="Arial Black" panose="020B0A04020102020204" pitchFamily="34" charset="0"/>
              </a:rPr>
              <a:t>Development of Prediction Models</a:t>
            </a:r>
          </a:p>
        </p:txBody>
      </p:sp>
      <p:sp>
        <p:nvSpPr>
          <p:cNvPr id="3" name="TextBox 2"/>
          <p:cNvSpPr txBox="1"/>
          <p:nvPr/>
        </p:nvSpPr>
        <p:spPr>
          <a:xfrm>
            <a:off x="387927" y="2701636"/>
            <a:ext cx="3532909" cy="2862322"/>
          </a:xfrm>
          <a:prstGeom prst="rect">
            <a:avLst/>
          </a:prstGeom>
          <a:noFill/>
        </p:spPr>
        <p:txBody>
          <a:bodyPr wrap="square" rtlCol="0">
            <a:spAutoFit/>
          </a:bodyPr>
          <a:lstStyle/>
          <a:p>
            <a:r>
              <a:rPr lang="en-GB" b="1" dirty="0"/>
              <a:t>Supervised </a:t>
            </a:r>
            <a:r>
              <a:rPr lang="en-GB" b="1" dirty="0" smtClean="0"/>
              <a:t>Learning</a:t>
            </a:r>
          </a:p>
          <a:p>
            <a:endParaRPr lang="en-GB" b="1" dirty="0"/>
          </a:p>
          <a:p>
            <a:r>
              <a:rPr lang="en-GB" dirty="0"/>
              <a:t>Understand the process of training prediction models using </a:t>
            </a:r>
            <a:r>
              <a:rPr lang="en-GB" dirty="0" err="1"/>
              <a:t>labeled</a:t>
            </a:r>
            <a:r>
              <a:rPr lang="en-GB" dirty="0"/>
              <a:t> data, enabling them to make accurate forecasts based on past patterns.</a:t>
            </a:r>
          </a:p>
          <a:p>
            <a:endParaRPr lang="en-IN" b="1" dirty="0"/>
          </a:p>
          <a:p>
            <a:endParaRPr lang="en-IN" dirty="0"/>
          </a:p>
        </p:txBody>
      </p:sp>
      <p:sp>
        <p:nvSpPr>
          <p:cNvPr id="4" name="TextBox 3"/>
          <p:cNvSpPr txBox="1"/>
          <p:nvPr/>
        </p:nvSpPr>
        <p:spPr>
          <a:xfrm>
            <a:off x="4308764" y="2646217"/>
            <a:ext cx="3255818" cy="2585323"/>
          </a:xfrm>
          <a:prstGeom prst="rect">
            <a:avLst/>
          </a:prstGeom>
          <a:noFill/>
        </p:spPr>
        <p:txBody>
          <a:bodyPr wrap="square" rtlCol="0">
            <a:spAutoFit/>
          </a:bodyPr>
          <a:lstStyle/>
          <a:p>
            <a:r>
              <a:rPr lang="en-GB" b="1" dirty="0"/>
              <a:t>Neural </a:t>
            </a:r>
            <a:r>
              <a:rPr lang="en-GB" b="1" dirty="0" smtClean="0"/>
              <a:t>Networks</a:t>
            </a:r>
          </a:p>
          <a:p>
            <a:endParaRPr lang="en-GB" b="1" dirty="0"/>
          </a:p>
          <a:p>
            <a:r>
              <a:rPr lang="en-GB" dirty="0"/>
              <a:t>Explore how artificial neural networks can leverage the power of parallel processing and hidden layers to create more sophisticated prediction models.</a:t>
            </a:r>
          </a:p>
        </p:txBody>
      </p:sp>
      <p:sp>
        <p:nvSpPr>
          <p:cNvPr id="5" name="TextBox 4"/>
          <p:cNvSpPr txBox="1"/>
          <p:nvPr/>
        </p:nvSpPr>
        <p:spPr>
          <a:xfrm>
            <a:off x="8326581" y="2660071"/>
            <a:ext cx="2867891" cy="2862322"/>
          </a:xfrm>
          <a:prstGeom prst="rect">
            <a:avLst/>
          </a:prstGeom>
          <a:noFill/>
        </p:spPr>
        <p:txBody>
          <a:bodyPr wrap="square" rtlCol="0">
            <a:spAutoFit/>
          </a:bodyPr>
          <a:lstStyle/>
          <a:p>
            <a:r>
              <a:rPr lang="en-GB" b="1" dirty="0"/>
              <a:t>Time Series </a:t>
            </a:r>
            <a:r>
              <a:rPr lang="en-GB" b="1" dirty="0" smtClean="0"/>
              <a:t>Analysis</a:t>
            </a:r>
          </a:p>
          <a:p>
            <a:endParaRPr lang="en-GB" b="1" dirty="0"/>
          </a:p>
          <a:p>
            <a:r>
              <a:rPr lang="en-GB" dirty="0"/>
              <a:t>Learn how statistical techniques can </a:t>
            </a:r>
            <a:r>
              <a:rPr lang="en-GB" dirty="0" err="1"/>
              <a:t>analyze</a:t>
            </a:r>
            <a:r>
              <a:rPr lang="en-GB" dirty="0"/>
              <a:t> historical data to identify temporal patterns and seasonality, facilitating precise arrival time predictions.</a:t>
            </a:r>
          </a:p>
        </p:txBody>
      </p:sp>
    </p:spTree>
    <p:extLst>
      <p:ext uri="{BB962C8B-B14F-4D97-AF65-F5344CB8AC3E}">
        <p14:creationId xmlns:p14="http://schemas.microsoft.com/office/powerpoint/2010/main" val="423549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9800" y="364242"/>
            <a:ext cx="10236200" cy="769441"/>
          </a:xfrm>
          <a:prstGeom prst="rect">
            <a:avLst/>
          </a:prstGeom>
          <a:noFill/>
        </p:spPr>
        <p:txBody>
          <a:bodyPr wrap="square" rtlCol="0">
            <a:spAutoFit/>
          </a:bodyPr>
          <a:lstStyle/>
          <a:p>
            <a:r>
              <a:rPr lang="en-IN" sz="4400" b="1" dirty="0">
                <a:latin typeface="Arial Black" panose="020B0A04020102020204" pitchFamily="34" charset="0"/>
              </a:rPr>
              <a:t>Integration of Prediction Models</a:t>
            </a:r>
          </a:p>
        </p:txBody>
      </p:sp>
      <p:sp>
        <p:nvSpPr>
          <p:cNvPr id="3" name="TextBox 2"/>
          <p:cNvSpPr txBox="1"/>
          <p:nvPr/>
        </p:nvSpPr>
        <p:spPr>
          <a:xfrm>
            <a:off x="1066800" y="1454259"/>
            <a:ext cx="3594100" cy="2585323"/>
          </a:xfrm>
          <a:prstGeom prst="rect">
            <a:avLst/>
          </a:prstGeom>
          <a:noFill/>
        </p:spPr>
        <p:txBody>
          <a:bodyPr wrap="square" rtlCol="0">
            <a:spAutoFit/>
          </a:bodyPr>
          <a:lstStyle/>
          <a:p>
            <a:r>
              <a:rPr lang="en-GB" b="1" dirty="0"/>
              <a:t>Real-Time Data </a:t>
            </a:r>
            <a:r>
              <a:rPr lang="en-GB" b="1" dirty="0" smtClean="0"/>
              <a:t>Sync</a:t>
            </a:r>
          </a:p>
          <a:p>
            <a:endParaRPr lang="en-GB" b="1" dirty="0"/>
          </a:p>
          <a:p>
            <a:r>
              <a:rPr lang="en-GB" dirty="0"/>
              <a:t>Discover how prediction models integrate with real-time data feeds from sensors and other sources, enabling dynamic adjustments to arrival time estimates.</a:t>
            </a:r>
          </a:p>
          <a:p>
            <a:endParaRPr lang="en-IN" dirty="0"/>
          </a:p>
        </p:txBody>
      </p:sp>
      <p:sp>
        <p:nvSpPr>
          <p:cNvPr id="4" name="TextBox 3"/>
          <p:cNvSpPr txBox="1"/>
          <p:nvPr/>
        </p:nvSpPr>
        <p:spPr>
          <a:xfrm>
            <a:off x="1066800" y="4039582"/>
            <a:ext cx="3162300" cy="2585323"/>
          </a:xfrm>
          <a:prstGeom prst="rect">
            <a:avLst/>
          </a:prstGeom>
          <a:noFill/>
        </p:spPr>
        <p:txBody>
          <a:bodyPr wrap="square" rtlCol="0">
            <a:spAutoFit/>
          </a:bodyPr>
          <a:lstStyle/>
          <a:p>
            <a:r>
              <a:rPr lang="en-GB" b="1" dirty="0"/>
              <a:t>Passenger Information </a:t>
            </a:r>
            <a:r>
              <a:rPr lang="en-GB" b="1" dirty="0" smtClean="0"/>
              <a:t>Systems</a:t>
            </a:r>
          </a:p>
          <a:p>
            <a:endParaRPr lang="en-GB" b="1" dirty="0"/>
          </a:p>
          <a:p>
            <a:r>
              <a:rPr lang="en-GB" dirty="0"/>
              <a:t>See how arrival time predictions are seamlessly communicated to passengers through digital displays, mobile apps, and public announcements.</a:t>
            </a:r>
          </a:p>
        </p:txBody>
      </p:sp>
      <p:sp>
        <p:nvSpPr>
          <p:cNvPr id="5" name="TextBox 4"/>
          <p:cNvSpPr txBox="1"/>
          <p:nvPr/>
        </p:nvSpPr>
        <p:spPr>
          <a:xfrm>
            <a:off x="6311900" y="2324100"/>
            <a:ext cx="3365500" cy="2585323"/>
          </a:xfrm>
          <a:prstGeom prst="rect">
            <a:avLst/>
          </a:prstGeom>
          <a:noFill/>
        </p:spPr>
        <p:txBody>
          <a:bodyPr wrap="square" rtlCol="0">
            <a:spAutoFit/>
          </a:bodyPr>
          <a:lstStyle/>
          <a:p>
            <a:r>
              <a:rPr lang="en-GB" b="1" dirty="0"/>
              <a:t>Operational Decision Support</a:t>
            </a:r>
          </a:p>
          <a:p>
            <a:r>
              <a:rPr lang="en-GB" dirty="0"/>
              <a:t>Explore how transport operators use prediction models to optimize driver schedules, minimize waiting times, and improve the overall efficiency of their services.</a:t>
            </a:r>
          </a:p>
        </p:txBody>
      </p:sp>
    </p:spTree>
    <p:extLst>
      <p:ext uri="{BB962C8B-B14F-4D97-AF65-F5344CB8AC3E}">
        <p14:creationId xmlns:p14="http://schemas.microsoft.com/office/powerpoint/2010/main" val="386549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9850" y="177800"/>
            <a:ext cx="6616700" cy="646331"/>
          </a:xfrm>
          <a:prstGeom prst="rect">
            <a:avLst/>
          </a:prstGeom>
          <a:noFill/>
        </p:spPr>
        <p:txBody>
          <a:bodyPr wrap="square" rtlCol="0">
            <a:spAutoFit/>
          </a:bodyPr>
          <a:lstStyle/>
          <a:p>
            <a:r>
              <a:rPr lang="en-IN" sz="3600" b="1" dirty="0">
                <a:latin typeface="Arial Black" panose="020B0A04020102020204" pitchFamily="34" charset="0"/>
              </a:rPr>
              <a:t>Location Provider </a:t>
            </a:r>
            <a:r>
              <a:rPr lang="en-IN" sz="3600" b="1" dirty="0" smtClean="0">
                <a:latin typeface="Arial Black" panose="020B0A04020102020204" pitchFamily="34" charset="0"/>
              </a:rPr>
              <a:t>Module</a:t>
            </a:r>
            <a:endParaRPr lang="en-IN" sz="3600" b="1"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650" y="1186943"/>
            <a:ext cx="8140700" cy="5372862"/>
          </a:xfrm>
          <a:prstGeom prst="rect">
            <a:avLst/>
          </a:prstGeom>
        </p:spPr>
      </p:pic>
    </p:spTree>
    <p:extLst>
      <p:ext uri="{BB962C8B-B14F-4D97-AF65-F5344CB8AC3E}">
        <p14:creationId xmlns:p14="http://schemas.microsoft.com/office/powerpoint/2010/main" val="62685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6675" y="177800"/>
            <a:ext cx="4438650" cy="646331"/>
          </a:xfrm>
          <a:prstGeom prst="rect">
            <a:avLst/>
          </a:prstGeom>
          <a:noFill/>
        </p:spPr>
        <p:txBody>
          <a:bodyPr wrap="square" rtlCol="0">
            <a:spAutoFit/>
          </a:bodyPr>
          <a:lstStyle/>
          <a:p>
            <a:r>
              <a:rPr lang="en-IN" sz="3600" b="1" dirty="0" smtClean="0">
                <a:latin typeface="Arial Black" panose="020B0A04020102020204" pitchFamily="34" charset="0"/>
              </a:rPr>
              <a:t>Passenger Count</a:t>
            </a:r>
            <a:endParaRPr lang="en-IN" sz="3600" b="1"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75" y="824131"/>
            <a:ext cx="10483850" cy="5897165"/>
          </a:xfrm>
          <a:prstGeom prst="rect">
            <a:avLst/>
          </a:prstGeom>
        </p:spPr>
      </p:pic>
    </p:spTree>
    <p:extLst>
      <p:ext uri="{BB962C8B-B14F-4D97-AF65-F5344CB8AC3E}">
        <p14:creationId xmlns:p14="http://schemas.microsoft.com/office/powerpoint/2010/main" val="283781297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73</TotalTime>
  <Words>367</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Black</vt:lpstr>
      <vt:lpstr>Arial Rounded MT Bold</vt:lpstr>
      <vt:lpstr>Century Gothic</vt:lpstr>
      <vt:lpstr>Wingdings 3</vt:lpstr>
      <vt:lpstr>Slice</vt:lpstr>
      <vt:lpstr>PUBLIC TRANSPORT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dc:title>
  <dc:creator>CAPTAIN COOL</dc:creator>
  <cp:lastModifiedBy>CAPTAIN COOL</cp:lastModifiedBy>
  <cp:revision>14</cp:revision>
  <dcterms:created xsi:type="dcterms:W3CDTF">2023-10-10T12:58:07Z</dcterms:created>
  <dcterms:modified xsi:type="dcterms:W3CDTF">2023-10-10T14:11:40Z</dcterms:modified>
</cp:coreProperties>
</file>