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PTAIN COOL" initials="CC" lastIdx="0" clrIdx="0">
    <p:extLst>
      <p:ext uri="{19B8F6BF-5375-455C-9EA6-DF929625EA0E}">
        <p15:presenceInfo xmlns:p15="http://schemas.microsoft.com/office/powerpoint/2012/main" userId="CAPTAIN COO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0012" y="93132"/>
            <a:ext cx="9348788" cy="1507067"/>
          </a:xfrm>
        </p:spPr>
        <p:txBody>
          <a:bodyPr>
            <a:normAutofit/>
          </a:bodyPr>
          <a:lstStyle/>
          <a:p>
            <a:pPr algn="ctr"/>
            <a:r>
              <a:rPr lang="en-GB" sz="4400" dirty="0">
                <a:effectLst>
                  <a:outerShdw blurRad="38100" dist="38100" dir="2700000" algn="tl">
                    <a:srgbClr val="000000">
                      <a:alpha val="43137"/>
                    </a:srgbClr>
                  </a:outerShdw>
                </a:effectLst>
                <a:latin typeface="Arial Black" panose="020B0A04020102020204" pitchFamily="34" charset="0"/>
              </a:rPr>
              <a:t>PUBLIC TRANSPORT OPTIMIZATION</a:t>
            </a:r>
            <a:endParaRPr lang="en-IN" sz="4400" dirty="0">
              <a:effectLst>
                <a:outerShdw blurRad="38100" dist="38100" dir="2700000" algn="tl">
                  <a:srgbClr val="000000">
                    <a:alpha val="43137"/>
                  </a:srgbClr>
                </a:outerShdw>
              </a:effectLst>
              <a:latin typeface="Arial Black" panose="020B0A04020102020204" pitchFamily="34" charset="0"/>
            </a:endParaRPr>
          </a:p>
        </p:txBody>
      </p:sp>
      <p:pic>
        <p:nvPicPr>
          <p:cNvPr id="2" name="Picture 2">
            <a:extLst>
              <a:ext uri="{FF2B5EF4-FFF2-40B4-BE49-F238E27FC236}">
                <a16:creationId xmlns:a16="http://schemas.microsoft.com/office/drawing/2014/main" id="{B5AF135A-7A0E-C264-503E-F1460972C77D}"/>
              </a:ext>
            </a:extLst>
          </p:cNvPr>
          <p:cNvPicPr>
            <a:picLocks noChangeAspect="1"/>
          </p:cNvPicPr>
          <p:nvPr/>
        </p:nvPicPr>
        <p:blipFill>
          <a:blip r:embed="rId2"/>
          <a:stretch>
            <a:fillRect/>
          </a:stretch>
        </p:blipFill>
        <p:spPr>
          <a:xfrm>
            <a:off x="1182543" y="1755196"/>
            <a:ext cx="9826913" cy="4739121"/>
          </a:xfrm>
          <a:prstGeom prst="rect">
            <a:avLst/>
          </a:prstGeom>
        </p:spPr>
      </p:pic>
    </p:spTree>
    <p:extLst>
      <p:ext uri="{BB962C8B-B14F-4D97-AF65-F5344CB8AC3E}">
        <p14:creationId xmlns:p14="http://schemas.microsoft.com/office/powerpoint/2010/main" val="162620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2138" y="177800"/>
            <a:ext cx="3387725" cy="646331"/>
          </a:xfrm>
          <a:prstGeom prst="rect">
            <a:avLst/>
          </a:prstGeom>
          <a:noFill/>
        </p:spPr>
        <p:txBody>
          <a:bodyPr wrap="square" rtlCol="0">
            <a:spAutoFit/>
          </a:bodyPr>
          <a:lstStyle/>
          <a:p>
            <a:r>
              <a:rPr lang="en-IN" sz="3600" b="1" dirty="0">
                <a:latin typeface="Arial Black" panose="020B0A04020102020204" pitchFamily="34" charset="0"/>
              </a:rPr>
              <a:t>Control Flow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26" y="1039091"/>
            <a:ext cx="10018147" cy="5065568"/>
          </a:xfrm>
          <a:prstGeom prst="rect">
            <a:avLst/>
          </a:prstGeom>
        </p:spPr>
      </p:pic>
    </p:spTree>
    <p:extLst>
      <p:ext uri="{BB962C8B-B14F-4D97-AF65-F5344CB8AC3E}">
        <p14:creationId xmlns:p14="http://schemas.microsoft.com/office/powerpoint/2010/main" val="207975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FE0ED-B275-CA3D-21C1-163013ACC1FC}"/>
              </a:ext>
            </a:extLst>
          </p:cNvPr>
          <p:cNvSpPr txBox="1"/>
          <p:nvPr/>
        </p:nvSpPr>
        <p:spPr>
          <a:xfrm>
            <a:off x="605084" y="477239"/>
            <a:ext cx="10462285" cy="1323439"/>
          </a:xfrm>
          <a:prstGeom prst="rect">
            <a:avLst/>
          </a:prstGeom>
          <a:noFill/>
        </p:spPr>
        <p:txBody>
          <a:bodyPr wrap="square" rtlCol="0">
            <a:spAutoFit/>
          </a:bodyPr>
          <a:lstStyle/>
          <a:p>
            <a:pPr algn="l"/>
            <a:r>
              <a:rPr lang="en-US" sz="8000" b="1" dirty="0"/>
              <a:t>Smart Mobility </a:t>
            </a:r>
          </a:p>
        </p:txBody>
      </p:sp>
      <p:pic>
        <p:nvPicPr>
          <p:cNvPr id="3" name="Picture 3">
            <a:extLst>
              <a:ext uri="{FF2B5EF4-FFF2-40B4-BE49-F238E27FC236}">
                <a16:creationId xmlns:a16="http://schemas.microsoft.com/office/drawing/2014/main" id="{AED7B4F9-38F2-6192-949C-6E9383E8A327}"/>
              </a:ext>
            </a:extLst>
          </p:cNvPr>
          <p:cNvPicPr>
            <a:picLocks noChangeAspect="1"/>
          </p:cNvPicPr>
          <p:nvPr/>
        </p:nvPicPr>
        <p:blipFill>
          <a:blip r:embed="rId2"/>
          <a:stretch>
            <a:fillRect/>
          </a:stretch>
        </p:blipFill>
        <p:spPr>
          <a:xfrm>
            <a:off x="1692278" y="1930564"/>
            <a:ext cx="8287895" cy="4580083"/>
          </a:xfrm>
          <a:prstGeom prst="rect">
            <a:avLst/>
          </a:prstGeom>
        </p:spPr>
      </p:pic>
    </p:spTree>
    <p:extLst>
      <p:ext uri="{BB962C8B-B14F-4D97-AF65-F5344CB8AC3E}">
        <p14:creationId xmlns:p14="http://schemas.microsoft.com/office/powerpoint/2010/main" val="236138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1750" y="660400"/>
            <a:ext cx="7048500" cy="523220"/>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GB" sz="2800" b="1" dirty="0">
                <a:latin typeface="Arial Black" panose="020B0A04020102020204" pitchFamily="34" charset="0"/>
              </a:rPr>
              <a:t>PUBLIC TRANPORT OPTIMIZATION</a:t>
            </a:r>
            <a:endParaRPr lang="en-IN" sz="2800" b="1" dirty="0">
              <a:latin typeface="Arial Black" panose="020B0A04020102020204" pitchFamily="34" charset="0"/>
            </a:endParaRPr>
          </a:p>
        </p:txBody>
      </p:sp>
      <p:sp>
        <p:nvSpPr>
          <p:cNvPr id="4" name="TextBox 3"/>
          <p:cNvSpPr txBox="1"/>
          <p:nvPr/>
        </p:nvSpPr>
        <p:spPr>
          <a:xfrm>
            <a:off x="1066800" y="2070100"/>
            <a:ext cx="10058400" cy="2677656"/>
          </a:xfrm>
          <a:prstGeom prst="rect">
            <a:avLst/>
          </a:prstGeom>
          <a:noFill/>
        </p:spPr>
        <p:txBody>
          <a:bodyPr wrap="square" rtlCol="0">
            <a:spAutoFit/>
          </a:bodyPr>
          <a:lstStyle/>
          <a:p>
            <a:pPr algn="just"/>
            <a:r>
              <a:rPr lang="en-GB" sz="2800" dirty="0">
                <a:latin typeface="Arial Rounded MT Bold" panose="020F0704030504030204" pitchFamily="34" charset="0"/>
              </a:rPr>
              <a:t>Public transport optimization refers to the process of improving the efficiency, effectiveness, and overall quality of public transportation systems. This involves using various strategies and technologies to make public transportation more convenient, reliable, and environmentally sustainable. </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342329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981" y="1288473"/>
            <a:ext cx="10144249" cy="3724096"/>
          </a:xfrm>
          <a:prstGeom prst="rect">
            <a:avLst/>
          </a:prstGeom>
          <a:noFill/>
        </p:spPr>
        <p:txBody>
          <a:bodyPr wrap="square" rtlCol="0">
            <a:spAutoFit/>
          </a:bodyPr>
          <a:lstStyle/>
          <a:p>
            <a:r>
              <a:rPr lang="en-GB" sz="4400" b="1" dirty="0">
                <a:latin typeface="Arial Black" panose="020B0A04020102020204" pitchFamily="34" charset="0"/>
              </a:rPr>
              <a:t>IOT Projects in Public Transport</a:t>
            </a:r>
          </a:p>
          <a:p>
            <a:endParaRPr lang="en-GB" sz="3200" dirty="0">
              <a:latin typeface="Arial Rounded MT Bold" panose="020F0704030504030204" pitchFamily="34" charset="0"/>
            </a:endParaRPr>
          </a:p>
          <a:p>
            <a:r>
              <a:rPr lang="en-GB" sz="3200" dirty="0">
                <a:latin typeface="Arial Rounded MT Bold" panose="020F0704030504030204" pitchFamily="34" charset="0"/>
              </a:rPr>
              <a:t>Explore a range of fascinating </a:t>
            </a:r>
            <a:r>
              <a:rPr lang="en-GB" sz="3200" dirty="0" err="1">
                <a:latin typeface="Arial Rounded MT Bold" panose="020F0704030504030204" pitchFamily="34" charset="0"/>
              </a:rPr>
              <a:t>IoT</a:t>
            </a:r>
            <a:r>
              <a:rPr lang="en-GB" sz="3200" dirty="0">
                <a:latin typeface="Arial Rounded MT Bold" panose="020F0704030504030204" pitchFamily="34" charset="0"/>
              </a:rPr>
              <a:t> projects that have been implemented in public transport systems, including smart ticketing, real-time passenger information systems, and automated fleet management.</a:t>
            </a:r>
          </a:p>
        </p:txBody>
      </p:sp>
    </p:spTree>
    <p:extLst>
      <p:ext uri="{BB962C8B-B14F-4D97-AF65-F5344CB8AC3E}">
        <p14:creationId xmlns:p14="http://schemas.microsoft.com/office/powerpoint/2010/main" val="211761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981" y="1288473"/>
            <a:ext cx="10366911" cy="4401205"/>
          </a:xfrm>
          <a:prstGeom prst="rect">
            <a:avLst/>
          </a:prstGeom>
          <a:noFill/>
        </p:spPr>
        <p:txBody>
          <a:bodyPr wrap="square" rtlCol="0">
            <a:spAutoFit/>
          </a:bodyPr>
          <a:lstStyle/>
          <a:p>
            <a:r>
              <a:rPr lang="en-GB" sz="4400" b="1" dirty="0">
                <a:latin typeface="Arial Black" panose="020B0A04020102020204" pitchFamily="34" charset="0"/>
              </a:rPr>
              <a:t>The Importance of Predicting Arrival Time</a:t>
            </a:r>
          </a:p>
          <a:p>
            <a:endParaRPr lang="en-GB" sz="3200" dirty="0">
              <a:latin typeface="Arial Rounded MT Bold" panose="020F0704030504030204" pitchFamily="34" charset="0"/>
            </a:endParaRPr>
          </a:p>
          <a:p>
            <a:r>
              <a:rPr lang="en-GB" sz="3200" dirty="0">
                <a:latin typeface="Arial Rounded MT Bold" panose="020F0704030504030204" pitchFamily="34" charset="0"/>
              </a:rPr>
              <a:t>Learn why accurately predicting arrival times is crucial for passengers, operators, and city planners. Discover how </a:t>
            </a:r>
            <a:r>
              <a:rPr lang="en-GB" sz="3200" dirty="0" err="1">
                <a:latin typeface="Arial Rounded MT Bold" panose="020F0704030504030204" pitchFamily="34" charset="0"/>
              </a:rPr>
              <a:t>IoT</a:t>
            </a:r>
            <a:r>
              <a:rPr lang="en-GB" sz="3200" dirty="0">
                <a:latin typeface="Arial Rounded MT Bold" panose="020F0704030504030204" pitchFamily="34" charset="0"/>
              </a:rPr>
              <a:t>-powered algorithms and data analysis techniques can help optimize scheduling and reduce delays.</a:t>
            </a:r>
          </a:p>
        </p:txBody>
      </p:sp>
    </p:spTree>
    <p:extLst>
      <p:ext uri="{BB962C8B-B14F-4D97-AF65-F5344CB8AC3E}">
        <p14:creationId xmlns:p14="http://schemas.microsoft.com/office/powerpoint/2010/main" val="26244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486" y="594762"/>
            <a:ext cx="12211050" cy="769441"/>
          </a:xfrm>
          <a:prstGeom prst="rect">
            <a:avLst/>
          </a:prstGeom>
          <a:noFill/>
        </p:spPr>
        <p:txBody>
          <a:bodyPr wrap="square" rtlCol="0">
            <a:spAutoFit/>
          </a:bodyPr>
          <a:lstStyle/>
          <a:p>
            <a:r>
              <a:rPr lang="en-GB" sz="4400" b="1" dirty="0">
                <a:latin typeface="Arial Black" panose="020B0A04020102020204" pitchFamily="34" charset="0"/>
              </a:rPr>
              <a:t>Data Collection and Analysis Methods</a:t>
            </a:r>
          </a:p>
        </p:txBody>
      </p:sp>
      <p:sp>
        <p:nvSpPr>
          <p:cNvPr id="3" name="TextBox 2"/>
          <p:cNvSpPr txBox="1"/>
          <p:nvPr/>
        </p:nvSpPr>
        <p:spPr>
          <a:xfrm>
            <a:off x="239486" y="1418438"/>
            <a:ext cx="9316440" cy="1754326"/>
          </a:xfrm>
          <a:prstGeom prst="rect">
            <a:avLst/>
          </a:prstGeom>
          <a:noFill/>
        </p:spPr>
        <p:txBody>
          <a:bodyPr wrap="square" rtlCol="0">
            <a:spAutoFit/>
          </a:bodyPr>
          <a:lstStyle/>
          <a:p>
            <a:r>
              <a:rPr lang="en-IN" b="1" dirty="0"/>
              <a:t>Sensor Integration</a:t>
            </a:r>
          </a:p>
          <a:p>
            <a:endParaRPr lang="en-IN" b="1" dirty="0"/>
          </a:p>
          <a:p>
            <a:r>
              <a:rPr lang="en-GB" b="1" dirty="0"/>
              <a:t>See how </a:t>
            </a:r>
            <a:r>
              <a:rPr lang="en-GB" b="1" dirty="0" err="1"/>
              <a:t>IoT</a:t>
            </a:r>
            <a:r>
              <a:rPr lang="en-GB" b="1" dirty="0"/>
              <a:t> sensors collect real-time data on vehicle locations, passenger counts, and traffic conditions to feed into predictive models.</a:t>
            </a:r>
          </a:p>
          <a:p>
            <a:endParaRPr lang="en-IN" b="1" dirty="0"/>
          </a:p>
          <a:p>
            <a:endParaRPr lang="en-IN" b="1" dirty="0"/>
          </a:p>
        </p:txBody>
      </p:sp>
      <p:sp>
        <p:nvSpPr>
          <p:cNvPr id="4" name="TextBox 3"/>
          <p:cNvSpPr txBox="1"/>
          <p:nvPr/>
        </p:nvSpPr>
        <p:spPr>
          <a:xfrm>
            <a:off x="340674" y="4517619"/>
            <a:ext cx="8832271" cy="1477328"/>
          </a:xfrm>
          <a:prstGeom prst="rect">
            <a:avLst/>
          </a:prstGeom>
          <a:noFill/>
        </p:spPr>
        <p:txBody>
          <a:bodyPr wrap="square" rtlCol="0">
            <a:spAutoFit/>
          </a:bodyPr>
          <a:lstStyle/>
          <a:p>
            <a:r>
              <a:rPr lang="en-GB" b="1" dirty="0"/>
              <a:t>Big Data Analytics</a:t>
            </a:r>
          </a:p>
          <a:p>
            <a:endParaRPr lang="en-GB" b="1" dirty="0"/>
          </a:p>
          <a:p>
            <a:r>
              <a:rPr lang="en-GB" b="1" dirty="0"/>
              <a:t>Explore the use of advanced analytics techniques to process and </a:t>
            </a:r>
            <a:r>
              <a:rPr lang="en-GB" b="1" dirty="0" err="1"/>
              <a:t>analyze</a:t>
            </a:r>
            <a:r>
              <a:rPr lang="en-GB" b="1" dirty="0"/>
              <a:t> massive datasets, unlocking valuable insights for optimizing public transport operations.</a:t>
            </a:r>
          </a:p>
        </p:txBody>
      </p:sp>
      <p:sp>
        <p:nvSpPr>
          <p:cNvPr id="5" name="TextBox 4"/>
          <p:cNvSpPr txBox="1"/>
          <p:nvPr/>
        </p:nvSpPr>
        <p:spPr>
          <a:xfrm>
            <a:off x="239486" y="2763293"/>
            <a:ext cx="9032173" cy="1200329"/>
          </a:xfrm>
          <a:prstGeom prst="rect">
            <a:avLst/>
          </a:prstGeom>
          <a:noFill/>
        </p:spPr>
        <p:txBody>
          <a:bodyPr wrap="square" rtlCol="0">
            <a:spAutoFit/>
          </a:bodyPr>
          <a:lstStyle/>
          <a:p>
            <a:r>
              <a:rPr lang="en-GB" b="1" dirty="0"/>
              <a:t>Machine Learning</a:t>
            </a:r>
          </a:p>
          <a:p>
            <a:endParaRPr lang="en-GB" b="1" dirty="0"/>
          </a:p>
          <a:p>
            <a:r>
              <a:rPr lang="en-GB" b="1" dirty="0"/>
              <a:t>Discover how machine learning algorithms can be trained on historical data to recognize patterns and predict arrival times with greater accuracy.</a:t>
            </a:r>
          </a:p>
        </p:txBody>
      </p:sp>
    </p:spTree>
    <p:extLst>
      <p:ext uri="{BB962C8B-B14F-4D97-AF65-F5344CB8AC3E}">
        <p14:creationId xmlns:p14="http://schemas.microsoft.com/office/powerpoint/2010/main" val="139498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073" y="757846"/>
            <a:ext cx="10681853" cy="769441"/>
          </a:xfrm>
          <a:prstGeom prst="rect">
            <a:avLst/>
          </a:prstGeom>
          <a:noFill/>
        </p:spPr>
        <p:txBody>
          <a:bodyPr wrap="square" rtlCol="0">
            <a:spAutoFit/>
          </a:bodyPr>
          <a:lstStyle/>
          <a:p>
            <a:r>
              <a:rPr lang="en-IN" sz="4400" b="1" dirty="0">
                <a:latin typeface="Arial Black" panose="020B0A04020102020204" pitchFamily="34" charset="0"/>
              </a:rPr>
              <a:t>Development of Prediction Models</a:t>
            </a:r>
          </a:p>
        </p:txBody>
      </p:sp>
      <p:sp>
        <p:nvSpPr>
          <p:cNvPr id="3" name="TextBox 2"/>
          <p:cNvSpPr txBox="1"/>
          <p:nvPr/>
        </p:nvSpPr>
        <p:spPr>
          <a:xfrm>
            <a:off x="498762" y="1792683"/>
            <a:ext cx="10681853" cy="1754326"/>
          </a:xfrm>
          <a:prstGeom prst="rect">
            <a:avLst/>
          </a:prstGeom>
          <a:noFill/>
        </p:spPr>
        <p:txBody>
          <a:bodyPr wrap="square" rtlCol="0">
            <a:spAutoFit/>
          </a:bodyPr>
          <a:lstStyle/>
          <a:p>
            <a:r>
              <a:rPr lang="en-GB" b="1" dirty="0"/>
              <a:t>Supervised Learning</a:t>
            </a:r>
          </a:p>
          <a:p>
            <a:endParaRPr lang="en-GB" b="1" dirty="0"/>
          </a:p>
          <a:p>
            <a:r>
              <a:rPr lang="en-GB" b="1" dirty="0"/>
              <a:t>Understand the process of training prediction models using </a:t>
            </a:r>
            <a:r>
              <a:rPr lang="en-GB" b="1" dirty="0" err="1"/>
              <a:t>labeled</a:t>
            </a:r>
            <a:r>
              <a:rPr lang="en-GB" b="1" dirty="0"/>
              <a:t> data, enabling them to make accurate forecasts based on past patterns.</a:t>
            </a:r>
          </a:p>
          <a:p>
            <a:endParaRPr lang="en-IN" b="1" dirty="0"/>
          </a:p>
          <a:p>
            <a:endParaRPr lang="en-IN" b="1" dirty="0"/>
          </a:p>
        </p:txBody>
      </p:sp>
      <p:sp>
        <p:nvSpPr>
          <p:cNvPr id="4" name="TextBox 3"/>
          <p:cNvSpPr txBox="1"/>
          <p:nvPr/>
        </p:nvSpPr>
        <p:spPr>
          <a:xfrm>
            <a:off x="498762" y="4631797"/>
            <a:ext cx="9514856" cy="1200329"/>
          </a:xfrm>
          <a:prstGeom prst="rect">
            <a:avLst/>
          </a:prstGeom>
          <a:noFill/>
        </p:spPr>
        <p:txBody>
          <a:bodyPr wrap="square" rtlCol="0">
            <a:spAutoFit/>
          </a:bodyPr>
          <a:lstStyle/>
          <a:p>
            <a:r>
              <a:rPr lang="en-GB" b="1" dirty="0"/>
              <a:t>Neural Networks</a:t>
            </a:r>
          </a:p>
          <a:p>
            <a:endParaRPr lang="en-GB" b="1" dirty="0"/>
          </a:p>
          <a:p>
            <a:r>
              <a:rPr lang="en-GB" b="1" dirty="0"/>
              <a:t>Explore how artificial neural networks can leverage the power of parallel processing and hidden layers to create more sophisticated prediction models.</a:t>
            </a:r>
          </a:p>
        </p:txBody>
      </p:sp>
      <p:sp>
        <p:nvSpPr>
          <p:cNvPr id="5" name="TextBox 4"/>
          <p:cNvSpPr txBox="1"/>
          <p:nvPr/>
        </p:nvSpPr>
        <p:spPr>
          <a:xfrm>
            <a:off x="498762" y="3212240"/>
            <a:ext cx="11194472" cy="1200329"/>
          </a:xfrm>
          <a:prstGeom prst="rect">
            <a:avLst/>
          </a:prstGeom>
          <a:noFill/>
        </p:spPr>
        <p:txBody>
          <a:bodyPr wrap="square" rtlCol="0">
            <a:spAutoFit/>
          </a:bodyPr>
          <a:lstStyle/>
          <a:p>
            <a:r>
              <a:rPr lang="en-GB" b="1" dirty="0"/>
              <a:t>Time Series Analysis</a:t>
            </a:r>
          </a:p>
          <a:p>
            <a:endParaRPr lang="en-GB" b="1" dirty="0"/>
          </a:p>
          <a:p>
            <a:r>
              <a:rPr lang="en-GB" b="1" dirty="0"/>
              <a:t>Learn how statistical techniques can </a:t>
            </a:r>
            <a:r>
              <a:rPr lang="en-GB" b="1" dirty="0" err="1"/>
              <a:t>analyze</a:t>
            </a:r>
            <a:r>
              <a:rPr lang="en-GB" b="1" dirty="0"/>
              <a:t> historical data to identify temporal patterns and seasonality, facilitating precise arrival time predictions.</a:t>
            </a:r>
          </a:p>
        </p:txBody>
      </p:sp>
    </p:spTree>
    <p:extLst>
      <p:ext uri="{BB962C8B-B14F-4D97-AF65-F5344CB8AC3E}">
        <p14:creationId xmlns:p14="http://schemas.microsoft.com/office/powerpoint/2010/main" val="423549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9800" y="364242"/>
            <a:ext cx="10236200" cy="769441"/>
          </a:xfrm>
          <a:prstGeom prst="rect">
            <a:avLst/>
          </a:prstGeom>
          <a:noFill/>
        </p:spPr>
        <p:txBody>
          <a:bodyPr wrap="square" rtlCol="0">
            <a:spAutoFit/>
          </a:bodyPr>
          <a:lstStyle/>
          <a:p>
            <a:r>
              <a:rPr lang="en-IN" sz="4400" b="1" dirty="0">
                <a:latin typeface="Arial Black" panose="020B0A04020102020204" pitchFamily="34" charset="0"/>
              </a:rPr>
              <a:t>Integration of Prediction Models</a:t>
            </a:r>
          </a:p>
        </p:txBody>
      </p:sp>
      <p:pic>
        <p:nvPicPr>
          <p:cNvPr id="8" name="Picture 8">
            <a:extLst>
              <a:ext uri="{FF2B5EF4-FFF2-40B4-BE49-F238E27FC236}">
                <a16:creationId xmlns:a16="http://schemas.microsoft.com/office/drawing/2014/main" id="{F64D4759-3CCF-C4FF-8E0B-22FEB821D8E8}"/>
              </a:ext>
            </a:extLst>
          </p:cNvPr>
          <p:cNvPicPr>
            <a:picLocks noChangeAspect="1"/>
          </p:cNvPicPr>
          <p:nvPr/>
        </p:nvPicPr>
        <p:blipFill>
          <a:blip r:embed="rId2"/>
          <a:stretch>
            <a:fillRect/>
          </a:stretch>
        </p:blipFill>
        <p:spPr>
          <a:xfrm>
            <a:off x="1502971" y="1271587"/>
            <a:ext cx="9221931" cy="5222171"/>
          </a:xfrm>
          <a:prstGeom prst="rect">
            <a:avLst/>
          </a:prstGeom>
        </p:spPr>
      </p:pic>
    </p:spTree>
    <p:extLst>
      <p:ext uri="{BB962C8B-B14F-4D97-AF65-F5344CB8AC3E}">
        <p14:creationId xmlns:p14="http://schemas.microsoft.com/office/powerpoint/2010/main" val="386549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9850" y="177800"/>
            <a:ext cx="6616700" cy="646331"/>
          </a:xfrm>
          <a:prstGeom prst="rect">
            <a:avLst/>
          </a:prstGeom>
          <a:noFill/>
        </p:spPr>
        <p:txBody>
          <a:bodyPr wrap="square" rtlCol="0">
            <a:spAutoFit/>
          </a:bodyPr>
          <a:lstStyle/>
          <a:p>
            <a:r>
              <a:rPr lang="en-IN" sz="3600" b="1" dirty="0">
                <a:latin typeface="Arial Black" panose="020B0A04020102020204" pitchFamily="34" charset="0"/>
              </a:rPr>
              <a:t>Location Provider Module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865" y="1186943"/>
            <a:ext cx="9945584" cy="5372862"/>
          </a:xfrm>
          <a:prstGeom prst="rect">
            <a:avLst/>
          </a:prstGeom>
        </p:spPr>
      </p:pic>
    </p:spTree>
    <p:extLst>
      <p:ext uri="{BB962C8B-B14F-4D97-AF65-F5344CB8AC3E}">
        <p14:creationId xmlns:p14="http://schemas.microsoft.com/office/powerpoint/2010/main" val="62685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6675" y="177800"/>
            <a:ext cx="4438650" cy="646331"/>
          </a:xfrm>
          <a:prstGeom prst="rect">
            <a:avLst/>
          </a:prstGeom>
          <a:noFill/>
        </p:spPr>
        <p:txBody>
          <a:bodyPr wrap="square" rtlCol="0">
            <a:spAutoFit/>
          </a:bodyPr>
          <a:lstStyle/>
          <a:p>
            <a:r>
              <a:rPr lang="en-IN" sz="3600" b="1" dirty="0">
                <a:latin typeface="Arial Black" panose="020B0A04020102020204" pitchFamily="34" charset="0"/>
              </a:rPr>
              <a:t>Passenger Count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75" y="824131"/>
            <a:ext cx="10483850" cy="5897165"/>
          </a:xfrm>
          <a:prstGeom prst="rect">
            <a:avLst/>
          </a:prstGeom>
        </p:spPr>
      </p:pic>
    </p:spTree>
    <p:extLst>
      <p:ext uri="{BB962C8B-B14F-4D97-AF65-F5344CB8AC3E}">
        <p14:creationId xmlns:p14="http://schemas.microsoft.com/office/powerpoint/2010/main" val="283781297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73</TotalTime>
  <Words>367</Words>
  <Application>Microsoft Office PowerPoint</Application>
  <PresentationFormat>Widescreen</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Slice</vt:lpstr>
      <vt:lpstr>PUBLIC TRANSPORT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CAPTAIN COOL</dc:creator>
  <cp:lastModifiedBy>Bharani daran</cp:lastModifiedBy>
  <cp:revision>16</cp:revision>
  <dcterms:created xsi:type="dcterms:W3CDTF">2023-10-10T12:58:07Z</dcterms:created>
  <dcterms:modified xsi:type="dcterms:W3CDTF">2023-10-10T18:54:55Z</dcterms:modified>
</cp:coreProperties>
</file>