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81" r:id="rId4"/>
    <p:sldId id="280" r:id="rId5"/>
    <p:sldId id="297" r:id="rId6"/>
    <p:sldId id="296" r:id="rId7"/>
    <p:sldId id="290" r:id="rId8"/>
    <p:sldId id="291" r:id="rId9"/>
    <p:sldId id="292" r:id="rId10"/>
    <p:sldId id="282" r:id="rId11"/>
    <p:sldId id="283" r:id="rId12"/>
    <p:sldId id="293" r:id="rId13"/>
    <p:sldId id="294" r:id="rId14"/>
    <p:sldId id="295" r:id="rId15"/>
    <p:sldId id="288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402"/>
    <a:srgbClr val="FF9900"/>
    <a:srgbClr val="000000"/>
    <a:srgbClr val="FF2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2B0C7-2D51-61C6-27D8-6D9EF9ABE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EE9C60-C578-64DF-FD7D-C96BF6F7A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9A19F-0D62-AC8B-63CF-A0A2BCCF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29FF6-5B98-A756-DDDF-EC48B699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F5F64-80AC-D2DB-9F87-F89BEC4E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96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1C7C9-DA0A-41D5-6F3C-4550643B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E7543A-EBE7-25CE-6742-0A031CF20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25D48-A62A-A7BD-BEF0-43214B99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ED60B-B33C-22BF-92F1-8910E40D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70413-21A8-E043-CD42-6037CF30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9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02D482-D33E-5B73-A097-131F25790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65F8C8-FB21-10D9-EFEF-F3F2FD5D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31F37-EF69-0915-EB96-016BB385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F0310-B42F-E90A-C68A-816C6ADD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9B51F-93D9-0D34-A9E8-4B10B4FC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42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16E5D-9CE3-2F0A-4A7B-E7E48EF9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31BFC-F5FB-44D0-243E-58683DCD8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06CEC-4923-0E42-3E56-91BF2474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F35EF-8577-4DE7-F9D2-44EB5BA4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E7095-84DE-AC48-3D5F-7D090441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25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398E6-E6F4-FFC5-0308-2E035309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9EDA6-5B88-7ECB-CAA0-D3D009E51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60284-BB97-F385-2163-779E613E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6F04C-B9B7-1162-0F76-418D03AA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7E8A6-D43D-A2D4-752A-82E8A6CB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A6FDC-FC7F-E0CF-3035-22D47FF2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C423A-2170-867C-4186-4D1BAA622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030839-B963-CF26-9A75-3823FD454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55C43D-A49E-FEF2-AAB4-20EE8051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E24B9B-D0A5-F117-A2D9-C17A9BC6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ACE67C-5627-9AF9-8933-75A1BE78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58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FB90-89D7-6C9C-1F63-5269B1F0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9FB2B-780B-F362-2D9D-1CA305CF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2C9D0F-50E2-4073-0058-332063A5B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07FD47-DAF1-7D14-EF38-B7B2C90D0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69A467-BC84-8C1D-01B2-ED1AC7AEF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A3DF90-F185-D56E-B421-09D63EBC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78B9F4-C129-3610-CDFC-CD7355FD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0ECCA1-34BE-7F3C-D17A-918FDD13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9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86664-8827-0087-4EFE-C10A676B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CED42F-EFFA-CE66-60D4-D2A439C3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539421-7221-17DD-545D-EEAAF85F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78A2C-98B5-C5BF-3966-F8B85D6F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1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D445A0-CF37-B730-6848-468E5058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4927F5-CF77-F56B-AAC0-84F89873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61E71C-03E6-B37F-12F6-10A5E649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3EC91-2EBC-C13E-C52A-C2581506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5FBF6-3C47-2AFD-4F68-56CDF4475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A03CBB-095A-1D2D-8DAD-7F8358E2F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21CB5-BBBB-3CE7-1F51-5DC65072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7F24A-4B90-97B7-BCD3-E58A9008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B900E-2507-C920-D650-2256BB1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19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7337E-A04B-06E7-F07F-14D801E0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55D8C1-6582-0BD1-E597-ADFE3AA24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23C4AB-033C-711E-019A-0F1DF8438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F2C3DB-487F-A179-0194-38BFAF9E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520B2-0C8C-FDC6-6ABF-EFD4071E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49BD97-1B06-2A24-9856-8D5E1849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7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229A5A-9B4A-EDE0-AB72-748490AD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A71A9-6DC2-5C64-634E-3D588C4AC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736B7-2A8A-849A-0EC5-7328ABD92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52841-5EBD-F21D-E29F-4CD50626F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6CECA-A5AA-4E8A-9EFC-D76936D60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raud_rate_per_merchant.html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A093AA-33CF-4DB9-1D7E-DF1C8FFCFCF7}"/>
              </a:ext>
            </a:extLst>
          </p:cNvPr>
          <p:cNvSpPr/>
          <p:nvPr/>
        </p:nvSpPr>
        <p:spPr>
          <a:xfrm>
            <a:off x="853238" y="433136"/>
            <a:ext cx="10485521" cy="5991727"/>
          </a:xfrm>
          <a:prstGeom prst="roundRect">
            <a:avLst>
              <a:gd name="adj" fmla="val 7832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1A76C-973F-5725-A55A-88546E590424}"/>
              </a:ext>
            </a:extLst>
          </p:cNvPr>
          <p:cNvSpPr txBox="1"/>
          <p:nvPr/>
        </p:nvSpPr>
        <p:spPr>
          <a:xfrm>
            <a:off x="3646472" y="2246479"/>
            <a:ext cx="6317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신용카드 사기거래 탐지</a:t>
            </a:r>
            <a:endParaRPr lang="en-US" altLang="ko-KR" sz="48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EF282F-E6FE-2E38-6412-EFEF5F9E8656}"/>
              </a:ext>
            </a:extLst>
          </p:cNvPr>
          <p:cNvSpPr txBox="1"/>
          <p:nvPr/>
        </p:nvSpPr>
        <p:spPr>
          <a:xfrm>
            <a:off x="8783782" y="721784"/>
            <a:ext cx="223335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ko-KR" sz="32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32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2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44C2C1-4E25-09BA-E38A-F1BCACFBFD78}"/>
              </a:ext>
            </a:extLst>
          </p:cNvPr>
          <p:cNvSpPr/>
          <p:nvPr/>
        </p:nvSpPr>
        <p:spPr>
          <a:xfrm>
            <a:off x="9765129" y="5442323"/>
            <a:ext cx="693893" cy="693893"/>
          </a:xfrm>
          <a:prstGeom prst="ellipse">
            <a:avLst/>
          </a:prstGeom>
          <a:solidFill>
            <a:srgbClr val="FE1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2EB58-CF8E-63DE-4911-3B7DD11EDD68}"/>
              </a:ext>
            </a:extLst>
          </p:cNvPr>
          <p:cNvSpPr/>
          <p:nvPr/>
        </p:nvSpPr>
        <p:spPr>
          <a:xfrm>
            <a:off x="10158591" y="5442323"/>
            <a:ext cx="693893" cy="693893"/>
          </a:xfrm>
          <a:prstGeom prst="ellipse">
            <a:avLst/>
          </a:prstGeom>
          <a:solidFill>
            <a:srgbClr val="FF99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B57092-A8D0-F385-C900-15599978F18B}"/>
              </a:ext>
            </a:extLst>
          </p:cNvPr>
          <p:cNvSpPr txBox="1"/>
          <p:nvPr/>
        </p:nvSpPr>
        <p:spPr>
          <a:xfrm>
            <a:off x="1832239" y="5270244"/>
            <a:ext cx="332786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24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SON HEUNG MIN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319DD5-A35D-D051-DB8C-8EBCFB4B2C4D}"/>
              </a:ext>
            </a:extLst>
          </p:cNvPr>
          <p:cNvSpPr txBox="1"/>
          <p:nvPr/>
        </p:nvSpPr>
        <p:spPr>
          <a:xfrm>
            <a:off x="1832239" y="3550865"/>
            <a:ext cx="4637573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24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4364   5112   97XX   XXXX</a:t>
            </a:r>
          </a:p>
        </p:txBody>
      </p:sp>
      <p:sp>
        <p:nvSpPr>
          <p:cNvPr id="22" name="화살표: 오각형 4">
            <a:extLst>
              <a:ext uri="{FF2B5EF4-FFF2-40B4-BE49-F238E27FC236}">
                <a16:creationId xmlns:a16="http://schemas.microsoft.com/office/drawing/2014/main" id="{13F47423-B7D7-ED45-2432-1100C2B7FDFB}"/>
              </a:ext>
            </a:extLst>
          </p:cNvPr>
          <p:cNvSpPr/>
          <p:nvPr/>
        </p:nvSpPr>
        <p:spPr>
          <a:xfrm>
            <a:off x="3461256" y="4427535"/>
            <a:ext cx="1658636" cy="611422"/>
          </a:xfrm>
          <a:prstGeom prst="homePlate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VALID THRU</a:t>
            </a:r>
          </a:p>
          <a:p>
            <a:pPr algn="ctr"/>
            <a:r>
              <a:rPr lang="en-US" altLang="ko-KR" sz="16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08/24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931FE00-C71D-BB60-498C-36B95ECBC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39" y="2287114"/>
            <a:ext cx="916504" cy="843184"/>
          </a:xfrm>
          <a:prstGeom prst="roundRect">
            <a:avLst>
              <a:gd name="adj" fmla="val 18639"/>
            </a:avLst>
          </a:prstGeom>
        </p:spPr>
      </p:pic>
    </p:spTree>
    <p:extLst>
      <p:ext uri="{BB962C8B-B14F-4D97-AF65-F5344CB8AC3E}">
        <p14:creationId xmlns:p14="http://schemas.microsoft.com/office/powerpoint/2010/main" val="1996411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2920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6932C-AC38-80EA-CF57-B0BF787141D0}"/>
              </a:ext>
            </a:extLst>
          </p:cNvPr>
          <p:cNvSpPr txBox="1"/>
          <p:nvPr/>
        </p:nvSpPr>
        <p:spPr>
          <a:xfrm>
            <a:off x="1154517" y="3065406"/>
            <a:ext cx="716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job</a:t>
            </a:r>
            <a:endParaRPr lang="en-KR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C540F6-8101-3F32-6E0D-B5DAC32F1ECE}"/>
              </a:ext>
            </a:extLst>
          </p:cNvPr>
          <p:cNvSpPr txBox="1"/>
          <p:nvPr/>
        </p:nvSpPr>
        <p:spPr>
          <a:xfrm>
            <a:off x="2258352" y="3065406"/>
            <a:ext cx="11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493</a:t>
            </a:r>
            <a:r>
              <a:rPr lang="ko-KR" altLang="en-US" sz="2800" dirty="0"/>
              <a:t>개</a:t>
            </a:r>
            <a:endParaRPr lang="en-KR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366440-995A-ADF5-FFC3-6DD41FA9E476}"/>
              </a:ext>
            </a:extLst>
          </p:cNvPr>
          <p:cNvSpPr txBox="1"/>
          <p:nvPr/>
        </p:nvSpPr>
        <p:spPr>
          <a:xfrm>
            <a:off x="511713" y="1886466"/>
            <a:ext cx="1359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gender</a:t>
            </a:r>
            <a:endParaRPr lang="en-KR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332EDD-5507-6C3D-FCB0-2C77EFC41346}"/>
              </a:ext>
            </a:extLst>
          </p:cNvPr>
          <p:cNvSpPr txBox="1"/>
          <p:nvPr/>
        </p:nvSpPr>
        <p:spPr>
          <a:xfrm>
            <a:off x="2258352" y="1886466"/>
            <a:ext cx="848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F/M</a:t>
            </a:r>
            <a:endParaRPr lang="en-KR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DFBC51-62F3-0291-8562-40E6345D7203}"/>
              </a:ext>
            </a:extLst>
          </p:cNvPr>
          <p:cNvSpPr txBox="1"/>
          <p:nvPr/>
        </p:nvSpPr>
        <p:spPr>
          <a:xfrm>
            <a:off x="1032689" y="4244346"/>
            <a:ext cx="838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dob</a:t>
            </a:r>
            <a:endParaRPr lang="en-KR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02FDEF-A886-3EAA-1710-742C7E61D54D}"/>
              </a:ext>
            </a:extLst>
          </p:cNvPr>
          <p:cNvSpPr txBox="1"/>
          <p:nvPr/>
        </p:nvSpPr>
        <p:spPr>
          <a:xfrm>
            <a:off x="2258352" y="4244346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생일</a:t>
            </a:r>
            <a:endParaRPr lang="en-KR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B2A258-491D-A096-0239-4AF63511C200}"/>
              </a:ext>
            </a:extLst>
          </p:cNvPr>
          <p:cNvSpPr txBox="1"/>
          <p:nvPr/>
        </p:nvSpPr>
        <p:spPr>
          <a:xfrm>
            <a:off x="6862992" y="3065406"/>
            <a:ext cx="4727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새로운 </a:t>
            </a:r>
            <a:r>
              <a:rPr lang="en-US" altLang="ko-KR" sz="2800" dirty="0"/>
              <a:t>feature,</a:t>
            </a:r>
            <a:r>
              <a:rPr lang="ko-KR" altLang="en-US" sz="2800" dirty="0"/>
              <a:t> </a:t>
            </a:r>
            <a:r>
              <a:rPr lang="en-US" altLang="ko-KR" sz="2800" dirty="0" err="1"/>
              <a:t>job_cat</a:t>
            </a:r>
            <a:r>
              <a:rPr lang="en-US" altLang="ko-KR" sz="2800" dirty="0"/>
              <a:t> (17)</a:t>
            </a:r>
            <a:endParaRPr lang="en-KR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E92302-733E-394B-7757-54BE450DFA88}"/>
              </a:ext>
            </a:extLst>
          </p:cNvPr>
          <p:cNvSpPr txBox="1"/>
          <p:nvPr/>
        </p:nvSpPr>
        <p:spPr>
          <a:xfrm>
            <a:off x="6862992" y="1886466"/>
            <a:ext cx="75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0/1</a:t>
            </a:r>
            <a:endParaRPr lang="en-KR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C34FE5-E142-AEDB-2266-78B3205C2554}"/>
              </a:ext>
            </a:extLst>
          </p:cNvPr>
          <p:cNvSpPr txBox="1"/>
          <p:nvPr/>
        </p:nvSpPr>
        <p:spPr>
          <a:xfrm>
            <a:off x="6862992" y="4244346"/>
            <a:ext cx="5222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새로운 </a:t>
            </a:r>
            <a:r>
              <a:rPr lang="en-US" altLang="ko-KR" sz="2800" dirty="0"/>
              <a:t>feature, age (2020</a:t>
            </a:r>
            <a:r>
              <a:rPr lang="ko-KR" altLang="en-US" sz="2800" dirty="0"/>
              <a:t>기준</a:t>
            </a:r>
            <a:r>
              <a:rPr lang="en-US" altLang="ko-KR" sz="2800" dirty="0"/>
              <a:t>)</a:t>
            </a:r>
            <a:endParaRPr lang="en-KR" sz="2800" dirty="0"/>
          </a:p>
        </p:txBody>
      </p:sp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6EF764A3-B3FE-DBF5-69EC-0F6653B01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1690876"/>
            <a:ext cx="914400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A2F55589-1206-BD18-F645-A268FA9B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2869816"/>
            <a:ext cx="914400" cy="914400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03BF969C-133E-15D2-E3C3-CDC8BAB30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4048756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C637789-3540-48F1-4BE8-D9DD357BBA48}"/>
              </a:ext>
            </a:extLst>
          </p:cNvPr>
          <p:cNvSpPr txBox="1"/>
          <p:nvPr/>
        </p:nvSpPr>
        <p:spPr>
          <a:xfrm>
            <a:off x="260042" y="5423286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category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270B2C-2BA2-CC73-035B-FC07FE3AD334}"/>
              </a:ext>
            </a:extLst>
          </p:cNvPr>
          <p:cNvSpPr txBox="1"/>
          <p:nvPr/>
        </p:nvSpPr>
        <p:spPr>
          <a:xfrm>
            <a:off x="2258352" y="5423286"/>
            <a:ext cx="3111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거래처 상호군 </a:t>
            </a:r>
            <a:r>
              <a:rPr lang="en-US" altLang="ko-KR" sz="2800" dirty="0"/>
              <a:t>(14)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8A3D52-1FCC-483D-8FA6-7D8C6CA16F6B}"/>
              </a:ext>
            </a:extLst>
          </p:cNvPr>
          <p:cNvSpPr txBox="1"/>
          <p:nvPr/>
        </p:nvSpPr>
        <p:spPr>
          <a:xfrm>
            <a:off x="6862992" y="5423286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One-Hot Encoding</a:t>
            </a:r>
            <a:endParaRPr lang="en-KR" sz="2800" dirty="0"/>
          </a:p>
        </p:txBody>
      </p:sp>
      <p:pic>
        <p:nvPicPr>
          <p:cNvPr id="33" name="Graphic 32" descr="Arrow Right with solid fill">
            <a:extLst>
              <a:ext uri="{FF2B5EF4-FFF2-40B4-BE49-F238E27FC236}">
                <a16:creationId xmlns:a16="http://schemas.microsoft.com/office/drawing/2014/main" id="{47169EF5-F838-4E07-78D0-303BD33BD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52276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3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D5396B-2CBA-35D6-810A-C4ADF76A0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448" y="397698"/>
            <a:ext cx="6102891" cy="64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351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상관관계 분석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ABAA3EF-A74A-91A5-7C4A-7524F23E497F}"/>
              </a:ext>
            </a:extLst>
          </p:cNvPr>
          <p:cNvSpPr/>
          <p:nvPr/>
        </p:nvSpPr>
        <p:spPr>
          <a:xfrm>
            <a:off x="6472665" y="3164862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8BE916CB-AA2F-5CD1-EE5B-E20D9A027BC0}"/>
              </a:ext>
            </a:extLst>
          </p:cNvPr>
          <p:cNvSpPr/>
          <p:nvPr/>
        </p:nvSpPr>
        <p:spPr>
          <a:xfrm>
            <a:off x="6472665" y="5931211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762EC524-4965-5B83-218B-5E00E9610266}"/>
              </a:ext>
            </a:extLst>
          </p:cNvPr>
          <p:cNvSpPr/>
          <p:nvPr/>
        </p:nvSpPr>
        <p:spPr>
          <a:xfrm>
            <a:off x="7599678" y="5931211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C349254-4BA2-033F-7684-EC3834061CB8}"/>
              </a:ext>
            </a:extLst>
          </p:cNvPr>
          <p:cNvSpPr/>
          <p:nvPr/>
        </p:nvSpPr>
        <p:spPr>
          <a:xfrm>
            <a:off x="7032518" y="5236730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72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351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나이별 사기거래 발생 횟수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80A85C-E64C-4A04-788F-6E51B223E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969" y="1554441"/>
            <a:ext cx="9925318" cy="524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64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시간대별 사기거래 및 일반 거래 발생 비율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D8F38E-6352-4297-0309-6C247F598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49" y="1554441"/>
            <a:ext cx="10079865" cy="506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18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월별 사기거래 및 일반 거래 발생 비율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92ACE6-9D33-F08A-D5E3-B19B351EE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49" y="1554440"/>
            <a:ext cx="10064391" cy="505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31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공간 데이터 분석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9EB972B-2BC3-D1C9-DA4D-147ED37871C4}"/>
              </a:ext>
            </a:extLst>
          </p:cNvPr>
          <p:cNvSpPr txBox="1">
            <a:spLocks/>
          </p:cNvSpPr>
          <p:nvPr/>
        </p:nvSpPr>
        <p:spPr>
          <a:xfrm>
            <a:off x="4145477" y="3228945"/>
            <a:ext cx="388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hlinkClick r:id="rId2"/>
              </a:rPr>
              <a:t>상점별 사기거래 비율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119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021EC-425A-9CE6-1C59-32DD9A05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126" y="3078134"/>
            <a:ext cx="3175747" cy="701731"/>
          </a:xfr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ㄱㅅ</a:t>
            </a:r>
            <a:endParaRPr lang="ko-KR" altLang="en-US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93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55"/>
          <p:cNvSpPr/>
          <p:nvPr/>
        </p:nvSpPr>
        <p:spPr>
          <a:xfrm flipV="1">
            <a:off x="4948328" y="523573"/>
            <a:ext cx="5938335" cy="949968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  <a:gd name="connsiteX0" fmla="*/ 0 w 4580640"/>
              <a:gd name="connsiteY0" fmla="*/ 0 h 812064"/>
              <a:gd name="connsiteX1" fmla="*/ 4580640 w 4580640"/>
              <a:gd name="connsiteY1" fmla="*/ 0 h 812064"/>
              <a:gd name="connsiteX2" fmla="*/ 4084252 w 4580640"/>
              <a:gd name="connsiteY2" fmla="*/ 812064 h 812064"/>
              <a:gd name="connsiteX3" fmla="*/ 0 w 4580640"/>
              <a:gd name="connsiteY3" fmla="*/ 799001 h 812064"/>
              <a:gd name="connsiteX4" fmla="*/ 520700 w 4580640"/>
              <a:gd name="connsiteY4" fmla="*/ 402296 h 812064"/>
              <a:gd name="connsiteX5" fmla="*/ 0 w 4580640"/>
              <a:gd name="connsiteY5" fmla="*/ 0 h 81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812064">
                <a:moveTo>
                  <a:pt x="0" y="0"/>
                </a:moveTo>
                <a:lnTo>
                  <a:pt x="4580640" y="0"/>
                </a:lnTo>
                <a:lnTo>
                  <a:pt x="4084252" y="812064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5"/>
          <p:cNvSpPr/>
          <p:nvPr/>
        </p:nvSpPr>
        <p:spPr>
          <a:xfrm>
            <a:off x="4270131" y="3894017"/>
            <a:ext cx="5938337" cy="934687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799001">
                <a:moveTo>
                  <a:pt x="0" y="0"/>
                </a:moveTo>
                <a:lnTo>
                  <a:pt x="4580640" y="0"/>
                </a:lnTo>
                <a:lnTo>
                  <a:pt x="4580640" y="799001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55"/>
          <p:cNvSpPr/>
          <p:nvPr/>
        </p:nvSpPr>
        <p:spPr>
          <a:xfrm>
            <a:off x="4917675" y="5654848"/>
            <a:ext cx="5938335" cy="949968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  <a:gd name="connsiteX0" fmla="*/ 0 w 4580640"/>
              <a:gd name="connsiteY0" fmla="*/ 0 h 812064"/>
              <a:gd name="connsiteX1" fmla="*/ 4580640 w 4580640"/>
              <a:gd name="connsiteY1" fmla="*/ 0 h 812064"/>
              <a:gd name="connsiteX2" fmla="*/ 4084252 w 4580640"/>
              <a:gd name="connsiteY2" fmla="*/ 812064 h 812064"/>
              <a:gd name="connsiteX3" fmla="*/ 0 w 4580640"/>
              <a:gd name="connsiteY3" fmla="*/ 799001 h 812064"/>
              <a:gd name="connsiteX4" fmla="*/ 520700 w 4580640"/>
              <a:gd name="connsiteY4" fmla="*/ 402296 h 812064"/>
              <a:gd name="connsiteX5" fmla="*/ 0 w 4580640"/>
              <a:gd name="connsiteY5" fmla="*/ 0 h 81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812064">
                <a:moveTo>
                  <a:pt x="0" y="0"/>
                </a:moveTo>
                <a:lnTo>
                  <a:pt x="4580640" y="0"/>
                </a:lnTo>
                <a:lnTo>
                  <a:pt x="4084252" y="812064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270131" y="2078119"/>
            <a:ext cx="5938337" cy="934687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799001">
                <a:moveTo>
                  <a:pt x="0" y="0"/>
                </a:moveTo>
                <a:lnTo>
                  <a:pt x="4580640" y="0"/>
                </a:lnTo>
                <a:lnTo>
                  <a:pt x="4580640" y="799001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1713" y="508000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팀원 소개</a:t>
            </a:r>
          </a:p>
        </p:txBody>
      </p:sp>
      <p:sp>
        <p:nvSpPr>
          <p:cNvPr id="27" name="자유형 26"/>
          <p:cNvSpPr/>
          <p:nvPr/>
        </p:nvSpPr>
        <p:spPr>
          <a:xfrm>
            <a:off x="10541000" y="508455"/>
            <a:ext cx="1651000" cy="6107236"/>
          </a:xfrm>
          <a:custGeom>
            <a:avLst/>
            <a:gdLst>
              <a:gd name="connsiteX0" fmla="*/ 1449860 w 1449860"/>
              <a:gd name="connsiteY0" fmla="*/ 0 h 6107236"/>
              <a:gd name="connsiteX1" fmla="*/ 1449860 w 1449860"/>
              <a:gd name="connsiteY1" fmla="*/ 6107236 h 6107236"/>
              <a:gd name="connsiteX2" fmla="*/ 1305472 w 1449860"/>
              <a:gd name="connsiteY2" fmla="*/ 6091923 h 6107236"/>
              <a:gd name="connsiteX3" fmla="*/ 0 w 1449860"/>
              <a:gd name="connsiteY3" fmla="*/ 3053618 h 6107236"/>
              <a:gd name="connsiteX4" fmla="*/ 1305472 w 1449860"/>
              <a:gd name="connsiteY4" fmla="*/ 15313 h 610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860" h="6107236">
                <a:moveTo>
                  <a:pt x="1449860" y="0"/>
                </a:moveTo>
                <a:lnTo>
                  <a:pt x="1449860" y="6107236"/>
                </a:lnTo>
                <a:lnTo>
                  <a:pt x="1305472" y="6091923"/>
                </a:lnTo>
                <a:cubicBezTo>
                  <a:pt x="572208" y="5935524"/>
                  <a:pt x="0" y="4634916"/>
                  <a:pt x="0" y="3053618"/>
                </a:cubicBezTo>
                <a:cubicBezTo>
                  <a:pt x="0" y="1472320"/>
                  <a:pt x="572208" y="171712"/>
                  <a:pt x="1305472" y="15313"/>
                </a:cubicBezTo>
                <a:close/>
              </a:path>
            </a:pathLst>
          </a:custGeom>
          <a:solidFill>
            <a:srgbClr val="C3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rot="17633904">
            <a:off x="11263156" y="1958081"/>
            <a:ext cx="785728" cy="5085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 rot="4084913" flipV="1">
            <a:off x="11306006" y="4679175"/>
            <a:ext cx="785728" cy="5085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>
            <a:cxnSpLocks/>
          </p:cNvCxnSpPr>
          <p:nvPr/>
        </p:nvCxnSpPr>
        <p:spPr>
          <a:xfrm>
            <a:off x="6096000" y="981933"/>
            <a:ext cx="4445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cxnSpLocks/>
          </p:cNvCxnSpPr>
          <p:nvPr/>
        </p:nvCxnSpPr>
        <p:spPr>
          <a:xfrm flipV="1">
            <a:off x="5348612" y="2506212"/>
            <a:ext cx="4774511" cy="2922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 flipV="1">
            <a:off x="6243750" y="3495929"/>
            <a:ext cx="163313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cxnSpLocks/>
          </p:cNvCxnSpPr>
          <p:nvPr/>
        </p:nvCxnSpPr>
        <p:spPr>
          <a:xfrm>
            <a:off x="5309799" y="4373714"/>
            <a:ext cx="476193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cxnSpLocks/>
          </p:cNvCxnSpPr>
          <p:nvPr/>
        </p:nvCxnSpPr>
        <p:spPr>
          <a:xfrm>
            <a:off x="5997742" y="6128699"/>
            <a:ext cx="452397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84052" y="563104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조민정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865446" y="2123335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최재하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5446" y="3979053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이인재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201889" y="5716699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박혜민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97061" y="999194"/>
            <a:ext cx="428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781259" y="2532774"/>
            <a:ext cx="428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89827" y="4383040"/>
            <a:ext cx="428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셋팅 및 모듈화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201595" y="6142935"/>
            <a:ext cx="428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공간 데이터 분석</a:t>
            </a:r>
          </a:p>
        </p:txBody>
      </p:sp>
      <p:grpSp>
        <p:nvGrpSpPr>
          <p:cNvPr id="35" name="그룹 34"/>
          <p:cNvGrpSpPr/>
          <p:nvPr/>
        </p:nvGrpSpPr>
        <p:grpSpPr>
          <a:xfrm rot="707485">
            <a:off x="9979270" y="2084377"/>
            <a:ext cx="962195" cy="965200"/>
            <a:chOff x="6619705" y="1778000"/>
            <a:chExt cx="962195" cy="965200"/>
          </a:xfrm>
        </p:grpSpPr>
        <p:sp>
          <p:nvSpPr>
            <p:cNvPr id="36" name="모서리가 둥근 직사각형 35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 rot="21011781">
            <a:off x="9989179" y="3849147"/>
            <a:ext cx="962195" cy="965200"/>
            <a:chOff x="6619705" y="1778000"/>
            <a:chExt cx="962195" cy="965200"/>
          </a:xfrm>
        </p:grpSpPr>
        <p:sp>
          <p:nvSpPr>
            <p:cNvPr id="29" name="모서리가 둥근 직사각형 28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 rot="2162752">
            <a:off x="10573063" y="571311"/>
            <a:ext cx="962195" cy="965200"/>
            <a:chOff x="6619705" y="1778000"/>
            <a:chExt cx="962195" cy="965200"/>
          </a:xfrm>
        </p:grpSpPr>
        <p:sp>
          <p:nvSpPr>
            <p:cNvPr id="41" name="모서리가 둥근 직사각형 40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 rot="19575687" flipV="1">
            <a:off x="10572828" y="5451582"/>
            <a:ext cx="962195" cy="965200"/>
            <a:chOff x="6619705" y="1778000"/>
            <a:chExt cx="962195" cy="965200"/>
          </a:xfrm>
        </p:grpSpPr>
        <p:sp>
          <p:nvSpPr>
            <p:cNvPr id="46" name="모서리가 둥근 직사각형 45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A946734-9442-A2ED-362F-B9248DAC8B52}"/>
              </a:ext>
            </a:extLst>
          </p:cNvPr>
          <p:cNvSpPr txBox="1"/>
          <p:nvPr/>
        </p:nvSpPr>
        <p:spPr>
          <a:xfrm rot="4089031">
            <a:off x="11302157" y="4700114"/>
            <a:ext cx="78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사기거래</a:t>
            </a:r>
            <a:endParaRPr lang="en-US" altLang="ko-KR" sz="12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내역</a:t>
            </a:r>
            <a:endParaRPr lang="en-US" sz="12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831F71-26E7-C76D-C249-C27EEADCC2A5}"/>
              </a:ext>
            </a:extLst>
          </p:cNvPr>
          <p:cNvSpPr txBox="1"/>
          <p:nvPr/>
        </p:nvSpPr>
        <p:spPr>
          <a:xfrm rot="6861114">
            <a:off x="11104836" y="2034541"/>
            <a:ext cx="108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최재하</a:t>
            </a:r>
            <a:endParaRPr lang="en-US" altLang="ko-KR" sz="9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얼레리</a:t>
            </a:r>
            <a:r>
              <a:rPr lang="ko-KR" altLang="en-US" sz="9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꼴레리</a:t>
            </a:r>
            <a:endParaRPr lang="en-US" sz="9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91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3919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초기 셋팅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832A4-A34A-A2E3-2955-B7BF8FC9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397" y="1601726"/>
            <a:ext cx="5699205" cy="437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9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56B29-B132-9DCA-D7FB-B5BD64F64C9C}"/>
              </a:ext>
            </a:extLst>
          </p:cNvPr>
          <p:cNvSpPr txBox="1"/>
          <p:nvPr/>
        </p:nvSpPr>
        <p:spPr>
          <a:xfrm>
            <a:off x="511713" y="508000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936B0-A472-0DC9-79AB-A79C9BEDE494}"/>
              </a:ext>
            </a:extLst>
          </p:cNvPr>
          <p:cNvSpPr txBox="1"/>
          <p:nvPr/>
        </p:nvSpPr>
        <p:spPr>
          <a:xfrm>
            <a:off x="7072132" y="1446718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7908F-CC37-E6B2-B7F5-9B20BD79D9B8}"/>
              </a:ext>
            </a:extLst>
          </p:cNvPr>
          <p:cNvSpPr txBox="1"/>
          <p:nvPr/>
        </p:nvSpPr>
        <p:spPr>
          <a:xfrm>
            <a:off x="7072132" y="2360363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2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C8FAC-A9AA-942D-A6D8-D55F42651B2F}"/>
              </a:ext>
            </a:extLst>
          </p:cNvPr>
          <p:cNvSpPr txBox="1"/>
          <p:nvPr/>
        </p:nvSpPr>
        <p:spPr>
          <a:xfrm>
            <a:off x="7072132" y="3274008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0260F-0897-ED7D-5296-D22E753F41E2}"/>
              </a:ext>
            </a:extLst>
          </p:cNvPr>
          <p:cNvSpPr txBox="1"/>
          <p:nvPr/>
        </p:nvSpPr>
        <p:spPr>
          <a:xfrm>
            <a:off x="7072132" y="4187653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04CA5-4C79-622F-2F39-C49194E2C89D}"/>
              </a:ext>
            </a:extLst>
          </p:cNvPr>
          <p:cNvSpPr txBox="1"/>
          <p:nvPr/>
        </p:nvSpPr>
        <p:spPr>
          <a:xfrm>
            <a:off x="7072132" y="5101298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평가 및 결론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15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13EA711B-93DD-8C9D-276E-D58002EE74DD}"/>
              </a:ext>
            </a:extLst>
          </p:cNvPr>
          <p:cNvSpPr txBox="1">
            <a:spLocks/>
          </p:cNvSpPr>
          <p:nvPr/>
        </p:nvSpPr>
        <p:spPr>
          <a:xfrm>
            <a:off x="1937265" y="2090172"/>
            <a:ext cx="83174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28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Credit Card Transactions Fraud Detection Dataset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Feature </a:t>
            </a:r>
            <a:r>
              <a:rPr lang="ko-KR" altLang="en-US" dirty="0" err="1"/>
              <a:t>갯수</a:t>
            </a:r>
            <a:r>
              <a:rPr lang="en-US" altLang="ko-KR" dirty="0"/>
              <a:t>: 21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데이터 </a:t>
            </a:r>
            <a:r>
              <a:rPr lang="ko-KR" altLang="en-US" dirty="0" err="1"/>
              <a:t>갯수</a:t>
            </a:r>
            <a:r>
              <a:rPr lang="en-US" altLang="ko-KR" dirty="0"/>
              <a:t>: 1,296,675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19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20B8DC-29DF-B5B0-DCB3-9FAC754B221C}"/>
              </a:ext>
            </a:extLst>
          </p:cNvPr>
          <p:cNvSpPr txBox="1"/>
          <p:nvPr/>
        </p:nvSpPr>
        <p:spPr>
          <a:xfrm>
            <a:off x="1616749" y="1928414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trans_date_trans_time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4027665" y="2862119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cc_num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3745537" y="3795825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merchant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3904233" y="4729531"/>
            <a:ext cx="1611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category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4680088" y="5663236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amt</a:t>
            </a:r>
            <a:endParaRPr lang="en-KR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78F465-CC55-77CE-3F48-540579CA9A4F}"/>
              </a:ext>
            </a:extLst>
          </p:cNvPr>
          <p:cNvSpPr txBox="1"/>
          <p:nvPr/>
        </p:nvSpPr>
        <p:spPr>
          <a:xfrm>
            <a:off x="6643324" y="1928414"/>
            <a:ext cx="4309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거래가 발생한 날짜 및 시간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2862119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번호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3795825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상호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4729531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상호군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5663236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금액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67819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20B8DC-29DF-B5B0-DCB3-9FAC754B221C}"/>
              </a:ext>
            </a:extLst>
          </p:cNvPr>
          <p:cNvSpPr txBox="1"/>
          <p:nvPr/>
        </p:nvSpPr>
        <p:spPr>
          <a:xfrm>
            <a:off x="4766650" y="1928414"/>
            <a:ext cx="748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last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4155905" y="2862119"/>
            <a:ext cx="1359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gender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4397958" y="3795825"/>
            <a:ext cx="1117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street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4774665" y="4729531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city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4527802" y="566323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state</a:t>
            </a:r>
            <a:endParaRPr lang="en-KR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78F465-CC55-77CE-3F48-540579CA9A4F}"/>
              </a:ext>
            </a:extLst>
          </p:cNvPr>
          <p:cNvSpPr txBox="1"/>
          <p:nvPr/>
        </p:nvSpPr>
        <p:spPr>
          <a:xfrm>
            <a:off x="6643324" y="1928414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성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2862119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성별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3795825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4729531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5663236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</a:t>
            </a:r>
            <a:endParaRPr lang="en-K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22646-D0B4-8749-2013-96888A94A70C}"/>
              </a:ext>
            </a:extLst>
          </p:cNvPr>
          <p:cNvSpPr txBox="1"/>
          <p:nvPr/>
        </p:nvSpPr>
        <p:spPr>
          <a:xfrm>
            <a:off x="4702529" y="994708"/>
            <a:ext cx="813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first</a:t>
            </a:r>
            <a:endParaRPr lang="en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136C3-0359-73CE-DBF9-77D78B210767}"/>
              </a:ext>
            </a:extLst>
          </p:cNvPr>
          <p:cNvSpPr txBox="1"/>
          <p:nvPr/>
        </p:nvSpPr>
        <p:spPr>
          <a:xfrm>
            <a:off x="6643324" y="994708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이름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26886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20B8DC-29DF-B5B0-DCB3-9FAC754B221C}"/>
              </a:ext>
            </a:extLst>
          </p:cNvPr>
          <p:cNvSpPr txBox="1"/>
          <p:nvPr/>
        </p:nvSpPr>
        <p:spPr>
          <a:xfrm>
            <a:off x="4918935" y="1928414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lat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4590320" y="2862119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long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3925073" y="3795825"/>
            <a:ext cx="159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city_pop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4798709" y="4729531"/>
            <a:ext cx="716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job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4676881" y="5663236"/>
            <a:ext cx="838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dob</a:t>
            </a:r>
            <a:endParaRPr lang="en-KR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78F465-CC55-77CE-3F48-540579CA9A4F}"/>
              </a:ext>
            </a:extLst>
          </p:cNvPr>
          <p:cNvSpPr txBox="1"/>
          <p:nvPr/>
        </p:nvSpPr>
        <p:spPr>
          <a:xfrm>
            <a:off x="6643324" y="1928414"/>
            <a:ext cx="353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 위도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2862119"/>
            <a:ext cx="353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 경도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3795825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도시 인구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4729531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직업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5663236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생일</a:t>
            </a:r>
            <a:endParaRPr lang="en-K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22646-D0B4-8749-2013-96888A94A70C}"/>
              </a:ext>
            </a:extLst>
          </p:cNvPr>
          <p:cNvSpPr txBox="1"/>
          <p:nvPr/>
        </p:nvSpPr>
        <p:spPr>
          <a:xfrm>
            <a:off x="4853212" y="994708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zip</a:t>
            </a:r>
            <a:endParaRPr lang="en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136C3-0359-73CE-DBF9-77D78B210767}"/>
              </a:ext>
            </a:extLst>
          </p:cNvPr>
          <p:cNvSpPr txBox="1"/>
          <p:nvPr/>
        </p:nvSpPr>
        <p:spPr>
          <a:xfrm>
            <a:off x="6643324" y="994708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우편번호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36439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3548368" y="1936144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trans_num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3692637" y="2869850"/>
            <a:ext cx="1822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unix_time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3681417" y="3803556"/>
            <a:ext cx="183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merch_lat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3352800" y="4737261"/>
            <a:ext cx="2162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merch_long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1936144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번호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2869850"/>
            <a:ext cx="322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시간 </a:t>
            </a:r>
            <a:r>
              <a:rPr lang="en-US" altLang="ko-KR" sz="2800" dirty="0" err="1"/>
              <a:t>unix</a:t>
            </a:r>
            <a:r>
              <a:rPr lang="ko-KR" altLang="en-US" sz="2800" dirty="0"/>
              <a:t> 표현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3803556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위치 위도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4737261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위치 경도</a:t>
            </a:r>
            <a:endParaRPr lang="en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72B87-0134-5ADD-7ADB-A8208058CBA5}"/>
              </a:ext>
            </a:extLst>
          </p:cNvPr>
          <p:cNvSpPr txBox="1"/>
          <p:nvPr/>
        </p:nvSpPr>
        <p:spPr>
          <a:xfrm>
            <a:off x="4005223" y="5670968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is_fraud</a:t>
            </a:r>
            <a:endParaRPr lang="en-KR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CE339-1A6C-D6CB-0FE8-E75F74C90E38}"/>
              </a:ext>
            </a:extLst>
          </p:cNvPr>
          <p:cNvSpPr txBox="1"/>
          <p:nvPr/>
        </p:nvSpPr>
        <p:spPr>
          <a:xfrm>
            <a:off x="6643324" y="5670968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사기 여부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422969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281</Words>
  <Application>Microsoft Macintosh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맑은 고딕</vt:lpstr>
      <vt:lpstr>나눔고딕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ㄱㅅ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신용카드 사기 거래 탐지</dc:title>
  <dc:creator>조 민정</dc:creator>
  <cp:lastModifiedBy>Lee, Injae</cp:lastModifiedBy>
  <cp:revision>12</cp:revision>
  <dcterms:created xsi:type="dcterms:W3CDTF">2022-10-24T06:01:34Z</dcterms:created>
  <dcterms:modified xsi:type="dcterms:W3CDTF">2022-10-25T06:22:02Z</dcterms:modified>
</cp:coreProperties>
</file>